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3"/>
  </p:notesMasterIdLst>
  <p:sldIdLst>
    <p:sldId id="256" r:id="rId2"/>
    <p:sldId id="414" r:id="rId3"/>
    <p:sldId id="412" r:id="rId4"/>
    <p:sldId id="413" r:id="rId5"/>
    <p:sldId id="268" r:id="rId6"/>
    <p:sldId id="285" r:id="rId7"/>
    <p:sldId id="503" r:id="rId8"/>
    <p:sldId id="281" r:id="rId9"/>
    <p:sldId id="261" r:id="rId10"/>
    <p:sldId id="267" r:id="rId11"/>
    <p:sldId id="484" r:id="rId12"/>
    <p:sldId id="262" r:id="rId13"/>
    <p:sldId id="286" r:id="rId14"/>
    <p:sldId id="266" r:id="rId15"/>
    <p:sldId id="265" r:id="rId16"/>
    <p:sldId id="264" r:id="rId17"/>
    <p:sldId id="516" r:id="rId18"/>
    <p:sldId id="259" r:id="rId19"/>
    <p:sldId id="304" r:id="rId20"/>
    <p:sldId id="260" r:id="rId21"/>
    <p:sldId id="258" r:id="rId22"/>
    <p:sldId id="302" r:id="rId23"/>
    <p:sldId id="313" r:id="rId24"/>
    <p:sldId id="314" r:id="rId25"/>
    <p:sldId id="316" r:id="rId26"/>
    <p:sldId id="315" r:id="rId27"/>
    <p:sldId id="291" r:id="rId28"/>
    <p:sldId id="270" r:id="rId29"/>
    <p:sldId id="321" r:id="rId30"/>
    <p:sldId id="271" r:id="rId31"/>
    <p:sldId id="504" r:id="rId32"/>
    <p:sldId id="505" r:id="rId33"/>
    <p:sldId id="506" r:id="rId34"/>
    <p:sldId id="507" r:id="rId35"/>
    <p:sldId id="508" r:id="rId36"/>
    <p:sldId id="509" r:id="rId37"/>
    <p:sldId id="510" r:id="rId38"/>
    <p:sldId id="513" r:id="rId39"/>
    <p:sldId id="325" r:id="rId40"/>
    <p:sldId id="384" r:id="rId41"/>
    <p:sldId id="381" r:id="rId42"/>
    <p:sldId id="328" r:id="rId43"/>
    <p:sldId id="331" r:id="rId44"/>
    <p:sldId id="329" r:id="rId45"/>
    <p:sldId id="334" r:id="rId46"/>
    <p:sldId id="332" r:id="rId47"/>
    <p:sldId id="333" r:id="rId48"/>
    <p:sldId id="367" r:id="rId49"/>
    <p:sldId id="402" r:id="rId50"/>
    <p:sldId id="403" r:id="rId51"/>
    <p:sldId id="404" r:id="rId52"/>
    <p:sldId id="405" r:id="rId53"/>
    <p:sldId id="406" r:id="rId54"/>
    <p:sldId id="407" r:id="rId55"/>
    <p:sldId id="408" r:id="rId56"/>
    <p:sldId id="409" r:id="rId57"/>
    <p:sldId id="410" r:id="rId58"/>
    <p:sldId id="490" r:id="rId59"/>
    <p:sldId id="473" r:id="rId60"/>
    <p:sldId id="511" r:id="rId61"/>
    <p:sldId id="415" r:id="rId62"/>
    <p:sldId id="486" r:id="rId63"/>
    <p:sldId id="416" r:id="rId64"/>
    <p:sldId id="487" r:id="rId65"/>
    <p:sldId id="422" r:id="rId66"/>
    <p:sldId id="488" r:id="rId67"/>
    <p:sldId id="417" r:id="rId68"/>
    <p:sldId id="489" r:id="rId69"/>
    <p:sldId id="512" r:id="rId70"/>
    <p:sldId id="474" r:id="rId71"/>
    <p:sldId id="495" r:id="rId72"/>
    <p:sldId id="481" r:id="rId73"/>
    <p:sldId id="483" r:id="rId74"/>
    <p:sldId id="492" r:id="rId75"/>
    <p:sldId id="494" r:id="rId76"/>
    <p:sldId id="493" r:id="rId77"/>
    <p:sldId id="482" r:id="rId78"/>
    <p:sldId id="480" r:id="rId79"/>
    <p:sldId id="496" r:id="rId80"/>
    <p:sldId id="497" r:id="rId81"/>
    <p:sldId id="498" r:id="rId82"/>
    <p:sldId id="499" r:id="rId83"/>
    <p:sldId id="476" r:id="rId84"/>
    <p:sldId id="500" r:id="rId85"/>
    <p:sldId id="501" r:id="rId86"/>
    <p:sldId id="443" r:id="rId87"/>
    <p:sldId id="353" r:id="rId88"/>
    <p:sldId id="355" r:id="rId89"/>
    <p:sldId id="464" r:id="rId90"/>
    <p:sldId id="463" r:id="rId91"/>
    <p:sldId id="466" r:id="rId92"/>
    <p:sldId id="465" r:id="rId93"/>
    <p:sldId id="458" r:id="rId94"/>
    <p:sldId id="460" r:id="rId95"/>
    <p:sldId id="467" r:id="rId96"/>
    <p:sldId id="468" r:id="rId97"/>
    <p:sldId id="448" r:id="rId98"/>
    <p:sldId id="449" r:id="rId99"/>
    <p:sldId id="453" r:id="rId100"/>
    <p:sldId id="469" r:id="rId101"/>
    <p:sldId id="445" r:id="rId102"/>
    <p:sldId id="457" r:id="rId103"/>
    <p:sldId id="455" r:id="rId104"/>
    <p:sldId id="292" r:id="rId105"/>
    <p:sldId id="293" r:id="rId106"/>
    <p:sldId id="330" r:id="rId107"/>
    <p:sldId id="309" r:id="rId108"/>
    <p:sldId id="310" r:id="rId109"/>
    <p:sldId id="399" r:id="rId110"/>
    <p:sldId id="400" r:id="rId111"/>
    <p:sldId id="294" r:id="rId112"/>
    <p:sldId id="401" r:id="rId113"/>
    <p:sldId id="295" r:id="rId114"/>
    <p:sldId id="297" r:id="rId115"/>
    <p:sldId id="296" r:id="rId116"/>
    <p:sldId id="305" r:id="rId117"/>
    <p:sldId id="364" r:id="rId118"/>
    <p:sldId id="379" r:id="rId119"/>
    <p:sldId id="514" r:id="rId120"/>
    <p:sldId id="515" r:id="rId121"/>
    <p:sldId id="378" r:id="rId12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1FD26E3C-0A6B-4247-9391-847B7B9791B8}">
          <p14:sldIdLst>
            <p14:sldId id="256"/>
            <p14:sldId id="414"/>
            <p14:sldId id="412"/>
            <p14:sldId id="413"/>
            <p14:sldId id="268"/>
            <p14:sldId id="285"/>
            <p14:sldId id="503"/>
            <p14:sldId id="281"/>
            <p14:sldId id="261"/>
            <p14:sldId id="267"/>
            <p14:sldId id="484"/>
            <p14:sldId id="262"/>
            <p14:sldId id="286"/>
            <p14:sldId id="266"/>
            <p14:sldId id="265"/>
            <p14:sldId id="264"/>
            <p14:sldId id="516"/>
            <p14:sldId id="259"/>
            <p14:sldId id="304"/>
            <p14:sldId id="260"/>
            <p14:sldId id="258"/>
            <p14:sldId id="302"/>
            <p14:sldId id="313"/>
            <p14:sldId id="314"/>
            <p14:sldId id="316"/>
            <p14:sldId id="315"/>
            <p14:sldId id="291"/>
            <p14:sldId id="270"/>
            <p14:sldId id="321"/>
            <p14:sldId id="271"/>
            <p14:sldId id="504"/>
            <p14:sldId id="505"/>
            <p14:sldId id="506"/>
            <p14:sldId id="507"/>
            <p14:sldId id="508"/>
            <p14:sldId id="509"/>
            <p14:sldId id="510"/>
            <p14:sldId id="513"/>
            <p14:sldId id="325"/>
            <p14:sldId id="384"/>
            <p14:sldId id="381"/>
            <p14:sldId id="328"/>
            <p14:sldId id="331"/>
            <p14:sldId id="329"/>
            <p14:sldId id="334"/>
            <p14:sldId id="332"/>
            <p14:sldId id="333"/>
            <p14:sldId id="367"/>
            <p14:sldId id="402"/>
            <p14:sldId id="403"/>
            <p14:sldId id="404"/>
            <p14:sldId id="405"/>
            <p14:sldId id="406"/>
            <p14:sldId id="407"/>
            <p14:sldId id="408"/>
            <p14:sldId id="409"/>
            <p14:sldId id="410"/>
            <p14:sldId id="490"/>
            <p14:sldId id="473"/>
            <p14:sldId id="511"/>
            <p14:sldId id="415"/>
            <p14:sldId id="486"/>
            <p14:sldId id="416"/>
            <p14:sldId id="487"/>
            <p14:sldId id="422"/>
            <p14:sldId id="488"/>
            <p14:sldId id="417"/>
            <p14:sldId id="489"/>
            <p14:sldId id="512"/>
            <p14:sldId id="474"/>
            <p14:sldId id="495"/>
            <p14:sldId id="481"/>
            <p14:sldId id="483"/>
            <p14:sldId id="492"/>
            <p14:sldId id="494"/>
            <p14:sldId id="493"/>
            <p14:sldId id="482"/>
            <p14:sldId id="480"/>
            <p14:sldId id="496"/>
            <p14:sldId id="497"/>
            <p14:sldId id="498"/>
            <p14:sldId id="499"/>
            <p14:sldId id="476"/>
            <p14:sldId id="500"/>
            <p14:sldId id="501"/>
            <p14:sldId id="443"/>
            <p14:sldId id="353"/>
            <p14:sldId id="355"/>
            <p14:sldId id="464"/>
            <p14:sldId id="463"/>
            <p14:sldId id="466"/>
            <p14:sldId id="465"/>
            <p14:sldId id="458"/>
            <p14:sldId id="460"/>
            <p14:sldId id="467"/>
            <p14:sldId id="468"/>
            <p14:sldId id="448"/>
            <p14:sldId id="449"/>
            <p14:sldId id="453"/>
            <p14:sldId id="469"/>
            <p14:sldId id="445"/>
            <p14:sldId id="457"/>
            <p14:sldId id="455"/>
            <p14:sldId id="292"/>
            <p14:sldId id="293"/>
            <p14:sldId id="330"/>
            <p14:sldId id="309"/>
            <p14:sldId id="310"/>
            <p14:sldId id="399"/>
            <p14:sldId id="400"/>
            <p14:sldId id="294"/>
            <p14:sldId id="401"/>
            <p14:sldId id="295"/>
            <p14:sldId id="297"/>
            <p14:sldId id="296"/>
            <p14:sldId id="305"/>
            <p14:sldId id="364"/>
            <p14:sldId id="379"/>
            <p14:sldId id="514"/>
            <p14:sldId id="515"/>
            <p14:sldId id="3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nto Microsoft" initials="KM" lastIdx="3" clrIdx="0">
    <p:extLst>
      <p:ext uri="{19B8F6BF-5375-455C-9EA6-DF929625EA0E}">
        <p15:presenceInfo xmlns:p15="http://schemas.microsoft.com/office/powerpoint/2012/main" userId="06c66cf147ff36e0" providerId="Windows Live"/>
      </p:ext>
    </p:extLst>
  </p:cmAuthor>
  <p:cmAuthor id="2" name="Aneta Caban" initials="AC" lastIdx="18" clrIdx="1">
    <p:extLst>
      <p:ext uri="{19B8F6BF-5375-455C-9EA6-DF929625EA0E}">
        <p15:presenceInfo xmlns:p15="http://schemas.microsoft.com/office/powerpoint/2012/main" userId="S-1-5-21-2081864667-245738554-3589088840-1385" providerId="AD"/>
      </p:ext>
    </p:extLst>
  </p:cmAuthor>
  <p:cmAuthor id="3" name="grzegorz.roman@outlook.com" initials="" lastIdx="11" clrIdx="2">
    <p:extLst>
      <p:ext uri="{19B8F6BF-5375-455C-9EA6-DF929625EA0E}">
        <p15:presenceInfo xmlns:p15="http://schemas.microsoft.com/office/powerpoint/2012/main" userId="e7534d0151ba20e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5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36CE05-97F4-FEA2-7EAC-6888801EBF8B}" v="2" dt="2024-12-19T12:06:49.593"/>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8" d="100"/>
          <a:sy n="98" d="100"/>
        </p:scale>
        <p:origin x="-19" y="-11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Ćwiklińska-Ziomek" userId="S::joanna.cwiklinska-ziomek@zmp.poznan.pl::1290a095-9fa7-4b83-a5b9-826181a98361" providerId="AD" clId="Web-{4AA421E1-0DDD-C207-E5CB-97B56F01D967}"/>
    <pc:docChg chg="modSld">
      <pc:chgData name="Joanna Ćwiklińska-Ziomek" userId="S::joanna.cwiklinska-ziomek@zmp.poznan.pl::1290a095-9fa7-4b83-a5b9-826181a98361" providerId="AD" clId="Web-{4AA421E1-0DDD-C207-E5CB-97B56F01D967}" dt="2024-12-13T12:29:42.225" v="219" actId="1076"/>
      <pc:docMkLst>
        <pc:docMk/>
      </pc:docMkLst>
      <pc:sldChg chg="addSp modSp">
        <pc:chgData name="Joanna Ćwiklińska-Ziomek" userId="S::joanna.cwiklinska-ziomek@zmp.poznan.pl::1290a095-9fa7-4b83-a5b9-826181a98361" providerId="AD" clId="Web-{4AA421E1-0DDD-C207-E5CB-97B56F01D967}" dt="2024-12-13T12:24:50.464" v="127" actId="20577"/>
        <pc:sldMkLst>
          <pc:docMk/>
          <pc:sldMk cId="4139316197" sldId="259"/>
        </pc:sldMkLst>
        <pc:spChg chg="add mod">
          <ac:chgData name="Joanna Ćwiklińska-Ziomek" userId="S::joanna.cwiklinska-ziomek@zmp.poznan.pl::1290a095-9fa7-4b83-a5b9-826181a98361" providerId="AD" clId="Web-{4AA421E1-0DDD-C207-E5CB-97B56F01D967}" dt="2024-12-13T12:24:50.464" v="127" actId="20577"/>
          <ac:spMkLst>
            <pc:docMk/>
            <pc:sldMk cId="4139316197" sldId="259"/>
            <ac:spMk id="6" creationId="{28CF6C67-5B3E-4B0A-C1CD-C39F9F14FE31}"/>
          </ac:spMkLst>
        </pc:spChg>
        <pc:graphicFrameChg chg="mod modGraphic">
          <ac:chgData name="Joanna Ćwiklińska-Ziomek" userId="S::joanna.cwiklinska-ziomek@zmp.poznan.pl::1290a095-9fa7-4b83-a5b9-826181a98361" providerId="AD" clId="Web-{4AA421E1-0DDD-C207-E5CB-97B56F01D967}" dt="2024-12-13T12:24:31.432" v="122"/>
          <ac:graphicFrameMkLst>
            <pc:docMk/>
            <pc:sldMk cId="4139316197" sldId="259"/>
            <ac:graphicFrameMk id="12" creationId="{00000000-0000-0000-0000-000000000000}"/>
          </ac:graphicFrameMkLst>
        </pc:graphicFrameChg>
      </pc:sldChg>
      <pc:sldChg chg="modSp">
        <pc:chgData name="Joanna Ćwiklińska-Ziomek" userId="S::joanna.cwiklinska-ziomek@zmp.poznan.pl::1290a095-9fa7-4b83-a5b9-826181a98361" providerId="AD" clId="Web-{4AA421E1-0DDD-C207-E5CB-97B56F01D967}" dt="2024-12-13T12:24:02.822" v="118" actId="20577"/>
        <pc:sldMkLst>
          <pc:docMk/>
          <pc:sldMk cId="3928989839" sldId="261"/>
        </pc:sldMkLst>
        <pc:spChg chg="mod">
          <ac:chgData name="Joanna Ćwiklińska-Ziomek" userId="S::joanna.cwiklinska-ziomek@zmp.poznan.pl::1290a095-9fa7-4b83-a5b9-826181a98361" providerId="AD" clId="Web-{4AA421E1-0DDD-C207-E5CB-97B56F01D967}" dt="2024-12-13T12:24:02.822" v="118" actId="20577"/>
          <ac:spMkLst>
            <pc:docMk/>
            <pc:sldMk cId="3928989839" sldId="261"/>
            <ac:spMk id="8" creationId="{00000000-0000-0000-0000-000000000000}"/>
          </ac:spMkLst>
        </pc:spChg>
      </pc:sldChg>
      <pc:sldChg chg="modSp">
        <pc:chgData name="Joanna Ćwiklińska-Ziomek" userId="S::joanna.cwiklinska-ziomek@zmp.poznan.pl::1290a095-9fa7-4b83-a5b9-826181a98361" providerId="AD" clId="Web-{4AA421E1-0DDD-C207-E5CB-97B56F01D967}" dt="2024-12-13T12:23:30.914" v="101" actId="20577"/>
        <pc:sldMkLst>
          <pc:docMk/>
          <pc:sldMk cId="2614980504" sldId="267"/>
        </pc:sldMkLst>
        <pc:spChg chg="mod">
          <ac:chgData name="Joanna Ćwiklińska-Ziomek" userId="S::joanna.cwiklinska-ziomek@zmp.poznan.pl::1290a095-9fa7-4b83-a5b9-826181a98361" providerId="AD" clId="Web-{4AA421E1-0DDD-C207-E5CB-97B56F01D967}" dt="2024-12-13T12:23:30.914" v="101" actId="20577"/>
          <ac:spMkLst>
            <pc:docMk/>
            <pc:sldMk cId="2614980504" sldId="267"/>
            <ac:spMk id="6" creationId="{00000000-0000-0000-0000-000000000000}"/>
          </ac:spMkLst>
        </pc:spChg>
      </pc:sldChg>
      <pc:sldChg chg="modSp">
        <pc:chgData name="Joanna Ćwiklińska-Ziomek" userId="S::joanna.cwiklinska-ziomek@zmp.poznan.pl::1290a095-9fa7-4b83-a5b9-826181a98361" providerId="AD" clId="Web-{4AA421E1-0DDD-C207-E5CB-97B56F01D967}" dt="2024-12-13T12:28:46.535" v="177" actId="20577"/>
        <pc:sldMkLst>
          <pc:docMk/>
          <pc:sldMk cId="375571088" sldId="305"/>
        </pc:sldMkLst>
        <pc:spChg chg="mod">
          <ac:chgData name="Joanna Ćwiklińska-Ziomek" userId="S::joanna.cwiklinska-ziomek@zmp.poznan.pl::1290a095-9fa7-4b83-a5b9-826181a98361" providerId="AD" clId="Web-{4AA421E1-0DDD-C207-E5CB-97B56F01D967}" dt="2024-12-13T12:28:46.535" v="177" actId="20577"/>
          <ac:spMkLst>
            <pc:docMk/>
            <pc:sldMk cId="375571088" sldId="305"/>
            <ac:spMk id="6" creationId="{00000000-0000-0000-0000-000000000000}"/>
          </ac:spMkLst>
        </pc:spChg>
      </pc:sldChg>
      <pc:sldChg chg="addSp modSp">
        <pc:chgData name="Joanna Ćwiklińska-Ziomek" userId="S::joanna.cwiklinska-ziomek@zmp.poznan.pl::1290a095-9fa7-4b83-a5b9-826181a98361" providerId="AD" clId="Web-{4AA421E1-0DDD-C207-E5CB-97B56F01D967}" dt="2024-12-13T12:28:22.363" v="176" actId="20577"/>
        <pc:sldMkLst>
          <pc:docMk/>
          <pc:sldMk cId="1500866566" sldId="329"/>
        </pc:sldMkLst>
        <pc:spChg chg="add mod">
          <ac:chgData name="Joanna Ćwiklińska-Ziomek" userId="S::joanna.cwiklinska-ziomek@zmp.poznan.pl::1290a095-9fa7-4b83-a5b9-826181a98361" providerId="AD" clId="Web-{4AA421E1-0DDD-C207-E5CB-97B56F01D967}" dt="2024-12-13T12:28:22.363" v="176" actId="20577"/>
          <ac:spMkLst>
            <pc:docMk/>
            <pc:sldMk cId="1500866566" sldId="329"/>
            <ac:spMk id="8" creationId="{1573129E-67BB-FB30-6C0C-40BFBD7175E2}"/>
          </ac:spMkLst>
        </pc:spChg>
      </pc:sldChg>
      <pc:sldChg chg="modSp">
        <pc:chgData name="Joanna Ćwiklińska-Ziomek" userId="S::joanna.cwiklinska-ziomek@zmp.poznan.pl::1290a095-9fa7-4b83-a5b9-826181a98361" providerId="AD" clId="Web-{4AA421E1-0DDD-C207-E5CB-97B56F01D967}" dt="2024-12-13T12:25:34.997" v="131" actId="20577"/>
        <pc:sldMkLst>
          <pc:docMk/>
          <pc:sldMk cId="3866516108" sldId="331"/>
        </pc:sldMkLst>
        <pc:spChg chg="mod">
          <ac:chgData name="Joanna Ćwiklińska-Ziomek" userId="S::joanna.cwiklinska-ziomek@zmp.poznan.pl::1290a095-9fa7-4b83-a5b9-826181a98361" providerId="AD" clId="Web-{4AA421E1-0DDD-C207-E5CB-97B56F01D967}" dt="2024-12-13T12:25:34.997" v="131" actId="20577"/>
          <ac:spMkLst>
            <pc:docMk/>
            <pc:sldMk cId="3866516108" sldId="331"/>
            <ac:spMk id="8" creationId="{00000000-0000-0000-0000-000000000000}"/>
          </ac:spMkLst>
        </pc:spChg>
      </pc:sldChg>
      <pc:sldChg chg="modSp">
        <pc:chgData name="Joanna Ćwiklińska-Ziomek" userId="S::joanna.cwiklinska-ziomek@zmp.poznan.pl::1290a095-9fa7-4b83-a5b9-826181a98361" providerId="AD" clId="Web-{4AA421E1-0DDD-C207-E5CB-97B56F01D967}" dt="2024-12-13T12:28:55.442" v="179" actId="20577"/>
        <pc:sldMkLst>
          <pc:docMk/>
          <pc:sldMk cId="3279115089" sldId="379"/>
        </pc:sldMkLst>
        <pc:spChg chg="mod">
          <ac:chgData name="Joanna Ćwiklińska-Ziomek" userId="S::joanna.cwiklinska-ziomek@zmp.poznan.pl::1290a095-9fa7-4b83-a5b9-826181a98361" providerId="AD" clId="Web-{4AA421E1-0DDD-C207-E5CB-97B56F01D967}" dt="2024-12-13T12:28:55.442" v="179" actId="20577"/>
          <ac:spMkLst>
            <pc:docMk/>
            <pc:sldMk cId="3279115089" sldId="379"/>
            <ac:spMk id="6" creationId="{00000000-0000-0000-0000-000000000000}"/>
          </ac:spMkLst>
        </pc:spChg>
      </pc:sldChg>
      <pc:sldChg chg="modSp">
        <pc:chgData name="Joanna Ćwiklińska-Ziomek" userId="S::joanna.cwiklinska-ziomek@zmp.poznan.pl::1290a095-9fa7-4b83-a5b9-826181a98361" providerId="AD" clId="Web-{4AA421E1-0DDD-C207-E5CB-97B56F01D967}" dt="2024-12-13T12:22:21.162" v="18" actId="20577"/>
        <pc:sldMkLst>
          <pc:docMk/>
          <pc:sldMk cId="3913254421" sldId="415"/>
        </pc:sldMkLst>
        <pc:spChg chg="mod">
          <ac:chgData name="Joanna Ćwiklińska-Ziomek" userId="S::joanna.cwiklinska-ziomek@zmp.poznan.pl::1290a095-9fa7-4b83-a5b9-826181a98361" providerId="AD" clId="Web-{4AA421E1-0DDD-C207-E5CB-97B56F01D967}" dt="2024-12-13T12:22:21.162" v="18" actId="20577"/>
          <ac:spMkLst>
            <pc:docMk/>
            <pc:sldMk cId="3913254421" sldId="415"/>
            <ac:spMk id="4" creationId="{00000000-0000-0000-0000-000000000000}"/>
          </ac:spMkLst>
        </pc:spChg>
      </pc:sldChg>
      <pc:sldChg chg="modSp">
        <pc:chgData name="Joanna Ćwiklińska-Ziomek" userId="S::joanna.cwiklinska-ziomek@zmp.poznan.pl::1290a095-9fa7-4b83-a5b9-826181a98361" providerId="AD" clId="Web-{4AA421E1-0DDD-C207-E5CB-97B56F01D967}" dt="2024-12-13T12:21:45.785" v="9" actId="20577"/>
        <pc:sldMkLst>
          <pc:docMk/>
          <pc:sldMk cId="2832478376" sldId="416"/>
        </pc:sldMkLst>
        <pc:spChg chg="mod">
          <ac:chgData name="Joanna Ćwiklińska-Ziomek" userId="S::joanna.cwiklinska-ziomek@zmp.poznan.pl::1290a095-9fa7-4b83-a5b9-826181a98361" providerId="AD" clId="Web-{4AA421E1-0DDD-C207-E5CB-97B56F01D967}" dt="2024-12-13T12:21:45.785" v="9" actId="20577"/>
          <ac:spMkLst>
            <pc:docMk/>
            <pc:sldMk cId="2832478376" sldId="416"/>
            <ac:spMk id="4" creationId="{00000000-0000-0000-0000-000000000000}"/>
          </ac:spMkLst>
        </pc:spChg>
      </pc:sldChg>
      <pc:sldChg chg="modSp">
        <pc:chgData name="Joanna Ćwiklińska-Ziomek" userId="S::joanna.cwiklinska-ziomek@zmp.poznan.pl::1290a095-9fa7-4b83-a5b9-826181a98361" providerId="AD" clId="Web-{4AA421E1-0DDD-C207-E5CB-97B56F01D967}" dt="2024-12-13T12:22:03.770" v="15" actId="20577"/>
        <pc:sldMkLst>
          <pc:docMk/>
          <pc:sldMk cId="3867639236" sldId="417"/>
        </pc:sldMkLst>
        <pc:spChg chg="mod">
          <ac:chgData name="Joanna Ćwiklińska-Ziomek" userId="S::joanna.cwiklinska-ziomek@zmp.poznan.pl::1290a095-9fa7-4b83-a5b9-826181a98361" providerId="AD" clId="Web-{4AA421E1-0DDD-C207-E5CB-97B56F01D967}" dt="2024-12-13T12:22:03.770" v="15" actId="20577"/>
          <ac:spMkLst>
            <pc:docMk/>
            <pc:sldMk cId="3867639236" sldId="417"/>
            <ac:spMk id="3" creationId="{4DD0A68F-4F44-ABA8-4155-DE4B576295F2}"/>
          </ac:spMkLst>
        </pc:spChg>
      </pc:sldChg>
      <pc:sldChg chg="modSp">
        <pc:chgData name="Joanna Ćwiklińska-Ziomek" userId="S::joanna.cwiklinska-ziomek@zmp.poznan.pl::1290a095-9fa7-4b83-a5b9-826181a98361" providerId="AD" clId="Web-{4AA421E1-0DDD-C207-E5CB-97B56F01D967}" dt="2024-12-13T12:21:53.645" v="12" actId="20577"/>
        <pc:sldMkLst>
          <pc:docMk/>
          <pc:sldMk cId="801270494" sldId="422"/>
        </pc:sldMkLst>
        <pc:spChg chg="mod">
          <ac:chgData name="Joanna Ćwiklińska-Ziomek" userId="S::joanna.cwiklinska-ziomek@zmp.poznan.pl::1290a095-9fa7-4b83-a5b9-826181a98361" providerId="AD" clId="Web-{4AA421E1-0DDD-C207-E5CB-97B56F01D967}" dt="2024-12-13T12:21:53.645" v="12" actId="20577"/>
          <ac:spMkLst>
            <pc:docMk/>
            <pc:sldMk cId="801270494" sldId="422"/>
            <ac:spMk id="6" creationId="{90647E90-380C-680A-7C7E-DCBB05044EA5}"/>
          </ac:spMkLst>
        </pc:spChg>
      </pc:sldChg>
      <pc:sldChg chg="modSp">
        <pc:chgData name="Joanna Ćwiklińska-Ziomek" userId="S::joanna.cwiklinska-ziomek@zmp.poznan.pl::1290a095-9fa7-4b83-a5b9-826181a98361" providerId="AD" clId="Web-{4AA421E1-0DDD-C207-E5CB-97B56F01D967}" dt="2024-12-13T12:22:55.100" v="30" actId="20577"/>
        <pc:sldMkLst>
          <pc:docMk/>
          <pc:sldMk cId="2438457754" sldId="473"/>
        </pc:sldMkLst>
        <pc:spChg chg="mod">
          <ac:chgData name="Joanna Ćwiklińska-Ziomek" userId="S::joanna.cwiklinska-ziomek@zmp.poznan.pl::1290a095-9fa7-4b83-a5b9-826181a98361" providerId="AD" clId="Web-{4AA421E1-0DDD-C207-E5CB-97B56F01D967}" dt="2024-12-13T12:22:55.100" v="30" actId="20577"/>
          <ac:spMkLst>
            <pc:docMk/>
            <pc:sldMk cId="2438457754" sldId="473"/>
            <ac:spMk id="4" creationId="{00000000-0000-0000-0000-000000000000}"/>
          </ac:spMkLst>
        </pc:spChg>
      </pc:sldChg>
      <pc:sldChg chg="modSp">
        <pc:chgData name="Joanna Ćwiklińska-Ziomek" userId="S::joanna.cwiklinska-ziomek@zmp.poznan.pl::1290a095-9fa7-4b83-a5b9-826181a98361" providerId="AD" clId="Web-{4AA421E1-0DDD-C207-E5CB-97B56F01D967}" dt="2024-12-13T12:21:07.753" v="5" actId="20577"/>
        <pc:sldMkLst>
          <pc:docMk/>
          <pc:sldMk cId="3185323414" sldId="487"/>
        </pc:sldMkLst>
        <pc:spChg chg="mod">
          <ac:chgData name="Joanna Ćwiklińska-Ziomek" userId="S::joanna.cwiklinska-ziomek@zmp.poznan.pl::1290a095-9fa7-4b83-a5b9-826181a98361" providerId="AD" clId="Web-{4AA421E1-0DDD-C207-E5CB-97B56F01D967}" dt="2024-12-13T12:21:07.753" v="5" actId="20577"/>
          <ac:spMkLst>
            <pc:docMk/>
            <pc:sldMk cId="3185323414" sldId="487"/>
            <ac:spMk id="3" creationId="{00000000-0000-0000-0000-000000000000}"/>
          </ac:spMkLst>
        </pc:spChg>
      </pc:sldChg>
      <pc:sldChg chg="modSp">
        <pc:chgData name="Joanna Ćwiklińska-Ziomek" userId="S::joanna.cwiklinska-ziomek@zmp.poznan.pl::1290a095-9fa7-4b83-a5b9-826181a98361" providerId="AD" clId="Web-{4AA421E1-0DDD-C207-E5CB-97B56F01D967}" dt="2024-12-13T12:25:09.215" v="128" actId="20577"/>
        <pc:sldMkLst>
          <pc:docMk/>
          <pc:sldMk cId="2867654251" sldId="504"/>
        </pc:sldMkLst>
        <pc:spChg chg="mod">
          <ac:chgData name="Joanna Ćwiklińska-Ziomek" userId="S::joanna.cwiklinska-ziomek@zmp.poznan.pl::1290a095-9fa7-4b83-a5b9-826181a98361" providerId="AD" clId="Web-{4AA421E1-0DDD-C207-E5CB-97B56F01D967}" dt="2024-12-13T12:25:09.215" v="128" actId="20577"/>
          <ac:spMkLst>
            <pc:docMk/>
            <pc:sldMk cId="2867654251" sldId="504"/>
            <ac:spMk id="7" creationId="{00000000-0000-0000-0000-000000000000}"/>
          </ac:spMkLst>
        </pc:spChg>
      </pc:sldChg>
      <pc:sldChg chg="modSp">
        <pc:chgData name="Joanna Ćwiklińska-Ziomek" userId="S::joanna.cwiklinska-ziomek@zmp.poznan.pl::1290a095-9fa7-4b83-a5b9-826181a98361" providerId="AD" clId="Web-{4AA421E1-0DDD-C207-E5CB-97B56F01D967}" dt="2024-12-13T12:25:16.871" v="129" actId="20577"/>
        <pc:sldMkLst>
          <pc:docMk/>
          <pc:sldMk cId="3170540607" sldId="509"/>
        </pc:sldMkLst>
        <pc:spChg chg="mod">
          <ac:chgData name="Joanna Ćwiklińska-Ziomek" userId="S::joanna.cwiklinska-ziomek@zmp.poznan.pl::1290a095-9fa7-4b83-a5b9-826181a98361" providerId="AD" clId="Web-{4AA421E1-0DDD-C207-E5CB-97B56F01D967}" dt="2024-12-13T12:25:16.871" v="129" actId="20577"/>
          <ac:spMkLst>
            <pc:docMk/>
            <pc:sldMk cId="3170540607" sldId="509"/>
            <ac:spMk id="7" creationId="{00000000-0000-0000-0000-000000000000}"/>
          </ac:spMkLst>
        </pc:spChg>
      </pc:sldChg>
      <pc:sldChg chg="modSp">
        <pc:chgData name="Joanna Ćwiklińska-Ziomek" userId="S::joanna.cwiklinska-ziomek@zmp.poznan.pl::1290a095-9fa7-4b83-a5b9-826181a98361" providerId="AD" clId="Web-{4AA421E1-0DDD-C207-E5CB-97B56F01D967}" dt="2024-12-13T12:25:24.762" v="130" actId="20577"/>
        <pc:sldMkLst>
          <pc:docMk/>
          <pc:sldMk cId="3013444936" sldId="513"/>
        </pc:sldMkLst>
        <pc:spChg chg="mod">
          <ac:chgData name="Joanna Ćwiklińska-Ziomek" userId="S::joanna.cwiklinska-ziomek@zmp.poznan.pl::1290a095-9fa7-4b83-a5b9-826181a98361" providerId="AD" clId="Web-{4AA421E1-0DDD-C207-E5CB-97B56F01D967}" dt="2024-12-13T12:25:24.762" v="130" actId="20577"/>
          <ac:spMkLst>
            <pc:docMk/>
            <pc:sldMk cId="3013444936" sldId="513"/>
            <ac:spMk id="7" creationId="{00000000-0000-0000-0000-000000000000}"/>
          </ac:spMkLst>
        </pc:spChg>
      </pc:sldChg>
      <pc:sldChg chg="modSp">
        <pc:chgData name="Joanna Ćwiklińska-Ziomek" userId="S::joanna.cwiklinska-ziomek@zmp.poznan.pl::1290a095-9fa7-4b83-a5b9-826181a98361" providerId="AD" clId="Web-{4AA421E1-0DDD-C207-E5CB-97B56F01D967}" dt="2024-12-13T12:29:42.225" v="219" actId="1076"/>
        <pc:sldMkLst>
          <pc:docMk/>
          <pc:sldMk cId="2701399171" sldId="514"/>
        </pc:sldMkLst>
        <pc:spChg chg="mod">
          <ac:chgData name="Joanna Ćwiklińska-Ziomek" userId="S::joanna.cwiklinska-ziomek@zmp.poznan.pl::1290a095-9fa7-4b83-a5b9-826181a98361" providerId="AD" clId="Web-{4AA421E1-0DDD-C207-E5CB-97B56F01D967}" dt="2024-12-13T12:29:42.225" v="219" actId="1076"/>
          <ac:spMkLst>
            <pc:docMk/>
            <pc:sldMk cId="2701399171" sldId="514"/>
            <ac:spMk id="3" creationId="{D0CD7C1F-9AE6-A5F2-3570-974467A6D6E5}"/>
          </ac:spMkLst>
        </pc:spChg>
      </pc:sldChg>
    </pc:docChg>
  </pc:docChgLst>
  <pc:docChgLst>
    <pc:chgData name="Joanna Ćwiklińska-Ziomek" userId="S::joanna.cwiklinska-ziomek@zmp.poznan.pl::1290a095-9fa7-4b83-a5b9-826181a98361" providerId="AD" clId="Web-{18BEFF3B-0F09-5EEC-A204-11DFAAD954DB}"/>
    <pc:docChg chg="mod addSld modSld sldOrd modMainMaster modSection">
      <pc:chgData name="Joanna Ćwiklińska-Ziomek" userId="S::joanna.cwiklinska-ziomek@zmp.poznan.pl::1290a095-9fa7-4b83-a5b9-826181a98361" providerId="AD" clId="Web-{18BEFF3B-0F09-5EEC-A204-11DFAAD954DB}" dt="2024-12-13T10:11:25.031" v="1564"/>
      <pc:docMkLst>
        <pc:docMk/>
      </pc:docMkLst>
      <pc:sldChg chg="addSp modSp">
        <pc:chgData name="Joanna Ćwiklińska-Ziomek" userId="S::joanna.cwiklinska-ziomek@zmp.poznan.pl::1290a095-9fa7-4b83-a5b9-826181a98361" providerId="AD" clId="Web-{18BEFF3B-0F09-5EEC-A204-11DFAAD954DB}" dt="2024-12-13T10:00:38.711" v="1379"/>
        <pc:sldMkLst>
          <pc:docMk/>
          <pc:sldMk cId="2002487584" sldId="256"/>
        </pc:sldMkLst>
      </pc:sldChg>
      <pc:sldChg chg="modSp">
        <pc:chgData name="Joanna Ćwiklińska-Ziomek" userId="S::joanna.cwiklinska-ziomek@zmp.poznan.pl::1290a095-9fa7-4b83-a5b9-826181a98361" providerId="AD" clId="Web-{18BEFF3B-0F09-5EEC-A204-11DFAAD954DB}" dt="2024-12-13T08:06:16.297" v="354" actId="20577"/>
        <pc:sldMkLst>
          <pc:docMk/>
          <pc:sldMk cId="1433103686" sldId="258"/>
        </pc:sldMkLst>
        <pc:graphicFrameChg chg="modGraphic">
          <ac:chgData name="Joanna Ćwiklińska-Ziomek" userId="S::joanna.cwiklinska-ziomek@zmp.poznan.pl::1290a095-9fa7-4b83-a5b9-826181a98361" providerId="AD" clId="Web-{18BEFF3B-0F09-5EEC-A204-11DFAAD954DB}" dt="2024-12-13T08:06:16.297" v="354" actId="20577"/>
          <ac:graphicFrameMkLst>
            <pc:docMk/>
            <pc:sldMk cId="1433103686" sldId="258"/>
            <ac:graphicFrameMk id="6" creationId="{00000000-0000-0000-0000-000000000000}"/>
          </ac:graphicFrameMkLst>
        </pc:graphicFrameChg>
      </pc:sldChg>
      <pc:sldChg chg="delSp modSp">
        <pc:chgData name="Joanna Ćwiklińska-Ziomek" userId="S::joanna.cwiklinska-ziomek@zmp.poznan.pl::1290a095-9fa7-4b83-a5b9-826181a98361" providerId="AD" clId="Web-{18BEFF3B-0F09-5EEC-A204-11DFAAD954DB}" dt="2024-12-13T07:39:53.947" v="81" actId="20577"/>
        <pc:sldMkLst>
          <pc:docMk/>
          <pc:sldMk cId="754154095" sldId="262"/>
        </pc:sldMkLst>
        <pc:spChg chg="mod">
          <ac:chgData name="Joanna Ćwiklińska-Ziomek" userId="S::joanna.cwiklinska-ziomek@zmp.poznan.pl::1290a095-9fa7-4b83-a5b9-826181a98361" providerId="AD" clId="Web-{18BEFF3B-0F09-5EEC-A204-11DFAAD954DB}" dt="2024-12-13T07:39:53.947" v="81" actId="20577"/>
          <ac:spMkLst>
            <pc:docMk/>
            <pc:sldMk cId="754154095" sldId="262"/>
            <ac:spMk id="3" creationId="{00000000-0000-0000-0000-000000000000}"/>
          </ac:spMkLst>
        </pc:spChg>
        <pc:spChg chg="del">
          <ac:chgData name="Joanna Ćwiklińska-Ziomek" userId="S::joanna.cwiklinska-ziomek@zmp.poznan.pl::1290a095-9fa7-4b83-a5b9-826181a98361" providerId="AD" clId="Web-{18BEFF3B-0F09-5EEC-A204-11DFAAD954DB}" dt="2024-12-13T07:38:13.425" v="28"/>
          <ac:spMkLst>
            <pc:docMk/>
            <pc:sldMk cId="754154095" sldId="262"/>
            <ac:spMk id="5" creationId="{00000000-0000-0000-0000-000000000000}"/>
          </ac:spMkLst>
        </pc:spChg>
      </pc:sldChg>
      <pc:sldChg chg="modSp">
        <pc:chgData name="Joanna Ćwiklińska-Ziomek" userId="S::joanna.cwiklinska-ziomek@zmp.poznan.pl::1290a095-9fa7-4b83-a5b9-826181a98361" providerId="AD" clId="Web-{18BEFF3B-0F09-5EEC-A204-11DFAAD954DB}" dt="2024-12-13T07:55:17.287" v="208" actId="20577"/>
        <pc:sldMkLst>
          <pc:docMk/>
          <pc:sldMk cId="479195589" sldId="264"/>
        </pc:sldMkLst>
        <pc:spChg chg="mod">
          <ac:chgData name="Joanna Ćwiklińska-Ziomek" userId="S::joanna.cwiklinska-ziomek@zmp.poznan.pl::1290a095-9fa7-4b83-a5b9-826181a98361" providerId="AD" clId="Web-{18BEFF3B-0F09-5EEC-A204-11DFAAD954DB}" dt="2024-12-13T07:55:17.287" v="208" actId="20577"/>
          <ac:spMkLst>
            <pc:docMk/>
            <pc:sldMk cId="479195589" sldId="264"/>
            <ac:spMk id="3" creationId="{00000000-0000-0000-0000-000000000000}"/>
          </ac:spMkLst>
        </pc:spChg>
      </pc:sldChg>
      <pc:sldChg chg="modSp">
        <pc:chgData name="Joanna Ćwiklińska-Ziomek" userId="S::joanna.cwiklinska-ziomek@zmp.poznan.pl::1290a095-9fa7-4b83-a5b9-826181a98361" providerId="AD" clId="Web-{18BEFF3B-0F09-5EEC-A204-11DFAAD954DB}" dt="2024-12-13T07:57:43.749" v="272" actId="20577"/>
        <pc:sldMkLst>
          <pc:docMk/>
          <pc:sldMk cId="2005912570" sldId="269"/>
        </pc:sldMkLst>
      </pc:sldChg>
      <pc:sldChg chg="addSp modSp">
        <pc:chgData name="Joanna Ćwiklińska-Ziomek" userId="S::joanna.cwiklinska-ziomek@zmp.poznan.pl::1290a095-9fa7-4b83-a5b9-826181a98361" providerId="AD" clId="Web-{18BEFF3B-0F09-5EEC-A204-11DFAAD954DB}" dt="2024-12-13T10:00:38.711" v="1379"/>
        <pc:sldMkLst>
          <pc:docMk/>
          <pc:sldMk cId="2178867479" sldId="281"/>
        </pc:sldMkLst>
        <pc:spChg chg="add mod">
          <ac:chgData name="Joanna Ćwiklińska-Ziomek" userId="S::joanna.cwiklinska-ziomek@zmp.poznan.pl::1290a095-9fa7-4b83-a5b9-826181a98361" providerId="AD" clId="Web-{18BEFF3B-0F09-5EEC-A204-11DFAAD954DB}" dt="2024-12-13T10:00:38.711" v="1379"/>
          <ac:spMkLst>
            <pc:docMk/>
            <pc:sldMk cId="2178867479" sldId="281"/>
            <ac:spMk id="5" creationId="{1E8DC6A9-4E74-CA1D-CBCC-F712E46A41BC}"/>
          </ac:spMkLst>
        </pc:spChg>
      </pc:sldChg>
      <pc:sldChg chg="addSp modSp">
        <pc:chgData name="Joanna Ćwiklińska-Ziomek" userId="S::joanna.cwiklinska-ziomek@zmp.poznan.pl::1290a095-9fa7-4b83-a5b9-826181a98361" providerId="AD" clId="Web-{18BEFF3B-0F09-5EEC-A204-11DFAAD954DB}" dt="2024-12-13T10:04:13.656" v="1395" actId="20577"/>
        <pc:sldMkLst>
          <pc:docMk/>
          <pc:sldMk cId="2609977143" sldId="291"/>
        </pc:sldMkLst>
        <pc:spChg chg="mod">
          <ac:chgData name="Joanna Ćwiklińska-Ziomek" userId="S::joanna.cwiklinska-ziomek@zmp.poznan.pl::1290a095-9fa7-4b83-a5b9-826181a98361" providerId="AD" clId="Web-{18BEFF3B-0F09-5EEC-A204-11DFAAD954DB}" dt="2024-12-13T10:04:13.656" v="1395" actId="20577"/>
          <ac:spMkLst>
            <pc:docMk/>
            <pc:sldMk cId="2609977143" sldId="291"/>
            <ac:spMk id="3" creationId="{00000000-0000-0000-0000-000000000000}"/>
          </ac:spMkLst>
        </pc:spChg>
        <pc:spChg chg="add mod">
          <ac:chgData name="Joanna Ćwiklińska-Ziomek" userId="S::joanna.cwiklinska-ziomek@zmp.poznan.pl::1290a095-9fa7-4b83-a5b9-826181a98361" providerId="AD" clId="Web-{18BEFF3B-0F09-5EEC-A204-11DFAAD954DB}" dt="2024-12-13T10:00:38.711" v="1379"/>
          <ac:spMkLst>
            <pc:docMk/>
            <pc:sldMk cId="2609977143" sldId="291"/>
            <ac:spMk id="5" creationId="{5FE82E7F-FA95-C7DC-C21C-7FF9FEF9639A}"/>
          </ac:spMkLst>
        </pc:spChg>
      </pc:sldChg>
      <pc:sldChg chg="addSp modSp">
        <pc:chgData name="Joanna Ćwiklińska-Ziomek" userId="S::joanna.cwiklinska-ziomek@zmp.poznan.pl::1290a095-9fa7-4b83-a5b9-826181a98361" providerId="AD" clId="Web-{18BEFF3B-0F09-5EEC-A204-11DFAAD954DB}" dt="2024-12-13T10:00:55.446" v="1380" actId="1076"/>
        <pc:sldMkLst>
          <pc:docMk/>
          <pc:sldMk cId="2659551932" sldId="292"/>
        </pc:sldMkLst>
        <pc:spChg chg="add mod">
          <ac:chgData name="Joanna Ćwiklińska-Ziomek" userId="S::joanna.cwiklinska-ziomek@zmp.poznan.pl::1290a095-9fa7-4b83-a5b9-826181a98361" providerId="AD" clId="Web-{18BEFF3B-0F09-5EEC-A204-11DFAAD954DB}" dt="2024-12-13T10:00:38.711" v="1379"/>
          <ac:spMkLst>
            <pc:docMk/>
            <pc:sldMk cId="2659551932" sldId="292"/>
            <ac:spMk id="5" creationId="{CF34003F-28D1-7516-5638-184576CC86FE}"/>
          </ac:spMkLst>
        </pc:spChg>
        <pc:picChg chg="mod">
          <ac:chgData name="Joanna Ćwiklińska-Ziomek" userId="S::joanna.cwiklinska-ziomek@zmp.poznan.pl::1290a095-9fa7-4b83-a5b9-826181a98361" providerId="AD" clId="Web-{18BEFF3B-0F09-5EEC-A204-11DFAAD954DB}" dt="2024-12-13T10:00:55.446" v="1380" actId="1076"/>
          <ac:picMkLst>
            <pc:docMk/>
            <pc:sldMk cId="2659551932" sldId="292"/>
            <ac:picMk id="6" creationId="{00000000-0000-0000-0000-000000000000}"/>
          </ac:picMkLst>
        </pc:picChg>
      </pc:sldChg>
      <pc:sldChg chg="addSp modSp">
        <pc:chgData name="Joanna Ćwiklińska-Ziomek" userId="S::joanna.cwiklinska-ziomek@zmp.poznan.pl::1290a095-9fa7-4b83-a5b9-826181a98361" providerId="AD" clId="Web-{18BEFF3B-0F09-5EEC-A204-11DFAAD954DB}" dt="2024-12-13T10:00:38.711" v="1379"/>
        <pc:sldMkLst>
          <pc:docMk/>
          <pc:sldMk cId="2271975693" sldId="297"/>
        </pc:sldMkLst>
        <pc:spChg chg="add mod">
          <ac:chgData name="Joanna Ćwiklińska-Ziomek" userId="S::joanna.cwiklinska-ziomek@zmp.poznan.pl::1290a095-9fa7-4b83-a5b9-826181a98361" providerId="AD" clId="Web-{18BEFF3B-0F09-5EEC-A204-11DFAAD954DB}" dt="2024-12-13T10:00:38.711" v="1379"/>
          <ac:spMkLst>
            <pc:docMk/>
            <pc:sldMk cId="2271975693" sldId="297"/>
            <ac:spMk id="5" creationId="{E4F50BD9-0193-5C0D-9893-FBF590E3A52A}"/>
          </ac:spMkLst>
        </pc:spChg>
      </pc:sldChg>
      <pc:sldChg chg="modSp">
        <pc:chgData name="Joanna Ćwiklińska-Ziomek" userId="S::joanna.cwiklinska-ziomek@zmp.poznan.pl::1290a095-9fa7-4b83-a5b9-826181a98361" providerId="AD" clId="Web-{18BEFF3B-0F09-5EEC-A204-11DFAAD954DB}" dt="2024-12-13T10:03:18.685" v="1389" actId="1076"/>
        <pc:sldMkLst>
          <pc:docMk/>
          <pc:sldMk cId="2936137271" sldId="302"/>
        </pc:sldMkLst>
        <pc:spChg chg="mod">
          <ac:chgData name="Joanna Ćwiklińska-Ziomek" userId="S::joanna.cwiklinska-ziomek@zmp.poznan.pl::1290a095-9fa7-4b83-a5b9-826181a98361" providerId="AD" clId="Web-{18BEFF3B-0F09-5EEC-A204-11DFAAD954DB}" dt="2024-12-13T10:03:18.685" v="1389" actId="1076"/>
          <ac:spMkLst>
            <pc:docMk/>
            <pc:sldMk cId="2936137271" sldId="302"/>
            <ac:spMk id="3" creationId="{00000000-0000-0000-0000-000000000000}"/>
          </ac:spMkLst>
        </pc:spChg>
      </pc:sldChg>
      <pc:sldChg chg="modSp">
        <pc:chgData name="Joanna Ćwiklińska-Ziomek" userId="S::joanna.cwiklinska-ziomek@zmp.poznan.pl::1290a095-9fa7-4b83-a5b9-826181a98361" providerId="AD" clId="Web-{18BEFF3B-0F09-5EEC-A204-11DFAAD954DB}" dt="2024-12-13T07:59:59.773" v="274"/>
        <pc:sldMkLst>
          <pc:docMk/>
          <pc:sldMk cId="2493920102" sldId="304"/>
        </pc:sldMkLst>
        <pc:graphicFrameChg chg="mod modGraphic">
          <ac:chgData name="Joanna Ćwiklińska-Ziomek" userId="S::joanna.cwiklinska-ziomek@zmp.poznan.pl::1290a095-9fa7-4b83-a5b9-826181a98361" providerId="AD" clId="Web-{18BEFF3B-0F09-5EEC-A204-11DFAAD954DB}" dt="2024-12-13T07:59:59.773" v="274"/>
          <ac:graphicFrameMkLst>
            <pc:docMk/>
            <pc:sldMk cId="2493920102" sldId="304"/>
            <ac:graphicFrameMk id="12" creationId="{00000000-0000-0000-0000-000000000000}"/>
          </ac:graphicFrameMkLst>
        </pc:graphicFrameChg>
      </pc:sldChg>
      <pc:sldChg chg="addSp modSp">
        <pc:chgData name="Joanna Ćwiklińska-Ziomek" userId="S::joanna.cwiklinska-ziomek@zmp.poznan.pl::1290a095-9fa7-4b83-a5b9-826181a98361" providerId="AD" clId="Web-{18BEFF3B-0F09-5EEC-A204-11DFAAD954DB}" dt="2024-12-13T10:00:38.711" v="1379"/>
        <pc:sldMkLst>
          <pc:docMk/>
          <pc:sldMk cId="1708020422" sldId="310"/>
        </pc:sldMkLst>
        <pc:spChg chg="add mod">
          <ac:chgData name="Joanna Ćwiklińska-Ziomek" userId="S::joanna.cwiklinska-ziomek@zmp.poznan.pl::1290a095-9fa7-4b83-a5b9-826181a98361" providerId="AD" clId="Web-{18BEFF3B-0F09-5EEC-A204-11DFAAD954DB}" dt="2024-12-13T10:00:38.711" v="1379"/>
          <ac:spMkLst>
            <pc:docMk/>
            <pc:sldMk cId="1708020422" sldId="310"/>
            <ac:spMk id="3" creationId="{A78C15EF-1831-1A4D-C7F6-EB4532B2EB68}"/>
          </ac:spMkLst>
        </pc:spChg>
      </pc:sldChg>
      <pc:sldChg chg="modSp">
        <pc:chgData name="Joanna Ćwiklińska-Ziomek" userId="S::joanna.cwiklinska-ziomek@zmp.poznan.pl::1290a095-9fa7-4b83-a5b9-826181a98361" providerId="AD" clId="Web-{18BEFF3B-0F09-5EEC-A204-11DFAAD954DB}" dt="2024-12-13T08:07:39.818" v="356" actId="20577"/>
        <pc:sldMkLst>
          <pc:docMk/>
          <pc:sldMk cId="3417484960" sldId="313"/>
        </pc:sldMkLst>
        <pc:spChg chg="mod">
          <ac:chgData name="Joanna Ćwiklińska-Ziomek" userId="S::joanna.cwiklinska-ziomek@zmp.poznan.pl::1290a095-9fa7-4b83-a5b9-826181a98361" providerId="AD" clId="Web-{18BEFF3B-0F09-5EEC-A204-11DFAAD954DB}" dt="2024-12-13T08:07:39.818" v="356" actId="20577"/>
          <ac:spMkLst>
            <pc:docMk/>
            <pc:sldMk cId="3417484960" sldId="313"/>
            <ac:spMk id="3" creationId="{00000000-0000-0000-0000-000000000000}"/>
          </ac:spMkLst>
        </pc:spChg>
      </pc:sldChg>
      <pc:sldChg chg="modSp">
        <pc:chgData name="Joanna Ćwiklińska-Ziomek" userId="S::joanna.cwiklinska-ziomek@zmp.poznan.pl::1290a095-9fa7-4b83-a5b9-826181a98361" providerId="AD" clId="Web-{18BEFF3B-0F09-5EEC-A204-11DFAAD954DB}" dt="2024-12-13T08:09:41.014" v="383" actId="20577"/>
        <pc:sldMkLst>
          <pc:docMk/>
          <pc:sldMk cId="1966926375" sldId="314"/>
        </pc:sldMkLst>
        <pc:spChg chg="mod">
          <ac:chgData name="Joanna Ćwiklińska-Ziomek" userId="S::joanna.cwiklinska-ziomek@zmp.poznan.pl::1290a095-9fa7-4b83-a5b9-826181a98361" providerId="AD" clId="Web-{18BEFF3B-0F09-5EEC-A204-11DFAAD954DB}" dt="2024-12-13T08:09:41.014" v="383" actId="20577"/>
          <ac:spMkLst>
            <pc:docMk/>
            <pc:sldMk cId="1966926375" sldId="314"/>
            <ac:spMk id="3" creationId="{00000000-0000-0000-0000-000000000000}"/>
          </ac:spMkLst>
        </pc:spChg>
      </pc:sldChg>
      <pc:sldChg chg="modSp">
        <pc:chgData name="Joanna Ćwiklińska-Ziomek" userId="S::joanna.cwiklinska-ziomek@zmp.poznan.pl::1290a095-9fa7-4b83-a5b9-826181a98361" providerId="AD" clId="Web-{18BEFF3B-0F09-5EEC-A204-11DFAAD954DB}" dt="2024-12-13T10:03:59.687" v="1394" actId="1076"/>
        <pc:sldMkLst>
          <pc:docMk/>
          <pc:sldMk cId="2976739960" sldId="316"/>
        </pc:sldMkLst>
        <pc:spChg chg="mod">
          <ac:chgData name="Joanna Ćwiklińska-Ziomek" userId="S::joanna.cwiklinska-ziomek@zmp.poznan.pl::1290a095-9fa7-4b83-a5b9-826181a98361" providerId="AD" clId="Web-{18BEFF3B-0F09-5EEC-A204-11DFAAD954DB}" dt="2024-12-13T10:03:59.687" v="1394" actId="1076"/>
          <ac:spMkLst>
            <pc:docMk/>
            <pc:sldMk cId="2976739960" sldId="316"/>
            <ac:spMk id="3" creationId="{00000000-0000-0000-0000-000000000000}"/>
          </ac:spMkLst>
        </pc:spChg>
      </pc:sldChg>
      <pc:sldChg chg="modSp">
        <pc:chgData name="Joanna Ćwiklińska-Ziomek" userId="S::joanna.cwiklinska-ziomek@zmp.poznan.pl::1290a095-9fa7-4b83-a5b9-826181a98361" providerId="AD" clId="Web-{18BEFF3B-0F09-5EEC-A204-11DFAAD954DB}" dt="2024-12-13T08:22:57.674" v="563" actId="20577"/>
        <pc:sldMkLst>
          <pc:docMk/>
          <pc:sldMk cId="950347210" sldId="321"/>
        </pc:sldMkLst>
        <pc:spChg chg="mod">
          <ac:chgData name="Joanna Ćwiklińska-Ziomek" userId="S::joanna.cwiklinska-ziomek@zmp.poznan.pl::1290a095-9fa7-4b83-a5b9-826181a98361" providerId="AD" clId="Web-{18BEFF3B-0F09-5EEC-A204-11DFAAD954DB}" dt="2024-12-13T08:22:57.674" v="563" actId="20577"/>
          <ac:spMkLst>
            <pc:docMk/>
            <pc:sldMk cId="950347210" sldId="321"/>
            <ac:spMk id="5" creationId="{00000000-0000-0000-0000-000000000000}"/>
          </ac:spMkLst>
        </pc:spChg>
      </pc:sldChg>
      <pc:sldChg chg="modSp ord">
        <pc:chgData name="Joanna Ćwiklińska-Ziomek" userId="S::joanna.cwiklinska-ziomek@zmp.poznan.pl::1290a095-9fa7-4b83-a5b9-826181a98361" providerId="AD" clId="Web-{18BEFF3B-0F09-5EEC-A204-11DFAAD954DB}" dt="2024-12-13T08:36:16.006" v="670"/>
        <pc:sldMkLst>
          <pc:docMk/>
          <pc:sldMk cId="1144129462" sldId="325"/>
        </pc:sldMkLst>
        <pc:graphicFrameChg chg="mod modGraphic">
          <ac:chgData name="Joanna Ćwiklińska-Ziomek" userId="S::joanna.cwiklinska-ziomek@zmp.poznan.pl::1290a095-9fa7-4b83-a5b9-826181a98361" providerId="AD" clId="Web-{18BEFF3B-0F09-5EEC-A204-11DFAAD954DB}" dt="2024-12-13T08:36:16.006" v="670"/>
          <ac:graphicFrameMkLst>
            <pc:docMk/>
            <pc:sldMk cId="1144129462" sldId="325"/>
            <ac:graphicFrameMk id="6" creationId="{00000000-0000-0000-0000-000000000000}"/>
          </ac:graphicFrameMkLst>
        </pc:graphicFrameChg>
      </pc:sldChg>
      <pc:sldChg chg="addSp modSp">
        <pc:chgData name="Joanna Ćwiklińska-Ziomek" userId="S::joanna.cwiklinska-ziomek@zmp.poznan.pl::1290a095-9fa7-4b83-a5b9-826181a98361" providerId="AD" clId="Web-{18BEFF3B-0F09-5EEC-A204-11DFAAD954DB}" dt="2024-12-13T10:00:38.711" v="1379"/>
        <pc:sldMkLst>
          <pc:docMk/>
          <pc:sldMk cId="3803209975" sldId="367"/>
        </pc:sldMkLst>
        <pc:spChg chg="add mod">
          <ac:chgData name="Joanna Ćwiklińska-Ziomek" userId="S::joanna.cwiklinska-ziomek@zmp.poznan.pl::1290a095-9fa7-4b83-a5b9-826181a98361" providerId="AD" clId="Web-{18BEFF3B-0F09-5EEC-A204-11DFAAD954DB}" dt="2024-12-13T10:00:38.711" v="1379"/>
          <ac:spMkLst>
            <pc:docMk/>
            <pc:sldMk cId="3803209975" sldId="367"/>
            <ac:spMk id="13" creationId="{2196F622-AECA-7314-378A-6EA20FA6CACC}"/>
          </ac:spMkLst>
        </pc:spChg>
      </pc:sldChg>
      <pc:sldChg chg="addSp modSp">
        <pc:chgData name="Joanna Ćwiklińska-Ziomek" userId="S::joanna.cwiklinska-ziomek@zmp.poznan.pl::1290a095-9fa7-4b83-a5b9-826181a98361" providerId="AD" clId="Web-{18BEFF3B-0F09-5EEC-A204-11DFAAD954DB}" dt="2024-12-13T10:00:38.711" v="1379"/>
        <pc:sldMkLst>
          <pc:docMk/>
          <pc:sldMk cId="2282194718" sldId="378"/>
        </pc:sldMkLst>
        <pc:spChg chg="add mod">
          <ac:chgData name="Joanna Ćwiklińska-Ziomek" userId="S::joanna.cwiklinska-ziomek@zmp.poznan.pl::1290a095-9fa7-4b83-a5b9-826181a98361" providerId="AD" clId="Web-{18BEFF3B-0F09-5EEC-A204-11DFAAD954DB}" dt="2024-12-13T10:00:38.711" v="1379"/>
          <ac:spMkLst>
            <pc:docMk/>
            <pc:sldMk cId="2282194718" sldId="378"/>
            <ac:spMk id="2" creationId="{1BA968A6-F27B-1A5F-0746-515FEDAD2DCF}"/>
          </ac:spMkLst>
        </pc:spChg>
      </pc:sldChg>
      <pc:sldChg chg="addSp modSp">
        <pc:chgData name="Joanna Ćwiklińska-Ziomek" userId="S::joanna.cwiklinska-ziomek@zmp.poznan.pl::1290a095-9fa7-4b83-a5b9-826181a98361" providerId="AD" clId="Web-{18BEFF3B-0F09-5EEC-A204-11DFAAD954DB}" dt="2024-12-13T10:00:38.711" v="1379"/>
        <pc:sldMkLst>
          <pc:docMk/>
          <pc:sldMk cId="2414099274" sldId="381"/>
        </pc:sldMkLst>
        <pc:spChg chg="add mod">
          <ac:chgData name="Joanna Ćwiklińska-Ziomek" userId="S::joanna.cwiklinska-ziomek@zmp.poznan.pl::1290a095-9fa7-4b83-a5b9-826181a98361" providerId="AD" clId="Web-{18BEFF3B-0F09-5EEC-A204-11DFAAD954DB}" dt="2024-12-13T10:00:38.711" v="1379"/>
          <ac:spMkLst>
            <pc:docMk/>
            <pc:sldMk cId="2414099274" sldId="381"/>
            <ac:spMk id="12" creationId="{8526B606-C037-656A-21AB-DB47683F2E07}"/>
          </ac:spMkLst>
        </pc:spChg>
      </pc:sldChg>
      <pc:sldChg chg="addSp modSp">
        <pc:chgData name="Joanna Ćwiklińska-Ziomek" userId="S::joanna.cwiklinska-ziomek@zmp.poznan.pl::1290a095-9fa7-4b83-a5b9-826181a98361" providerId="AD" clId="Web-{18BEFF3B-0F09-5EEC-A204-11DFAAD954DB}" dt="2024-12-13T10:00:38.711" v="1379"/>
        <pc:sldMkLst>
          <pc:docMk/>
          <pc:sldMk cId="1216707074" sldId="399"/>
        </pc:sldMkLst>
        <pc:spChg chg="add mod">
          <ac:chgData name="Joanna Ćwiklińska-Ziomek" userId="S::joanna.cwiklinska-ziomek@zmp.poznan.pl::1290a095-9fa7-4b83-a5b9-826181a98361" providerId="AD" clId="Web-{18BEFF3B-0F09-5EEC-A204-11DFAAD954DB}" dt="2024-12-13T10:00:38.711" v="1379"/>
          <ac:spMkLst>
            <pc:docMk/>
            <pc:sldMk cId="1216707074" sldId="399"/>
            <ac:spMk id="6" creationId="{120577FE-5F18-A233-5B11-3B29E6703BD7}"/>
          </ac:spMkLst>
        </pc:spChg>
      </pc:sldChg>
      <pc:sldChg chg="addSp modSp">
        <pc:chgData name="Joanna Ćwiklińska-Ziomek" userId="S::joanna.cwiklinska-ziomek@zmp.poznan.pl::1290a095-9fa7-4b83-a5b9-826181a98361" providerId="AD" clId="Web-{18BEFF3B-0F09-5EEC-A204-11DFAAD954DB}" dt="2024-12-13T10:00:38.711" v="1379"/>
        <pc:sldMkLst>
          <pc:docMk/>
          <pc:sldMk cId="987757521" sldId="400"/>
        </pc:sldMkLst>
        <pc:spChg chg="add mod">
          <ac:chgData name="Joanna Ćwiklińska-Ziomek" userId="S::joanna.cwiklinska-ziomek@zmp.poznan.pl::1290a095-9fa7-4b83-a5b9-826181a98361" providerId="AD" clId="Web-{18BEFF3B-0F09-5EEC-A204-11DFAAD954DB}" dt="2024-12-13T10:00:38.711" v="1379"/>
          <ac:spMkLst>
            <pc:docMk/>
            <pc:sldMk cId="987757521" sldId="400"/>
            <ac:spMk id="6" creationId="{82062A31-C061-6E20-B92D-6CC666886476}"/>
          </ac:spMkLst>
        </pc:spChg>
      </pc:sldChg>
      <pc:sldChg chg="addSp modSp">
        <pc:chgData name="Joanna Ćwiklińska-Ziomek" userId="S::joanna.cwiklinska-ziomek@zmp.poznan.pl::1290a095-9fa7-4b83-a5b9-826181a98361" providerId="AD" clId="Web-{18BEFF3B-0F09-5EEC-A204-11DFAAD954DB}" dt="2024-12-13T10:00:38.711" v="1379"/>
        <pc:sldMkLst>
          <pc:docMk/>
          <pc:sldMk cId="4050226504" sldId="402"/>
        </pc:sldMkLst>
        <pc:spChg chg="mod">
          <ac:chgData name="Joanna Ćwiklińska-Ziomek" userId="S::joanna.cwiklinska-ziomek@zmp.poznan.pl::1290a095-9fa7-4b83-a5b9-826181a98361" providerId="AD" clId="Web-{18BEFF3B-0F09-5EEC-A204-11DFAAD954DB}" dt="2024-12-13T08:39:55.411" v="916" actId="1076"/>
          <ac:spMkLst>
            <pc:docMk/>
            <pc:sldMk cId="4050226504" sldId="402"/>
            <ac:spMk id="3" creationId="{00000000-0000-0000-0000-000000000000}"/>
          </ac:spMkLst>
        </pc:spChg>
        <pc:spChg chg="add mod">
          <ac:chgData name="Joanna Ćwiklińska-Ziomek" userId="S::joanna.cwiklinska-ziomek@zmp.poznan.pl::1290a095-9fa7-4b83-a5b9-826181a98361" providerId="AD" clId="Web-{18BEFF3B-0F09-5EEC-A204-11DFAAD954DB}" dt="2024-12-13T10:00:38.711" v="1379"/>
          <ac:spMkLst>
            <pc:docMk/>
            <pc:sldMk cId="4050226504" sldId="402"/>
            <ac:spMk id="6" creationId="{F0077D1A-D1D2-4256-3380-AC2CCEEEC37A}"/>
          </ac:spMkLst>
        </pc:spChg>
      </pc:sldChg>
      <pc:sldChg chg="addSp modSp">
        <pc:chgData name="Joanna Ćwiklińska-Ziomek" userId="S::joanna.cwiklinska-ziomek@zmp.poznan.pl::1290a095-9fa7-4b83-a5b9-826181a98361" providerId="AD" clId="Web-{18BEFF3B-0F09-5EEC-A204-11DFAAD954DB}" dt="2024-12-13T10:00:38.711" v="1379"/>
        <pc:sldMkLst>
          <pc:docMk/>
          <pc:sldMk cId="3056216263" sldId="403"/>
        </pc:sldMkLst>
        <pc:spChg chg="add mod">
          <ac:chgData name="Joanna Ćwiklińska-Ziomek" userId="S::joanna.cwiklinska-ziomek@zmp.poznan.pl::1290a095-9fa7-4b83-a5b9-826181a98361" providerId="AD" clId="Web-{18BEFF3B-0F09-5EEC-A204-11DFAAD954DB}" dt="2024-12-13T10:00:38.711" v="1379"/>
          <ac:spMkLst>
            <pc:docMk/>
            <pc:sldMk cId="3056216263" sldId="403"/>
            <ac:spMk id="3" creationId="{0D983BA0-A5CE-8C8E-2912-C6D89A582F52}"/>
          </ac:spMkLst>
        </pc:spChg>
        <pc:graphicFrameChg chg="mod modGraphic">
          <ac:chgData name="Joanna Ćwiklińska-Ziomek" userId="S::joanna.cwiklinska-ziomek@zmp.poznan.pl::1290a095-9fa7-4b83-a5b9-826181a98361" providerId="AD" clId="Web-{18BEFF3B-0F09-5EEC-A204-11DFAAD954DB}" dt="2024-12-13T08:40:43.070" v="946"/>
          <ac:graphicFrameMkLst>
            <pc:docMk/>
            <pc:sldMk cId="3056216263" sldId="403"/>
            <ac:graphicFrameMk id="4" creationId="{00000000-0000-0000-0000-000000000000}"/>
          </ac:graphicFrameMkLst>
        </pc:graphicFrameChg>
      </pc:sldChg>
      <pc:sldChg chg="addSp modSp">
        <pc:chgData name="Joanna Ćwiklińska-Ziomek" userId="S::joanna.cwiklinska-ziomek@zmp.poznan.pl::1290a095-9fa7-4b83-a5b9-826181a98361" providerId="AD" clId="Web-{18BEFF3B-0F09-5EEC-A204-11DFAAD954DB}" dt="2024-12-13T10:00:38.711" v="1379"/>
        <pc:sldMkLst>
          <pc:docMk/>
          <pc:sldMk cId="1940261030" sldId="404"/>
        </pc:sldMkLst>
        <pc:spChg chg="add mod">
          <ac:chgData name="Joanna Ćwiklińska-Ziomek" userId="S::joanna.cwiklinska-ziomek@zmp.poznan.pl::1290a095-9fa7-4b83-a5b9-826181a98361" providerId="AD" clId="Web-{18BEFF3B-0F09-5EEC-A204-11DFAAD954DB}" dt="2024-12-13T10:00:38.711" v="1379"/>
          <ac:spMkLst>
            <pc:docMk/>
            <pc:sldMk cId="1940261030" sldId="404"/>
            <ac:spMk id="6" creationId="{134B5227-908D-6D9E-6EFE-C5D16E3ED04A}"/>
          </ac:spMkLst>
        </pc:spChg>
      </pc:sldChg>
      <pc:sldChg chg="addSp modSp">
        <pc:chgData name="Joanna Ćwiklińska-Ziomek" userId="S::joanna.cwiklinska-ziomek@zmp.poznan.pl::1290a095-9fa7-4b83-a5b9-826181a98361" providerId="AD" clId="Web-{18BEFF3B-0F09-5EEC-A204-11DFAAD954DB}" dt="2024-12-13T10:00:38.711" v="1379"/>
        <pc:sldMkLst>
          <pc:docMk/>
          <pc:sldMk cId="2945798707" sldId="405"/>
        </pc:sldMkLst>
        <pc:spChg chg="add mod">
          <ac:chgData name="Joanna Ćwiklińska-Ziomek" userId="S::joanna.cwiklinska-ziomek@zmp.poznan.pl::1290a095-9fa7-4b83-a5b9-826181a98361" providerId="AD" clId="Web-{18BEFF3B-0F09-5EEC-A204-11DFAAD954DB}" dt="2024-12-13T10:00:38.711" v="1379"/>
          <ac:spMkLst>
            <pc:docMk/>
            <pc:sldMk cId="2945798707" sldId="405"/>
            <ac:spMk id="3" creationId="{B9434F0E-79D2-7BD2-0EDF-F8E70F936709}"/>
          </ac:spMkLst>
        </pc:spChg>
      </pc:sldChg>
      <pc:sldChg chg="addSp modSp">
        <pc:chgData name="Joanna Ćwiklińska-Ziomek" userId="S::joanna.cwiklinska-ziomek@zmp.poznan.pl::1290a095-9fa7-4b83-a5b9-826181a98361" providerId="AD" clId="Web-{18BEFF3B-0F09-5EEC-A204-11DFAAD954DB}" dt="2024-12-13T10:00:38.711" v="1379"/>
        <pc:sldMkLst>
          <pc:docMk/>
          <pc:sldMk cId="817325908" sldId="406"/>
        </pc:sldMkLst>
        <pc:spChg chg="add mod">
          <ac:chgData name="Joanna Ćwiklińska-Ziomek" userId="S::joanna.cwiklinska-ziomek@zmp.poznan.pl::1290a095-9fa7-4b83-a5b9-826181a98361" providerId="AD" clId="Web-{18BEFF3B-0F09-5EEC-A204-11DFAAD954DB}" dt="2024-12-13T10:00:38.711" v="1379"/>
          <ac:spMkLst>
            <pc:docMk/>
            <pc:sldMk cId="817325908" sldId="406"/>
            <ac:spMk id="6" creationId="{23705F47-4621-B1E0-3835-69D9B8E65CF7}"/>
          </ac:spMkLst>
        </pc:spChg>
      </pc:sldChg>
      <pc:sldChg chg="addSp modSp">
        <pc:chgData name="Joanna Ćwiklińska-Ziomek" userId="S::joanna.cwiklinska-ziomek@zmp.poznan.pl::1290a095-9fa7-4b83-a5b9-826181a98361" providerId="AD" clId="Web-{18BEFF3B-0F09-5EEC-A204-11DFAAD954DB}" dt="2024-12-13T10:00:38.711" v="1379"/>
        <pc:sldMkLst>
          <pc:docMk/>
          <pc:sldMk cId="721924538" sldId="407"/>
        </pc:sldMkLst>
        <pc:spChg chg="add mod">
          <ac:chgData name="Joanna Ćwiklińska-Ziomek" userId="S::joanna.cwiklinska-ziomek@zmp.poznan.pl::1290a095-9fa7-4b83-a5b9-826181a98361" providerId="AD" clId="Web-{18BEFF3B-0F09-5EEC-A204-11DFAAD954DB}" dt="2024-12-13T10:00:38.711" v="1379"/>
          <ac:spMkLst>
            <pc:docMk/>
            <pc:sldMk cId="721924538" sldId="407"/>
            <ac:spMk id="3" creationId="{B9320D97-B841-5AAA-F6D7-5F624F6E2E95}"/>
          </ac:spMkLst>
        </pc:spChg>
      </pc:sldChg>
      <pc:sldChg chg="addSp modSp">
        <pc:chgData name="Joanna Ćwiklińska-Ziomek" userId="S::joanna.cwiklinska-ziomek@zmp.poznan.pl::1290a095-9fa7-4b83-a5b9-826181a98361" providerId="AD" clId="Web-{18BEFF3B-0F09-5EEC-A204-11DFAAD954DB}" dt="2024-12-13T10:00:38.711" v="1379"/>
        <pc:sldMkLst>
          <pc:docMk/>
          <pc:sldMk cId="3819842211" sldId="408"/>
        </pc:sldMkLst>
        <pc:spChg chg="add mod">
          <ac:chgData name="Joanna Ćwiklińska-Ziomek" userId="S::joanna.cwiklinska-ziomek@zmp.poznan.pl::1290a095-9fa7-4b83-a5b9-826181a98361" providerId="AD" clId="Web-{18BEFF3B-0F09-5EEC-A204-11DFAAD954DB}" dt="2024-12-13T10:00:38.711" v="1379"/>
          <ac:spMkLst>
            <pc:docMk/>
            <pc:sldMk cId="3819842211" sldId="408"/>
            <ac:spMk id="6" creationId="{9E417D45-D225-8414-168D-D63C3DB7C360}"/>
          </ac:spMkLst>
        </pc:spChg>
      </pc:sldChg>
      <pc:sldChg chg="addSp modSp">
        <pc:chgData name="Joanna Ćwiklińska-Ziomek" userId="S::joanna.cwiklinska-ziomek@zmp.poznan.pl::1290a095-9fa7-4b83-a5b9-826181a98361" providerId="AD" clId="Web-{18BEFF3B-0F09-5EEC-A204-11DFAAD954DB}" dt="2024-12-13T10:00:38.711" v="1379"/>
        <pc:sldMkLst>
          <pc:docMk/>
          <pc:sldMk cId="125984320" sldId="409"/>
        </pc:sldMkLst>
        <pc:spChg chg="add mod">
          <ac:chgData name="Joanna Ćwiklińska-Ziomek" userId="S::joanna.cwiklinska-ziomek@zmp.poznan.pl::1290a095-9fa7-4b83-a5b9-826181a98361" providerId="AD" clId="Web-{18BEFF3B-0F09-5EEC-A204-11DFAAD954DB}" dt="2024-12-13T10:00:38.711" v="1379"/>
          <ac:spMkLst>
            <pc:docMk/>
            <pc:sldMk cId="125984320" sldId="409"/>
            <ac:spMk id="3" creationId="{33391169-BF48-6862-5679-550B219860C5}"/>
          </ac:spMkLst>
        </pc:spChg>
      </pc:sldChg>
      <pc:sldChg chg="addSp modSp">
        <pc:chgData name="Joanna Ćwiklińska-Ziomek" userId="S::joanna.cwiklinska-ziomek@zmp.poznan.pl::1290a095-9fa7-4b83-a5b9-826181a98361" providerId="AD" clId="Web-{18BEFF3B-0F09-5EEC-A204-11DFAAD954DB}" dt="2024-12-13T10:00:38.711" v="1379"/>
        <pc:sldMkLst>
          <pc:docMk/>
          <pc:sldMk cId="2729645036" sldId="410"/>
        </pc:sldMkLst>
        <pc:spChg chg="mod">
          <ac:chgData name="Joanna Ćwiklińska-Ziomek" userId="S::joanna.cwiklinska-ziomek@zmp.poznan.pl::1290a095-9fa7-4b83-a5b9-826181a98361" providerId="AD" clId="Web-{18BEFF3B-0F09-5EEC-A204-11DFAAD954DB}" dt="2024-12-13T08:42:31.155" v="951" actId="20577"/>
          <ac:spMkLst>
            <pc:docMk/>
            <pc:sldMk cId="2729645036" sldId="410"/>
            <ac:spMk id="3" creationId="{00000000-0000-0000-0000-000000000000}"/>
          </ac:spMkLst>
        </pc:spChg>
        <pc:spChg chg="add mod">
          <ac:chgData name="Joanna Ćwiklińska-Ziomek" userId="S::joanna.cwiklinska-ziomek@zmp.poznan.pl::1290a095-9fa7-4b83-a5b9-826181a98361" providerId="AD" clId="Web-{18BEFF3B-0F09-5EEC-A204-11DFAAD954DB}" dt="2024-12-13T10:00:38.711" v="1379"/>
          <ac:spMkLst>
            <pc:docMk/>
            <pc:sldMk cId="2729645036" sldId="410"/>
            <ac:spMk id="5" creationId="{EC333BEF-ECE4-16DB-CD36-EA84F8306318}"/>
          </ac:spMkLst>
        </pc:spChg>
      </pc:sldChg>
      <pc:sldChg chg="addSp modSp">
        <pc:chgData name="Joanna Ćwiklińska-Ziomek" userId="S::joanna.cwiklinska-ziomek@zmp.poznan.pl::1290a095-9fa7-4b83-a5b9-826181a98361" providerId="AD" clId="Web-{18BEFF3B-0F09-5EEC-A204-11DFAAD954DB}" dt="2024-12-13T10:00:38.711" v="1379"/>
        <pc:sldMkLst>
          <pc:docMk/>
          <pc:sldMk cId="780046592" sldId="414"/>
        </pc:sldMkLst>
        <pc:spChg chg="add mod">
          <ac:chgData name="Joanna Ćwiklińska-Ziomek" userId="S::joanna.cwiklinska-ziomek@zmp.poznan.pl::1290a095-9fa7-4b83-a5b9-826181a98361" providerId="AD" clId="Web-{18BEFF3B-0F09-5EEC-A204-11DFAAD954DB}" dt="2024-12-13T10:00:38.711" v="1379"/>
          <ac:spMkLst>
            <pc:docMk/>
            <pc:sldMk cId="780046592" sldId="414"/>
            <ac:spMk id="5" creationId="{456DCA70-E97E-6882-B0CA-CED13A49BE05}"/>
          </ac:spMkLst>
        </pc:spChg>
      </pc:sldChg>
      <pc:sldChg chg="addSp modSp">
        <pc:chgData name="Joanna Ćwiklińska-Ziomek" userId="S::joanna.cwiklinska-ziomek@zmp.poznan.pl::1290a095-9fa7-4b83-a5b9-826181a98361" providerId="AD" clId="Web-{18BEFF3B-0F09-5EEC-A204-11DFAAD954DB}" dt="2024-12-13T10:00:38.711" v="1379"/>
        <pc:sldMkLst>
          <pc:docMk/>
          <pc:sldMk cId="3913254421" sldId="415"/>
        </pc:sldMkLst>
        <pc:spChg chg="add mod">
          <ac:chgData name="Joanna Ćwiklińska-Ziomek" userId="S::joanna.cwiklinska-ziomek@zmp.poznan.pl::1290a095-9fa7-4b83-a5b9-826181a98361" providerId="AD" clId="Web-{18BEFF3B-0F09-5EEC-A204-11DFAAD954DB}" dt="2024-12-13T10:00:38.711" v="1379"/>
          <ac:spMkLst>
            <pc:docMk/>
            <pc:sldMk cId="3913254421" sldId="415"/>
            <ac:spMk id="3" creationId="{854E6288-F6AB-625D-11C3-07A84AF8449B}"/>
          </ac:spMkLst>
        </pc:spChg>
        <pc:spChg chg="mod">
          <ac:chgData name="Joanna Ćwiklińska-Ziomek" userId="S::joanna.cwiklinska-ziomek@zmp.poznan.pl::1290a095-9fa7-4b83-a5b9-826181a98361" providerId="AD" clId="Web-{18BEFF3B-0F09-5EEC-A204-11DFAAD954DB}" dt="2024-12-13T09:20:05.112" v="1249" actId="20577"/>
          <ac:spMkLst>
            <pc:docMk/>
            <pc:sldMk cId="3913254421" sldId="415"/>
            <ac:spMk id="4" creationId="{00000000-0000-0000-0000-000000000000}"/>
          </ac:spMkLst>
        </pc:spChg>
      </pc:sldChg>
      <pc:sldChg chg="addSp modSp">
        <pc:chgData name="Joanna Ćwiklińska-Ziomek" userId="S::joanna.cwiklinska-ziomek@zmp.poznan.pl::1290a095-9fa7-4b83-a5b9-826181a98361" providerId="AD" clId="Web-{18BEFF3B-0F09-5EEC-A204-11DFAAD954DB}" dt="2024-12-13T10:00:38.711" v="1379"/>
        <pc:sldMkLst>
          <pc:docMk/>
          <pc:sldMk cId="2832478376" sldId="416"/>
        </pc:sldMkLst>
        <pc:spChg chg="add mod">
          <ac:chgData name="Joanna Ćwiklińska-Ziomek" userId="S::joanna.cwiklinska-ziomek@zmp.poznan.pl::1290a095-9fa7-4b83-a5b9-826181a98361" providerId="AD" clId="Web-{18BEFF3B-0F09-5EEC-A204-11DFAAD954DB}" dt="2024-12-13T10:00:38.711" v="1379"/>
          <ac:spMkLst>
            <pc:docMk/>
            <pc:sldMk cId="2832478376" sldId="416"/>
            <ac:spMk id="3" creationId="{32C7B378-2EAC-444D-242E-C70247B4219F}"/>
          </ac:spMkLst>
        </pc:spChg>
        <pc:spChg chg="mod">
          <ac:chgData name="Joanna Ćwiklińska-Ziomek" userId="S::joanna.cwiklinska-ziomek@zmp.poznan.pl::1290a095-9fa7-4b83-a5b9-826181a98361" providerId="AD" clId="Web-{18BEFF3B-0F09-5EEC-A204-11DFAAD954DB}" dt="2024-12-13T09:24:55.537" v="1258" actId="20577"/>
          <ac:spMkLst>
            <pc:docMk/>
            <pc:sldMk cId="2832478376" sldId="416"/>
            <ac:spMk id="4" creationId="{00000000-0000-0000-0000-000000000000}"/>
          </ac:spMkLst>
        </pc:spChg>
      </pc:sldChg>
      <pc:sldChg chg="addSp modSp">
        <pc:chgData name="Joanna Ćwiklińska-Ziomek" userId="S::joanna.cwiklinska-ziomek@zmp.poznan.pl::1290a095-9fa7-4b83-a5b9-826181a98361" providerId="AD" clId="Web-{18BEFF3B-0F09-5EEC-A204-11DFAAD954DB}" dt="2024-12-13T10:00:38.711" v="1379"/>
        <pc:sldMkLst>
          <pc:docMk/>
          <pc:sldMk cId="3867639236" sldId="417"/>
        </pc:sldMkLst>
        <pc:spChg chg="mod">
          <ac:chgData name="Joanna Ćwiklińska-Ziomek" userId="S::joanna.cwiklinska-ziomek@zmp.poznan.pl::1290a095-9fa7-4b83-a5b9-826181a98361" providerId="AD" clId="Web-{18BEFF3B-0F09-5EEC-A204-11DFAAD954DB}" dt="2024-12-13T09:10:19.215" v="1231" actId="14100"/>
          <ac:spMkLst>
            <pc:docMk/>
            <pc:sldMk cId="3867639236" sldId="417"/>
            <ac:spMk id="3" creationId="{4DD0A68F-4F44-ABA8-4155-DE4B576295F2}"/>
          </ac:spMkLst>
        </pc:spChg>
        <pc:spChg chg="add mod">
          <ac:chgData name="Joanna Ćwiklińska-Ziomek" userId="S::joanna.cwiklinska-ziomek@zmp.poznan.pl::1290a095-9fa7-4b83-a5b9-826181a98361" providerId="AD" clId="Web-{18BEFF3B-0F09-5EEC-A204-11DFAAD954DB}" dt="2024-12-13T10:00:38.711" v="1379"/>
          <ac:spMkLst>
            <pc:docMk/>
            <pc:sldMk cId="3867639236" sldId="417"/>
            <ac:spMk id="4" creationId="{A24FE89F-4CD2-EA18-607B-FAF701C17A57}"/>
          </ac:spMkLst>
        </pc:spChg>
      </pc:sldChg>
      <pc:sldChg chg="addSp modSp">
        <pc:chgData name="Joanna Ćwiklińska-Ziomek" userId="S::joanna.cwiklinska-ziomek@zmp.poznan.pl::1290a095-9fa7-4b83-a5b9-826181a98361" providerId="AD" clId="Web-{18BEFF3B-0F09-5EEC-A204-11DFAAD954DB}" dt="2024-12-13T10:00:38.711" v="1379"/>
        <pc:sldMkLst>
          <pc:docMk/>
          <pc:sldMk cId="801270494" sldId="422"/>
        </pc:sldMkLst>
        <pc:spChg chg="add mod">
          <ac:chgData name="Joanna Ćwiklińska-Ziomek" userId="S::joanna.cwiklinska-ziomek@zmp.poznan.pl::1290a095-9fa7-4b83-a5b9-826181a98361" providerId="AD" clId="Web-{18BEFF3B-0F09-5EEC-A204-11DFAAD954DB}" dt="2024-12-13T10:00:38.711" v="1379"/>
          <ac:spMkLst>
            <pc:docMk/>
            <pc:sldMk cId="801270494" sldId="422"/>
            <ac:spMk id="3" creationId="{D7018718-100F-4C60-A309-26E940832FD3}"/>
          </ac:spMkLst>
        </pc:spChg>
      </pc:sldChg>
      <pc:sldChg chg="addSp modSp">
        <pc:chgData name="Joanna Ćwiklińska-Ziomek" userId="S::joanna.cwiklinska-ziomek@zmp.poznan.pl::1290a095-9fa7-4b83-a5b9-826181a98361" providerId="AD" clId="Web-{18BEFF3B-0F09-5EEC-A204-11DFAAD954DB}" dt="2024-12-13T10:00:38.711" v="1379"/>
        <pc:sldMkLst>
          <pc:docMk/>
          <pc:sldMk cId="1946191925" sldId="443"/>
        </pc:sldMkLst>
        <pc:spChg chg="add mod">
          <ac:chgData name="Joanna Ćwiklińska-Ziomek" userId="S::joanna.cwiklinska-ziomek@zmp.poznan.pl::1290a095-9fa7-4b83-a5b9-826181a98361" providerId="AD" clId="Web-{18BEFF3B-0F09-5EEC-A204-11DFAAD954DB}" dt="2024-12-13T10:00:38.711" v="1379"/>
          <ac:spMkLst>
            <pc:docMk/>
            <pc:sldMk cId="1946191925" sldId="443"/>
            <ac:spMk id="3" creationId="{86E7D95E-ADA4-AC86-A5BA-F943A499A06F}"/>
          </ac:spMkLst>
        </pc:spChg>
      </pc:sldChg>
      <pc:sldChg chg="modSp ord">
        <pc:chgData name="Joanna Ćwiklińska-Ziomek" userId="S::joanna.cwiklinska-ziomek@zmp.poznan.pl::1290a095-9fa7-4b83-a5b9-826181a98361" providerId="AD" clId="Web-{18BEFF3B-0F09-5EEC-A204-11DFAAD954DB}" dt="2024-12-13T09:50:17.314" v="1349" actId="20577"/>
        <pc:sldMkLst>
          <pc:docMk/>
          <pc:sldMk cId="4258857258" sldId="445"/>
        </pc:sldMkLst>
        <pc:spChg chg="mod">
          <ac:chgData name="Joanna Ćwiklińska-Ziomek" userId="S::joanna.cwiklinska-ziomek@zmp.poznan.pl::1290a095-9fa7-4b83-a5b9-826181a98361" providerId="AD" clId="Web-{18BEFF3B-0F09-5EEC-A204-11DFAAD954DB}" dt="2024-12-13T09:49:57.485" v="1348" actId="20577"/>
          <ac:spMkLst>
            <pc:docMk/>
            <pc:sldMk cId="4258857258" sldId="445"/>
            <ac:spMk id="2" creationId="{00000000-0000-0000-0000-000000000000}"/>
          </ac:spMkLst>
        </pc:spChg>
        <pc:spChg chg="mod">
          <ac:chgData name="Joanna Ćwiklińska-Ziomek" userId="S::joanna.cwiklinska-ziomek@zmp.poznan.pl::1290a095-9fa7-4b83-a5b9-826181a98361" providerId="AD" clId="Web-{18BEFF3B-0F09-5EEC-A204-11DFAAD954DB}" dt="2024-12-13T09:50:17.314" v="1349" actId="20577"/>
          <ac:spMkLst>
            <pc:docMk/>
            <pc:sldMk cId="4258857258" sldId="445"/>
            <ac:spMk id="3" creationId="{00000000-0000-0000-0000-000000000000}"/>
          </ac:spMkLst>
        </pc:spChg>
      </pc:sldChg>
      <pc:sldChg chg="modSp">
        <pc:chgData name="Joanna Ćwiklińska-Ziomek" userId="S::joanna.cwiklinska-ziomek@zmp.poznan.pl::1290a095-9fa7-4b83-a5b9-826181a98361" providerId="AD" clId="Web-{18BEFF3B-0F09-5EEC-A204-11DFAAD954DB}" dt="2024-12-13T09:28:07.018" v="1262" actId="20577"/>
        <pc:sldMkLst>
          <pc:docMk/>
          <pc:sldMk cId="1989938212" sldId="449"/>
        </pc:sldMkLst>
        <pc:spChg chg="mod">
          <ac:chgData name="Joanna Ćwiklińska-Ziomek" userId="S::joanna.cwiklinska-ziomek@zmp.poznan.pl::1290a095-9fa7-4b83-a5b9-826181a98361" providerId="AD" clId="Web-{18BEFF3B-0F09-5EEC-A204-11DFAAD954DB}" dt="2024-12-13T09:28:07.018" v="1262" actId="20577"/>
          <ac:spMkLst>
            <pc:docMk/>
            <pc:sldMk cId="1989938212" sldId="449"/>
            <ac:spMk id="3" creationId="{00000000-0000-0000-0000-000000000000}"/>
          </ac:spMkLst>
        </pc:spChg>
      </pc:sldChg>
      <pc:sldChg chg="modSp">
        <pc:chgData name="Joanna Ćwiklińska-Ziomek" userId="S::joanna.cwiklinska-ziomek@zmp.poznan.pl::1290a095-9fa7-4b83-a5b9-826181a98361" providerId="AD" clId="Web-{18BEFF3B-0F09-5EEC-A204-11DFAAD954DB}" dt="2024-12-13T09:49:49.375" v="1335" actId="20577"/>
        <pc:sldMkLst>
          <pc:docMk/>
          <pc:sldMk cId="318920902" sldId="455"/>
        </pc:sldMkLst>
        <pc:spChg chg="mod">
          <ac:chgData name="Joanna Ćwiklińska-Ziomek" userId="S::joanna.cwiklinska-ziomek@zmp.poznan.pl::1290a095-9fa7-4b83-a5b9-826181a98361" providerId="AD" clId="Web-{18BEFF3B-0F09-5EEC-A204-11DFAAD954DB}" dt="2024-12-13T09:49:49.375" v="1335" actId="20577"/>
          <ac:spMkLst>
            <pc:docMk/>
            <pc:sldMk cId="318920902" sldId="455"/>
            <ac:spMk id="3" creationId="{00000000-0000-0000-0000-000000000000}"/>
          </ac:spMkLst>
        </pc:spChg>
      </pc:sldChg>
      <pc:sldChg chg="modSp">
        <pc:chgData name="Joanna Ćwiklińska-Ziomek" userId="S::joanna.cwiklinska-ziomek@zmp.poznan.pl::1290a095-9fa7-4b83-a5b9-826181a98361" providerId="AD" clId="Web-{18BEFF3B-0F09-5EEC-A204-11DFAAD954DB}" dt="2024-12-13T09:49:41.578" v="1331" actId="20577"/>
        <pc:sldMkLst>
          <pc:docMk/>
          <pc:sldMk cId="2877158619" sldId="457"/>
        </pc:sldMkLst>
        <pc:spChg chg="mod">
          <ac:chgData name="Joanna Ćwiklińska-Ziomek" userId="S::joanna.cwiklinska-ziomek@zmp.poznan.pl::1290a095-9fa7-4b83-a5b9-826181a98361" providerId="AD" clId="Web-{18BEFF3B-0F09-5EEC-A204-11DFAAD954DB}" dt="2024-12-13T09:49:41.578" v="1331" actId="20577"/>
          <ac:spMkLst>
            <pc:docMk/>
            <pc:sldMk cId="2877158619" sldId="457"/>
            <ac:spMk id="3" creationId="{00000000-0000-0000-0000-000000000000}"/>
          </ac:spMkLst>
        </pc:spChg>
      </pc:sldChg>
      <pc:sldChg chg="modSp">
        <pc:chgData name="Joanna Ćwiklińska-Ziomek" userId="S::joanna.cwiklinska-ziomek@zmp.poznan.pl::1290a095-9fa7-4b83-a5b9-826181a98361" providerId="AD" clId="Web-{18BEFF3B-0F09-5EEC-A204-11DFAAD954DB}" dt="2024-12-13T09:50:40.377" v="1357" actId="20577"/>
        <pc:sldMkLst>
          <pc:docMk/>
          <pc:sldMk cId="4095921742" sldId="458"/>
        </pc:sldMkLst>
        <pc:spChg chg="mod">
          <ac:chgData name="Joanna Ćwiklińska-Ziomek" userId="S::joanna.cwiklinska-ziomek@zmp.poznan.pl::1290a095-9fa7-4b83-a5b9-826181a98361" providerId="AD" clId="Web-{18BEFF3B-0F09-5EEC-A204-11DFAAD954DB}" dt="2024-12-13T09:50:40.377" v="1357" actId="20577"/>
          <ac:spMkLst>
            <pc:docMk/>
            <pc:sldMk cId="4095921742" sldId="458"/>
            <ac:spMk id="3" creationId="{00000000-0000-0000-0000-000000000000}"/>
          </ac:spMkLst>
        </pc:spChg>
      </pc:sldChg>
      <pc:sldChg chg="modSp">
        <pc:chgData name="Joanna Ćwiklińska-Ziomek" userId="S::joanna.cwiklinska-ziomek@zmp.poznan.pl::1290a095-9fa7-4b83-a5b9-826181a98361" providerId="AD" clId="Web-{18BEFF3B-0F09-5EEC-A204-11DFAAD954DB}" dt="2024-12-13T09:50:45.096" v="1359" actId="20577"/>
        <pc:sldMkLst>
          <pc:docMk/>
          <pc:sldMk cId="1859310777" sldId="460"/>
        </pc:sldMkLst>
        <pc:spChg chg="mod">
          <ac:chgData name="Joanna Ćwiklińska-Ziomek" userId="S::joanna.cwiklinska-ziomek@zmp.poznan.pl::1290a095-9fa7-4b83-a5b9-826181a98361" providerId="AD" clId="Web-{18BEFF3B-0F09-5EEC-A204-11DFAAD954DB}" dt="2024-12-13T09:50:45.096" v="1359" actId="20577"/>
          <ac:spMkLst>
            <pc:docMk/>
            <pc:sldMk cId="1859310777" sldId="460"/>
            <ac:spMk id="3" creationId="{00000000-0000-0000-0000-000000000000}"/>
          </ac:spMkLst>
        </pc:spChg>
      </pc:sldChg>
      <pc:sldChg chg="addSp modSp">
        <pc:chgData name="Joanna Ćwiklińska-Ziomek" userId="S::joanna.cwiklinska-ziomek@zmp.poznan.pl::1290a095-9fa7-4b83-a5b9-826181a98361" providerId="AD" clId="Web-{18BEFF3B-0F09-5EEC-A204-11DFAAD954DB}" dt="2024-12-13T10:07:53.039" v="1426" actId="20577"/>
        <pc:sldMkLst>
          <pc:docMk/>
          <pc:sldMk cId="2289710920" sldId="463"/>
        </pc:sldMkLst>
        <pc:spChg chg="add mod">
          <ac:chgData name="Joanna Ćwiklińska-Ziomek" userId="S::joanna.cwiklinska-ziomek@zmp.poznan.pl::1290a095-9fa7-4b83-a5b9-826181a98361" providerId="AD" clId="Web-{18BEFF3B-0F09-5EEC-A204-11DFAAD954DB}" dt="2024-12-13T10:00:38.711" v="1379"/>
          <ac:spMkLst>
            <pc:docMk/>
            <pc:sldMk cId="2289710920" sldId="463"/>
            <ac:spMk id="6" creationId="{8B89455F-9CC1-CD7F-AF11-36AA00B641AD}"/>
          </ac:spMkLst>
        </pc:spChg>
      </pc:sldChg>
      <pc:sldChg chg="addSp modSp">
        <pc:chgData name="Joanna Ćwiklińska-Ziomek" userId="S::joanna.cwiklinska-ziomek@zmp.poznan.pl::1290a095-9fa7-4b83-a5b9-826181a98361" providerId="AD" clId="Web-{18BEFF3B-0F09-5EEC-A204-11DFAAD954DB}" dt="2024-12-13T10:00:38.711" v="1379"/>
        <pc:sldMkLst>
          <pc:docMk/>
          <pc:sldMk cId="415356577" sldId="464"/>
        </pc:sldMkLst>
        <pc:spChg chg="add mod">
          <ac:chgData name="Joanna Ćwiklińska-Ziomek" userId="S::joanna.cwiklinska-ziomek@zmp.poznan.pl::1290a095-9fa7-4b83-a5b9-826181a98361" providerId="AD" clId="Web-{18BEFF3B-0F09-5EEC-A204-11DFAAD954DB}" dt="2024-12-13T10:00:38.711" v="1379"/>
          <ac:spMkLst>
            <pc:docMk/>
            <pc:sldMk cId="415356577" sldId="464"/>
            <ac:spMk id="3" creationId="{86C1DAE6-BAB2-EA25-2BCE-FB6C8517AF30}"/>
          </ac:spMkLst>
        </pc:spChg>
      </pc:sldChg>
      <pc:sldChg chg="modSp">
        <pc:chgData name="Joanna Ćwiklińska-Ziomek" userId="S::joanna.cwiklinska-ziomek@zmp.poznan.pl::1290a095-9fa7-4b83-a5b9-826181a98361" providerId="AD" clId="Web-{18BEFF3B-0F09-5EEC-A204-11DFAAD954DB}" dt="2024-12-13T09:50:32.658" v="1352" actId="20577"/>
        <pc:sldMkLst>
          <pc:docMk/>
          <pc:sldMk cId="3019972863" sldId="465"/>
        </pc:sldMkLst>
        <pc:spChg chg="mod">
          <ac:chgData name="Joanna Ćwiklińska-Ziomek" userId="S::joanna.cwiklinska-ziomek@zmp.poznan.pl::1290a095-9fa7-4b83-a5b9-826181a98361" providerId="AD" clId="Web-{18BEFF3B-0F09-5EEC-A204-11DFAAD954DB}" dt="2024-12-13T09:50:32.658" v="1352" actId="20577"/>
          <ac:spMkLst>
            <pc:docMk/>
            <pc:sldMk cId="3019972863" sldId="465"/>
            <ac:spMk id="3" creationId="{00000000-0000-0000-0000-000000000000}"/>
          </ac:spMkLst>
        </pc:spChg>
      </pc:sldChg>
      <pc:sldChg chg="addSp modSp">
        <pc:chgData name="Joanna Ćwiklińska-Ziomek" userId="S::joanna.cwiklinska-ziomek@zmp.poznan.pl::1290a095-9fa7-4b83-a5b9-826181a98361" providerId="AD" clId="Web-{18BEFF3B-0F09-5EEC-A204-11DFAAD954DB}" dt="2024-12-13T10:00:38.711" v="1379"/>
        <pc:sldMkLst>
          <pc:docMk/>
          <pc:sldMk cId="3616293526" sldId="466"/>
        </pc:sldMkLst>
        <pc:spChg chg="add mod">
          <ac:chgData name="Joanna Ćwiklińska-Ziomek" userId="S::joanna.cwiklinska-ziomek@zmp.poznan.pl::1290a095-9fa7-4b83-a5b9-826181a98361" providerId="AD" clId="Web-{18BEFF3B-0F09-5EEC-A204-11DFAAD954DB}" dt="2024-12-13T10:00:38.711" v="1379"/>
          <ac:spMkLst>
            <pc:docMk/>
            <pc:sldMk cId="3616293526" sldId="466"/>
            <ac:spMk id="3" creationId="{0DFFEA1E-C237-242D-06A2-E29EF6B88BB9}"/>
          </ac:spMkLst>
        </pc:spChg>
        <pc:spChg chg="mod">
          <ac:chgData name="Joanna Ćwiklińska-Ziomek" userId="S::joanna.cwiklinska-ziomek@zmp.poznan.pl::1290a095-9fa7-4b83-a5b9-826181a98361" providerId="AD" clId="Web-{18BEFF3B-0F09-5EEC-A204-11DFAAD954DB}" dt="2024-12-13T08:56:14.426" v="956" actId="20577"/>
          <ac:spMkLst>
            <pc:docMk/>
            <pc:sldMk cId="3616293526" sldId="466"/>
            <ac:spMk id="4" creationId="{00000000-0000-0000-0000-000000000000}"/>
          </ac:spMkLst>
        </pc:spChg>
      </pc:sldChg>
      <pc:sldChg chg="addSp modSp">
        <pc:chgData name="Joanna Ćwiklińska-Ziomek" userId="S::joanna.cwiklinska-ziomek@zmp.poznan.pl::1290a095-9fa7-4b83-a5b9-826181a98361" providerId="AD" clId="Web-{18BEFF3B-0F09-5EEC-A204-11DFAAD954DB}" dt="2024-12-13T10:08:33.947" v="1430" actId="20577"/>
        <pc:sldMkLst>
          <pc:docMk/>
          <pc:sldMk cId="809849298" sldId="468"/>
        </pc:sldMkLst>
        <pc:spChg chg="add mod">
          <ac:chgData name="Joanna Ćwiklińska-Ziomek" userId="S::joanna.cwiklinska-ziomek@zmp.poznan.pl::1290a095-9fa7-4b83-a5b9-826181a98361" providerId="AD" clId="Web-{18BEFF3B-0F09-5EEC-A204-11DFAAD954DB}" dt="2024-12-13T10:00:38.711" v="1379"/>
          <ac:spMkLst>
            <pc:docMk/>
            <pc:sldMk cId="809849298" sldId="468"/>
            <ac:spMk id="27" creationId="{A1FE8C87-35FF-92BC-25B4-371B130ED21A}"/>
          </ac:spMkLst>
        </pc:spChg>
        <pc:graphicFrameChg chg="modGraphic">
          <ac:chgData name="Joanna Ćwiklińska-Ziomek" userId="S::joanna.cwiklinska-ziomek@zmp.poznan.pl::1290a095-9fa7-4b83-a5b9-826181a98361" providerId="AD" clId="Web-{18BEFF3B-0F09-5EEC-A204-11DFAAD954DB}" dt="2024-12-13T10:08:33.947" v="1430" actId="20577"/>
          <ac:graphicFrameMkLst>
            <pc:docMk/>
            <pc:sldMk cId="809849298" sldId="468"/>
            <ac:graphicFrameMk id="7" creationId="{00000000-0000-0000-0000-000000000000}"/>
          </ac:graphicFrameMkLst>
        </pc:graphicFrameChg>
      </pc:sldChg>
      <pc:sldChg chg="addSp modSp">
        <pc:chgData name="Joanna Ćwiklińska-Ziomek" userId="S::joanna.cwiklinska-ziomek@zmp.poznan.pl::1290a095-9fa7-4b83-a5b9-826181a98361" providerId="AD" clId="Web-{18BEFF3B-0F09-5EEC-A204-11DFAAD954DB}" dt="2024-12-13T10:11:25.031" v="1564"/>
        <pc:sldMkLst>
          <pc:docMk/>
          <pc:sldMk cId="2760260351" sldId="469"/>
        </pc:sldMkLst>
        <pc:spChg chg="add mod">
          <ac:chgData name="Joanna Ćwiklińska-Ziomek" userId="S::joanna.cwiklinska-ziomek@zmp.poznan.pl::1290a095-9fa7-4b83-a5b9-826181a98361" providerId="AD" clId="Web-{18BEFF3B-0F09-5EEC-A204-11DFAAD954DB}" dt="2024-12-13T10:00:38.711" v="1379"/>
          <ac:spMkLst>
            <pc:docMk/>
            <pc:sldMk cId="2760260351" sldId="469"/>
            <ac:spMk id="23" creationId="{B09ED03F-2844-8ED4-9BEE-688535B5D0EF}"/>
          </ac:spMkLst>
        </pc:spChg>
        <pc:graphicFrameChg chg="modGraphic">
          <ac:chgData name="Joanna Ćwiklińska-Ziomek" userId="S::joanna.cwiklinska-ziomek@zmp.poznan.pl::1290a095-9fa7-4b83-a5b9-826181a98361" providerId="AD" clId="Web-{18BEFF3B-0F09-5EEC-A204-11DFAAD954DB}" dt="2024-12-13T10:11:25.031" v="1564"/>
          <ac:graphicFrameMkLst>
            <pc:docMk/>
            <pc:sldMk cId="2760260351" sldId="469"/>
            <ac:graphicFrameMk id="7" creationId="{00000000-0000-0000-0000-000000000000}"/>
          </ac:graphicFrameMkLst>
        </pc:graphicFrameChg>
      </pc:sldChg>
      <pc:sldChg chg="addSp modSp">
        <pc:chgData name="Joanna Ćwiklińska-Ziomek" userId="S::joanna.cwiklinska-ziomek@zmp.poznan.pl::1290a095-9fa7-4b83-a5b9-826181a98361" providerId="AD" clId="Web-{18BEFF3B-0F09-5EEC-A204-11DFAAD954DB}" dt="2024-12-13T10:00:38.711" v="1379"/>
        <pc:sldMkLst>
          <pc:docMk/>
          <pc:sldMk cId="2438457754" sldId="473"/>
        </pc:sldMkLst>
        <pc:spChg chg="add mod">
          <ac:chgData name="Joanna Ćwiklińska-Ziomek" userId="S::joanna.cwiklinska-ziomek@zmp.poznan.pl::1290a095-9fa7-4b83-a5b9-826181a98361" providerId="AD" clId="Web-{18BEFF3B-0F09-5EEC-A204-11DFAAD954DB}" dt="2024-12-13T10:00:38.711" v="1379"/>
          <ac:spMkLst>
            <pc:docMk/>
            <pc:sldMk cId="2438457754" sldId="473"/>
            <ac:spMk id="3" creationId="{25543C02-1992-2B9C-8BAD-C756F23F11DF}"/>
          </ac:spMkLst>
        </pc:spChg>
      </pc:sldChg>
      <pc:sldChg chg="modSp">
        <pc:chgData name="Joanna Ćwiklińska-Ziomek" userId="S::joanna.cwiklinska-ziomek@zmp.poznan.pl::1290a095-9fa7-4b83-a5b9-826181a98361" providerId="AD" clId="Web-{18BEFF3B-0F09-5EEC-A204-11DFAAD954DB}" dt="2024-12-13T09:35:54.814" v="1309" actId="20577"/>
        <pc:sldMkLst>
          <pc:docMk/>
          <pc:sldMk cId="216064124" sldId="474"/>
        </pc:sldMkLst>
        <pc:spChg chg="mod">
          <ac:chgData name="Joanna Ćwiklińska-Ziomek" userId="S::joanna.cwiklinska-ziomek@zmp.poznan.pl::1290a095-9fa7-4b83-a5b9-826181a98361" providerId="AD" clId="Web-{18BEFF3B-0F09-5EEC-A204-11DFAAD954DB}" dt="2024-12-13T09:35:54.814" v="1309" actId="20577"/>
          <ac:spMkLst>
            <pc:docMk/>
            <pc:sldMk cId="216064124" sldId="474"/>
            <ac:spMk id="3" creationId="{00000000-0000-0000-0000-000000000000}"/>
          </ac:spMkLst>
        </pc:spChg>
      </pc:sldChg>
      <pc:sldChg chg="modSp">
        <pc:chgData name="Joanna Ćwiklińska-Ziomek" userId="S::joanna.cwiklinska-ziomek@zmp.poznan.pl::1290a095-9fa7-4b83-a5b9-826181a98361" providerId="AD" clId="Web-{18BEFF3B-0F09-5EEC-A204-11DFAAD954DB}" dt="2024-12-13T10:06:43.771" v="1404" actId="20577"/>
        <pc:sldMkLst>
          <pc:docMk/>
          <pc:sldMk cId="1080320244" sldId="483"/>
        </pc:sldMkLst>
        <pc:spChg chg="mod">
          <ac:chgData name="Joanna Ćwiklińska-Ziomek" userId="S::joanna.cwiklinska-ziomek@zmp.poznan.pl::1290a095-9fa7-4b83-a5b9-826181a98361" providerId="AD" clId="Web-{18BEFF3B-0F09-5EEC-A204-11DFAAD954DB}" dt="2024-12-13T10:06:43.771" v="1404" actId="20577"/>
          <ac:spMkLst>
            <pc:docMk/>
            <pc:sldMk cId="1080320244" sldId="483"/>
            <ac:spMk id="3" creationId="{00000000-0000-0000-0000-000000000000}"/>
          </ac:spMkLst>
        </pc:spChg>
      </pc:sldChg>
      <pc:sldChg chg="modSp">
        <pc:chgData name="Joanna Ćwiklińska-Ziomek" userId="S::joanna.cwiklinska-ziomek@zmp.poznan.pl::1290a095-9fa7-4b83-a5b9-826181a98361" providerId="AD" clId="Web-{18BEFF3B-0F09-5EEC-A204-11DFAAD954DB}" dt="2024-12-13T09:22:12.370" v="1252" actId="20577"/>
        <pc:sldMkLst>
          <pc:docMk/>
          <pc:sldMk cId="201694000" sldId="486"/>
        </pc:sldMkLst>
        <pc:spChg chg="mod">
          <ac:chgData name="Joanna Ćwiklińska-Ziomek" userId="S::joanna.cwiklinska-ziomek@zmp.poznan.pl::1290a095-9fa7-4b83-a5b9-826181a98361" providerId="AD" clId="Web-{18BEFF3B-0F09-5EEC-A204-11DFAAD954DB}" dt="2024-12-13T09:22:12.370" v="1252" actId="20577"/>
          <ac:spMkLst>
            <pc:docMk/>
            <pc:sldMk cId="201694000" sldId="486"/>
            <ac:spMk id="7" creationId="{AD3688FC-7C54-1BB1-04F5-AF574CE1532E}"/>
          </ac:spMkLst>
        </pc:spChg>
      </pc:sldChg>
      <pc:sldChg chg="modSp">
        <pc:chgData name="Joanna Ćwiklińska-Ziomek" userId="S::joanna.cwiklinska-ziomek@zmp.poznan.pl::1290a095-9fa7-4b83-a5b9-826181a98361" providerId="AD" clId="Web-{18BEFF3B-0F09-5EEC-A204-11DFAAD954DB}" dt="2024-12-13T10:06:03.863" v="1398"/>
        <pc:sldMkLst>
          <pc:docMk/>
          <pc:sldMk cId="3185323414" sldId="487"/>
        </pc:sldMkLst>
        <pc:spChg chg="mod">
          <ac:chgData name="Joanna Ćwiklińska-Ziomek" userId="S::joanna.cwiklinska-ziomek@zmp.poznan.pl::1290a095-9fa7-4b83-a5b9-826181a98361" providerId="AD" clId="Web-{18BEFF3B-0F09-5EEC-A204-11DFAAD954DB}" dt="2024-12-13T10:06:03.863" v="1398"/>
          <ac:spMkLst>
            <pc:docMk/>
            <pc:sldMk cId="3185323414" sldId="487"/>
            <ac:spMk id="5" creationId="{00000000-0000-0000-0000-000000000000}"/>
          </ac:spMkLst>
        </pc:spChg>
      </pc:sldChg>
      <pc:sldChg chg="modSp">
        <pc:chgData name="Joanna Ćwiklińska-Ziomek" userId="S::joanna.cwiklinska-ziomek@zmp.poznan.pl::1290a095-9fa7-4b83-a5b9-826181a98361" providerId="AD" clId="Web-{18BEFF3B-0F09-5EEC-A204-11DFAAD954DB}" dt="2024-12-13T09:38:21.132" v="1320" actId="20577"/>
        <pc:sldMkLst>
          <pc:docMk/>
          <pc:sldMk cId="206056765" sldId="492"/>
        </pc:sldMkLst>
        <pc:spChg chg="mod">
          <ac:chgData name="Joanna Ćwiklińska-Ziomek" userId="S::joanna.cwiklinska-ziomek@zmp.poznan.pl::1290a095-9fa7-4b83-a5b9-826181a98361" providerId="AD" clId="Web-{18BEFF3B-0F09-5EEC-A204-11DFAAD954DB}" dt="2024-12-13T09:38:21.132" v="1320" actId="20577"/>
          <ac:spMkLst>
            <pc:docMk/>
            <pc:sldMk cId="206056765" sldId="492"/>
            <ac:spMk id="3" creationId="{9363DE2D-9CF5-D7E5-530F-982FB6D682EA}"/>
          </ac:spMkLst>
        </pc:spChg>
      </pc:sldChg>
      <pc:sldChg chg="modSp">
        <pc:chgData name="Joanna Ćwiklińska-Ziomek" userId="S::joanna.cwiklinska-ziomek@zmp.poznan.pl::1290a095-9fa7-4b83-a5b9-826181a98361" providerId="AD" clId="Web-{18BEFF3B-0F09-5EEC-A204-11DFAAD954DB}" dt="2024-12-13T09:31:04.851" v="1277" actId="20577"/>
        <pc:sldMkLst>
          <pc:docMk/>
          <pc:sldMk cId="2523684389" sldId="496"/>
        </pc:sldMkLst>
        <pc:spChg chg="mod">
          <ac:chgData name="Joanna Ćwiklińska-Ziomek" userId="S::joanna.cwiklinska-ziomek@zmp.poznan.pl::1290a095-9fa7-4b83-a5b9-826181a98361" providerId="AD" clId="Web-{18BEFF3B-0F09-5EEC-A204-11DFAAD954DB}" dt="2024-12-13T09:31:04.851" v="1277" actId="20577"/>
          <ac:spMkLst>
            <pc:docMk/>
            <pc:sldMk cId="2523684389" sldId="496"/>
            <ac:spMk id="3" creationId="{E036F508-D726-8934-6E58-FC283FF552B8}"/>
          </ac:spMkLst>
        </pc:spChg>
      </pc:sldChg>
      <pc:sldChg chg="modSp">
        <pc:chgData name="Joanna Ćwiklińska-Ziomek" userId="S::joanna.cwiklinska-ziomek@zmp.poznan.pl::1290a095-9fa7-4b83-a5b9-826181a98361" providerId="AD" clId="Web-{18BEFF3B-0F09-5EEC-A204-11DFAAD954DB}" dt="2024-12-13T10:02:21.933" v="1385" actId="20577"/>
        <pc:sldMkLst>
          <pc:docMk/>
          <pc:sldMk cId="3169922449" sldId="503"/>
        </pc:sldMkLst>
        <pc:spChg chg="mod">
          <ac:chgData name="Joanna Ćwiklińska-Ziomek" userId="S::joanna.cwiklinska-ziomek@zmp.poznan.pl::1290a095-9fa7-4b83-a5b9-826181a98361" providerId="AD" clId="Web-{18BEFF3B-0F09-5EEC-A204-11DFAAD954DB}" dt="2024-12-13T10:02:21.933" v="1385" actId="20577"/>
          <ac:spMkLst>
            <pc:docMk/>
            <pc:sldMk cId="3169922449" sldId="503"/>
            <ac:spMk id="6" creationId="{9C357ED6-688C-9D79-7AC7-66BC2753AD82}"/>
          </ac:spMkLst>
        </pc:spChg>
      </pc:sldChg>
      <pc:sldChg chg="modSp">
        <pc:chgData name="Joanna Ćwiklińska-Ziomek" userId="S::joanna.cwiklinska-ziomek@zmp.poznan.pl::1290a095-9fa7-4b83-a5b9-826181a98361" providerId="AD" clId="Web-{18BEFF3B-0F09-5EEC-A204-11DFAAD954DB}" dt="2024-12-13T08:24:35.055" v="577"/>
        <pc:sldMkLst>
          <pc:docMk/>
          <pc:sldMk cId="2867654251" sldId="504"/>
        </pc:sldMkLst>
        <pc:graphicFrameChg chg="mod modGraphic">
          <ac:chgData name="Joanna Ćwiklińska-Ziomek" userId="S::joanna.cwiklinska-ziomek@zmp.poznan.pl::1290a095-9fa7-4b83-a5b9-826181a98361" providerId="AD" clId="Web-{18BEFF3B-0F09-5EEC-A204-11DFAAD954DB}" dt="2024-12-13T08:24:35.055" v="577"/>
          <ac:graphicFrameMkLst>
            <pc:docMk/>
            <pc:sldMk cId="2867654251" sldId="504"/>
            <ac:graphicFrameMk id="6" creationId="{00000000-0000-0000-0000-000000000000}"/>
          </ac:graphicFrameMkLst>
        </pc:graphicFrameChg>
      </pc:sldChg>
      <pc:sldChg chg="modSp">
        <pc:chgData name="Joanna Ćwiklińska-Ziomek" userId="S::joanna.cwiklinska-ziomek@zmp.poznan.pl::1290a095-9fa7-4b83-a5b9-826181a98361" providerId="AD" clId="Web-{18BEFF3B-0F09-5EEC-A204-11DFAAD954DB}" dt="2024-12-13T09:17:27.211" v="1242"/>
        <pc:sldMkLst>
          <pc:docMk/>
          <pc:sldMk cId="2573721803" sldId="507"/>
        </pc:sldMkLst>
        <pc:graphicFrameChg chg="mod modGraphic">
          <ac:chgData name="Joanna Ćwiklińska-Ziomek" userId="S::joanna.cwiklinska-ziomek@zmp.poznan.pl::1290a095-9fa7-4b83-a5b9-826181a98361" providerId="AD" clId="Web-{18BEFF3B-0F09-5EEC-A204-11DFAAD954DB}" dt="2024-12-13T09:17:27.211" v="1242"/>
          <ac:graphicFrameMkLst>
            <pc:docMk/>
            <pc:sldMk cId="2573721803" sldId="507"/>
            <ac:graphicFrameMk id="6" creationId="{00000000-0000-0000-0000-000000000000}"/>
          </ac:graphicFrameMkLst>
        </pc:graphicFrameChg>
      </pc:sldChg>
      <pc:sldChg chg="modSp">
        <pc:chgData name="Joanna Ćwiklińska-Ziomek" userId="S::joanna.cwiklinska-ziomek@zmp.poznan.pl::1290a095-9fa7-4b83-a5b9-826181a98361" providerId="AD" clId="Web-{18BEFF3B-0F09-5EEC-A204-11DFAAD954DB}" dt="2024-12-13T08:25:53.935" v="607"/>
        <pc:sldMkLst>
          <pc:docMk/>
          <pc:sldMk cId="1515335737" sldId="508"/>
        </pc:sldMkLst>
        <pc:graphicFrameChg chg="mod modGraphic">
          <ac:chgData name="Joanna Ćwiklińska-Ziomek" userId="S::joanna.cwiklinska-ziomek@zmp.poznan.pl::1290a095-9fa7-4b83-a5b9-826181a98361" providerId="AD" clId="Web-{18BEFF3B-0F09-5EEC-A204-11DFAAD954DB}" dt="2024-12-13T08:25:53.935" v="607"/>
          <ac:graphicFrameMkLst>
            <pc:docMk/>
            <pc:sldMk cId="1515335737" sldId="508"/>
            <ac:graphicFrameMk id="6" creationId="{00000000-0000-0000-0000-000000000000}"/>
          </ac:graphicFrameMkLst>
        </pc:graphicFrameChg>
      </pc:sldChg>
      <pc:sldChg chg="modSp">
        <pc:chgData name="Joanna Ćwiklińska-Ziomek" userId="S::joanna.cwiklinska-ziomek@zmp.poznan.pl::1290a095-9fa7-4b83-a5b9-826181a98361" providerId="AD" clId="Web-{18BEFF3B-0F09-5EEC-A204-11DFAAD954DB}" dt="2024-12-13T09:31:54.993" v="1283"/>
        <pc:sldMkLst>
          <pc:docMk/>
          <pc:sldMk cId="3170540607" sldId="509"/>
        </pc:sldMkLst>
        <pc:graphicFrameChg chg="mod modGraphic">
          <ac:chgData name="Joanna Ćwiklińska-Ziomek" userId="S::joanna.cwiklinska-ziomek@zmp.poznan.pl::1290a095-9fa7-4b83-a5b9-826181a98361" providerId="AD" clId="Web-{18BEFF3B-0F09-5EEC-A204-11DFAAD954DB}" dt="2024-12-13T09:31:54.993" v="1283"/>
          <ac:graphicFrameMkLst>
            <pc:docMk/>
            <pc:sldMk cId="3170540607" sldId="509"/>
            <ac:graphicFrameMk id="6" creationId="{00000000-0000-0000-0000-000000000000}"/>
          </ac:graphicFrameMkLst>
        </pc:graphicFrameChg>
      </pc:sldChg>
      <pc:sldChg chg="addSp modSp">
        <pc:chgData name="Joanna Ćwiklińska-Ziomek" userId="S::joanna.cwiklinska-ziomek@zmp.poznan.pl::1290a095-9fa7-4b83-a5b9-826181a98361" providerId="AD" clId="Web-{18BEFF3B-0F09-5EEC-A204-11DFAAD954DB}" dt="2024-12-13T10:00:38.711" v="1379"/>
        <pc:sldMkLst>
          <pc:docMk/>
          <pc:sldMk cId="528528222" sldId="512"/>
        </pc:sldMkLst>
        <pc:spChg chg="add mod">
          <ac:chgData name="Joanna Ćwiklińska-Ziomek" userId="S::joanna.cwiklinska-ziomek@zmp.poznan.pl::1290a095-9fa7-4b83-a5b9-826181a98361" providerId="AD" clId="Web-{18BEFF3B-0F09-5EEC-A204-11DFAAD954DB}" dt="2024-12-13T10:00:38.711" v="1379"/>
          <ac:spMkLst>
            <pc:docMk/>
            <pc:sldMk cId="528528222" sldId="512"/>
            <ac:spMk id="3" creationId="{96812CA9-D90E-AC2A-17CD-C5448EC1D176}"/>
          </ac:spMkLst>
        </pc:spChg>
      </pc:sldChg>
      <pc:sldChg chg="modSp add ord replId">
        <pc:chgData name="Joanna Ćwiklińska-Ziomek" userId="S::joanna.cwiklinska-ziomek@zmp.poznan.pl::1290a095-9fa7-4b83-a5b9-826181a98361" providerId="AD" clId="Web-{18BEFF3B-0F09-5EEC-A204-11DFAAD954DB}" dt="2024-12-13T10:04:44.470" v="1397"/>
        <pc:sldMkLst>
          <pc:docMk/>
          <pc:sldMk cId="3013444936" sldId="513"/>
        </pc:sldMkLst>
        <pc:graphicFrameChg chg="mod modGraphic">
          <ac:chgData name="Joanna Ćwiklińska-Ziomek" userId="S::joanna.cwiklinska-ziomek@zmp.poznan.pl::1290a095-9fa7-4b83-a5b9-826181a98361" providerId="AD" clId="Web-{18BEFF3B-0F09-5EEC-A204-11DFAAD954DB}" dt="2024-12-13T10:04:44.470" v="1397"/>
          <ac:graphicFrameMkLst>
            <pc:docMk/>
            <pc:sldMk cId="3013444936" sldId="513"/>
            <ac:graphicFrameMk id="6" creationId="{00000000-0000-0000-0000-000000000000}"/>
          </ac:graphicFrameMkLst>
        </pc:graphicFrameChg>
      </pc:sldChg>
      <pc:sldChg chg="modSp new">
        <pc:chgData name="Joanna Ćwiklińska-Ziomek" userId="S::joanna.cwiklinska-ziomek@zmp.poznan.pl::1290a095-9fa7-4b83-a5b9-826181a98361" providerId="AD" clId="Web-{18BEFF3B-0F09-5EEC-A204-11DFAAD954DB}" dt="2024-12-13T09:59:36.427" v="1368" actId="20577"/>
        <pc:sldMkLst>
          <pc:docMk/>
          <pc:sldMk cId="2701399171" sldId="514"/>
        </pc:sldMkLst>
        <pc:spChg chg="mod">
          <ac:chgData name="Joanna Ćwiklińska-Ziomek" userId="S::joanna.cwiklinska-ziomek@zmp.poznan.pl::1290a095-9fa7-4b83-a5b9-826181a98361" providerId="AD" clId="Web-{18BEFF3B-0F09-5EEC-A204-11DFAAD954DB}" dt="2024-12-13T09:59:36.427" v="1368" actId="20577"/>
          <ac:spMkLst>
            <pc:docMk/>
            <pc:sldMk cId="2701399171" sldId="514"/>
            <ac:spMk id="2" creationId="{B89DF400-BEB7-4EED-2523-517DDDB70F52}"/>
          </ac:spMkLst>
        </pc:spChg>
      </pc:sldChg>
      <pc:sldChg chg="modSp new">
        <pc:chgData name="Joanna Ćwiklińska-Ziomek" userId="S::joanna.cwiklinska-ziomek@zmp.poznan.pl::1290a095-9fa7-4b83-a5b9-826181a98361" providerId="AD" clId="Web-{18BEFF3B-0F09-5EEC-A204-11DFAAD954DB}" dt="2024-12-13T09:59:42.287" v="1374" actId="20577"/>
        <pc:sldMkLst>
          <pc:docMk/>
          <pc:sldMk cId="1224487769" sldId="515"/>
        </pc:sldMkLst>
        <pc:spChg chg="mod">
          <ac:chgData name="Joanna Ćwiklińska-Ziomek" userId="S::joanna.cwiklinska-ziomek@zmp.poznan.pl::1290a095-9fa7-4b83-a5b9-826181a98361" providerId="AD" clId="Web-{18BEFF3B-0F09-5EEC-A204-11DFAAD954DB}" dt="2024-12-13T09:59:42.287" v="1374" actId="20577"/>
          <ac:spMkLst>
            <pc:docMk/>
            <pc:sldMk cId="1224487769" sldId="515"/>
            <ac:spMk id="2" creationId="{01D91285-E2CB-C967-710A-F242CC71C3D5}"/>
          </ac:spMkLst>
        </pc:spChg>
      </pc:sldChg>
      <pc:sldChg chg="modSp new">
        <pc:chgData name="Joanna Ćwiklińska-Ziomek" userId="S::joanna.cwiklinska-ziomek@zmp.poznan.pl::1290a095-9fa7-4b83-a5b9-826181a98361" providerId="AD" clId="Web-{18BEFF3B-0F09-5EEC-A204-11DFAAD954DB}" dt="2024-12-13T09:59:48.615" v="1377" actId="20577"/>
        <pc:sldMkLst>
          <pc:docMk/>
          <pc:sldMk cId="493101241" sldId="516"/>
        </pc:sldMkLst>
      </pc:sldChg>
      <pc:sldMasterChg chg="mod modSldLayout">
        <pc:chgData name="Joanna Ćwiklińska-Ziomek" userId="S::joanna.cwiklinska-ziomek@zmp.poznan.pl::1290a095-9fa7-4b83-a5b9-826181a98361" providerId="AD" clId="Web-{18BEFF3B-0F09-5EEC-A204-11DFAAD954DB}" dt="2024-12-13T10:00:38.711" v="1379"/>
        <pc:sldMasterMkLst>
          <pc:docMk/>
          <pc:sldMasterMk cId="4163002122" sldId="2147483648"/>
        </pc:sldMasterMkLst>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2164642575" sldId="2147483649"/>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4018382693" sldId="2147483650"/>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1374849261" sldId="2147483651"/>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79122192" sldId="2147483652"/>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1343996822" sldId="2147483653"/>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115970723" sldId="2147483654"/>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1766700531" sldId="2147483655"/>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2168184331" sldId="2147483656"/>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2487555248" sldId="2147483657"/>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2762784238" sldId="2147483658"/>
          </pc:sldLayoutMkLst>
        </pc:sldLayoutChg>
        <pc:sldLayoutChg chg="mod">
          <pc:chgData name="Joanna Ćwiklińska-Ziomek" userId="S::joanna.cwiklinska-ziomek@zmp.poznan.pl::1290a095-9fa7-4b83-a5b9-826181a98361" providerId="AD" clId="Web-{18BEFF3B-0F09-5EEC-A204-11DFAAD954DB}" dt="2024-12-13T10:00:38.711" v="1379"/>
          <pc:sldLayoutMkLst>
            <pc:docMk/>
            <pc:sldMasterMk cId="4163002122" sldId="2147483648"/>
            <pc:sldLayoutMk cId="989290578" sldId="2147483659"/>
          </pc:sldLayoutMkLst>
        </pc:sldLayoutChg>
      </pc:sldMasterChg>
    </pc:docChg>
  </pc:docChgLst>
  <pc:docChgLst>
    <pc:chgData name="Grzegorz Dziarski" userId="941f9f44-81e6-4369-ac14-90b3d2c6ef83" providerId="ADAL" clId="{76A5CBA0-149D-4D51-A356-CBF94CF2725D}"/>
    <pc:docChg chg="undo custSel modSld">
      <pc:chgData name="Grzegorz Dziarski" userId="941f9f44-81e6-4369-ac14-90b3d2c6ef83" providerId="ADAL" clId="{76A5CBA0-149D-4D51-A356-CBF94CF2725D}" dt="2024-12-19T12:44:12.021" v="64" actId="5793"/>
      <pc:docMkLst>
        <pc:docMk/>
      </pc:docMkLst>
      <pc:sldChg chg="modSp mod">
        <pc:chgData name="Grzegorz Dziarski" userId="941f9f44-81e6-4369-ac14-90b3d2c6ef83" providerId="ADAL" clId="{76A5CBA0-149D-4D51-A356-CBF94CF2725D}" dt="2024-12-19T12:31:09.690" v="2" actId="20577"/>
        <pc:sldMkLst>
          <pc:docMk/>
          <pc:sldMk cId="950759340" sldId="334"/>
        </pc:sldMkLst>
        <pc:spChg chg="mod">
          <ac:chgData name="Grzegorz Dziarski" userId="941f9f44-81e6-4369-ac14-90b3d2c6ef83" providerId="ADAL" clId="{76A5CBA0-149D-4D51-A356-CBF94CF2725D}" dt="2024-12-19T12:30:30.619" v="1" actId="20577"/>
          <ac:spMkLst>
            <pc:docMk/>
            <pc:sldMk cId="950759340" sldId="334"/>
            <ac:spMk id="2" creationId="{00000000-0000-0000-0000-000000000000}"/>
          </ac:spMkLst>
        </pc:spChg>
        <pc:graphicFrameChg chg="modGraphic">
          <ac:chgData name="Grzegorz Dziarski" userId="941f9f44-81e6-4369-ac14-90b3d2c6ef83" providerId="ADAL" clId="{76A5CBA0-149D-4D51-A356-CBF94CF2725D}" dt="2024-12-19T12:31:09.690" v="2" actId="20577"/>
          <ac:graphicFrameMkLst>
            <pc:docMk/>
            <pc:sldMk cId="950759340" sldId="334"/>
            <ac:graphicFrameMk id="6" creationId="{00000000-0000-0000-0000-000000000000}"/>
          </ac:graphicFrameMkLst>
        </pc:graphicFrameChg>
      </pc:sldChg>
      <pc:sldChg chg="modSp mod">
        <pc:chgData name="Grzegorz Dziarski" userId="941f9f44-81e6-4369-ac14-90b3d2c6ef83" providerId="ADAL" clId="{76A5CBA0-149D-4D51-A356-CBF94CF2725D}" dt="2024-12-19T12:31:56.053" v="4" actId="6549"/>
        <pc:sldMkLst>
          <pc:docMk/>
          <pc:sldMk cId="3056216263" sldId="403"/>
        </pc:sldMkLst>
        <pc:graphicFrameChg chg="modGraphic">
          <ac:chgData name="Grzegorz Dziarski" userId="941f9f44-81e6-4369-ac14-90b3d2c6ef83" providerId="ADAL" clId="{76A5CBA0-149D-4D51-A356-CBF94CF2725D}" dt="2024-12-19T12:31:56.053" v="4" actId="6549"/>
          <ac:graphicFrameMkLst>
            <pc:docMk/>
            <pc:sldMk cId="3056216263" sldId="403"/>
            <ac:graphicFrameMk id="4" creationId="{00000000-0000-0000-0000-000000000000}"/>
          </ac:graphicFrameMkLst>
        </pc:graphicFrameChg>
      </pc:sldChg>
      <pc:sldChg chg="modSp mod">
        <pc:chgData name="Grzegorz Dziarski" userId="941f9f44-81e6-4369-ac14-90b3d2c6ef83" providerId="ADAL" clId="{76A5CBA0-149D-4D51-A356-CBF94CF2725D}" dt="2024-12-19T12:33:25.734" v="8" actId="947"/>
        <pc:sldMkLst>
          <pc:docMk/>
          <pc:sldMk cId="2945798707" sldId="405"/>
        </pc:sldMkLst>
        <pc:graphicFrameChg chg="modGraphic">
          <ac:chgData name="Grzegorz Dziarski" userId="941f9f44-81e6-4369-ac14-90b3d2c6ef83" providerId="ADAL" clId="{76A5CBA0-149D-4D51-A356-CBF94CF2725D}" dt="2024-12-19T12:33:25.734" v="8" actId="947"/>
          <ac:graphicFrameMkLst>
            <pc:docMk/>
            <pc:sldMk cId="2945798707" sldId="405"/>
            <ac:graphicFrameMk id="4" creationId="{00000000-0000-0000-0000-000000000000}"/>
          </ac:graphicFrameMkLst>
        </pc:graphicFrameChg>
      </pc:sldChg>
      <pc:sldChg chg="modSp mod">
        <pc:chgData name="Grzegorz Dziarski" userId="941f9f44-81e6-4369-ac14-90b3d2c6ef83" providerId="ADAL" clId="{76A5CBA0-149D-4D51-A356-CBF94CF2725D}" dt="2024-12-19T12:34:58.055" v="10" actId="20577"/>
        <pc:sldMkLst>
          <pc:docMk/>
          <pc:sldMk cId="721924538" sldId="407"/>
        </pc:sldMkLst>
        <pc:graphicFrameChg chg="modGraphic">
          <ac:chgData name="Grzegorz Dziarski" userId="941f9f44-81e6-4369-ac14-90b3d2c6ef83" providerId="ADAL" clId="{76A5CBA0-149D-4D51-A356-CBF94CF2725D}" dt="2024-12-19T12:34:58.055" v="10" actId="20577"/>
          <ac:graphicFrameMkLst>
            <pc:docMk/>
            <pc:sldMk cId="721924538" sldId="407"/>
            <ac:graphicFrameMk id="4" creationId="{00000000-0000-0000-0000-000000000000}"/>
          </ac:graphicFrameMkLst>
        </pc:graphicFrameChg>
      </pc:sldChg>
      <pc:sldChg chg="modSp mod">
        <pc:chgData name="Grzegorz Dziarski" userId="941f9f44-81e6-4369-ac14-90b3d2c6ef83" providerId="ADAL" clId="{76A5CBA0-149D-4D51-A356-CBF94CF2725D}" dt="2024-12-19T12:43:31.354" v="55" actId="20577"/>
        <pc:sldMkLst>
          <pc:docMk/>
          <pc:sldMk cId="4095921742" sldId="458"/>
        </pc:sldMkLst>
        <pc:spChg chg="mod">
          <ac:chgData name="Grzegorz Dziarski" userId="941f9f44-81e6-4369-ac14-90b3d2c6ef83" providerId="ADAL" clId="{76A5CBA0-149D-4D51-A356-CBF94CF2725D}" dt="2024-12-19T12:43:31.354" v="55" actId="20577"/>
          <ac:spMkLst>
            <pc:docMk/>
            <pc:sldMk cId="4095921742" sldId="458"/>
            <ac:spMk id="3" creationId="{00000000-0000-0000-0000-000000000000}"/>
          </ac:spMkLst>
        </pc:spChg>
      </pc:sldChg>
      <pc:sldChg chg="modSp mod">
        <pc:chgData name="Grzegorz Dziarski" userId="941f9f44-81e6-4369-ac14-90b3d2c6ef83" providerId="ADAL" clId="{76A5CBA0-149D-4D51-A356-CBF94CF2725D}" dt="2024-12-19T12:44:12.021" v="64" actId="5793"/>
        <pc:sldMkLst>
          <pc:docMk/>
          <pc:sldMk cId="1859310777" sldId="460"/>
        </pc:sldMkLst>
        <pc:spChg chg="mod">
          <ac:chgData name="Grzegorz Dziarski" userId="941f9f44-81e6-4369-ac14-90b3d2c6ef83" providerId="ADAL" clId="{76A5CBA0-149D-4D51-A356-CBF94CF2725D}" dt="2024-12-19T12:44:12.021" v="64" actId="5793"/>
          <ac:spMkLst>
            <pc:docMk/>
            <pc:sldMk cId="1859310777" sldId="460"/>
            <ac:spMk id="3" creationId="{00000000-0000-0000-0000-000000000000}"/>
          </ac:spMkLst>
        </pc:spChg>
      </pc:sldChg>
      <pc:sldChg chg="modSp mod">
        <pc:chgData name="Grzegorz Dziarski" userId="941f9f44-81e6-4369-ac14-90b3d2c6ef83" providerId="ADAL" clId="{76A5CBA0-149D-4D51-A356-CBF94CF2725D}" dt="2024-12-19T12:39:23.231" v="34" actId="20577"/>
        <pc:sldMkLst>
          <pc:docMk/>
          <pc:sldMk cId="1988524316" sldId="481"/>
        </pc:sldMkLst>
        <pc:spChg chg="mod">
          <ac:chgData name="Grzegorz Dziarski" userId="941f9f44-81e6-4369-ac14-90b3d2c6ef83" providerId="ADAL" clId="{76A5CBA0-149D-4D51-A356-CBF94CF2725D}" dt="2024-12-19T12:39:23.231" v="34" actId="20577"/>
          <ac:spMkLst>
            <pc:docMk/>
            <pc:sldMk cId="1988524316" sldId="481"/>
            <ac:spMk id="3" creationId="{00000000-0000-0000-0000-000000000000}"/>
          </ac:spMkLst>
        </pc:spChg>
      </pc:sldChg>
      <pc:sldChg chg="modSp mod">
        <pc:chgData name="Grzegorz Dziarski" userId="941f9f44-81e6-4369-ac14-90b3d2c6ef83" providerId="ADAL" clId="{76A5CBA0-149D-4D51-A356-CBF94CF2725D}" dt="2024-12-19T12:39:13.793" v="32" actId="20577"/>
        <pc:sldMkLst>
          <pc:docMk/>
          <pc:sldMk cId="1080320244" sldId="483"/>
        </pc:sldMkLst>
        <pc:spChg chg="mod">
          <ac:chgData name="Grzegorz Dziarski" userId="941f9f44-81e6-4369-ac14-90b3d2c6ef83" providerId="ADAL" clId="{76A5CBA0-149D-4D51-A356-CBF94CF2725D}" dt="2024-12-19T12:39:13.793" v="32" actId="20577"/>
          <ac:spMkLst>
            <pc:docMk/>
            <pc:sldMk cId="1080320244" sldId="483"/>
            <ac:spMk id="3" creationId="{00000000-0000-0000-0000-000000000000}"/>
          </ac:spMkLst>
        </pc:spChg>
      </pc:sldChg>
      <pc:sldChg chg="modSp mod">
        <pc:chgData name="Grzegorz Dziarski" userId="941f9f44-81e6-4369-ac14-90b3d2c6ef83" providerId="ADAL" clId="{76A5CBA0-149D-4D51-A356-CBF94CF2725D}" dt="2024-12-19T12:39:52.155" v="38" actId="6549"/>
        <pc:sldMkLst>
          <pc:docMk/>
          <pc:sldMk cId="206056765" sldId="492"/>
        </pc:sldMkLst>
        <pc:spChg chg="mod">
          <ac:chgData name="Grzegorz Dziarski" userId="941f9f44-81e6-4369-ac14-90b3d2c6ef83" providerId="ADAL" clId="{76A5CBA0-149D-4D51-A356-CBF94CF2725D}" dt="2024-12-19T12:39:52.155" v="38" actId="6549"/>
          <ac:spMkLst>
            <pc:docMk/>
            <pc:sldMk cId="206056765" sldId="492"/>
            <ac:spMk id="3" creationId="{9363DE2D-9CF5-D7E5-530F-982FB6D682EA}"/>
          </ac:spMkLst>
        </pc:spChg>
      </pc:sldChg>
      <pc:sldChg chg="modSp mod">
        <pc:chgData name="Grzegorz Dziarski" userId="941f9f44-81e6-4369-ac14-90b3d2c6ef83" providerId="ADAL" clId="{76A5CBA0-149D-4D51-A356-CBF94CF2725D}" dt="2024-12-19T12:41:29.277" v="40" actId="20577"/>
        <pc:sldMkLst>
          <pc:docMk/>
          <pc:sldMk cId="2523684389" sldId="496"/>
        </pc:sldMkLst>
        <pc:spChg chg="mod">
          <ac:chgData name="Grzegorz Dziarski" userId="941f9f44-81e6-4369-ac14-90b3d2c6ef83" providerId="ADAL" clId="{76A5CBA0-149D-4D51-A356-CBF94CF2725D}" dt="2024-12-19T12:41:29.277" v="40" actId="20577"/>
          <ac:spMkLst>
            <pc:docMk/>
            <pc:sldMk cId="2523684389" sldId="496"/>
            <ac:spMk id="3" creationId="{E036F508-D726-8934-6E58-FC283FF552B8}"/>
          </ac:spMkLst>
        </pc:spChg>
      </pc:sldChg>
      <pc:sldChg chg="modSp mod">
        <pc:chgData name="Grzegorz Dziarski" userId="941f9f44-81e6-4369-ac14-90b3d2c6ef83" providerId="ADAL" clId="{76A5CBA0-149D-4D51-A356-CBF94CF2725D}" dt="2024-12-19T12:42:28.165" v="53" actId="20577"/>
        <pc:sldMkLst>
          <pc:docMk/>
          <pc:sldMk cId="2065815784" sldId="497"/>
        </pc:sldMkLst>
        <pc:spChg chg="mod">
          <ac:chgData name="Grzegorz Dziarski" userId="941f9f44-81e6-4369-ac14-90b3d2c6ef83" providerId="ADAL" clId="{76A5CBA0-149D-4D51-A356-CBF94CF2725D}" dt="2024-12-19T12:42:28.165" v="53" actId="20577"/>
          <ac:spMkLst>
            <pc:docMk/>
            <pc:sldMk cId="2065815784" sldId="497"/>
            <ac:spMk id="3" creationId="{4A680D72-0FA1-907F-F491-9FE6737E9867}"/>
          </ac:spMkLst>
        </pc:spChg>
      </pc:sldChg>
      <pc:sldChg chg="modSp mod">
        <pc:chgData name="Grzegorz Dziarski" userId="941f9f44-81e6-4369-ac14-90b3d2c6ef83" providerId="ADAL" clId="{76A5CBA0-149D-4D51-A356-CBF94CF2725D}" dt="2024-12-19T12:35:50.165" v="12" actId="20577"/>
        <pc:sldMkLst>
          <pc:docMk/>
          <pc:sldMk cId="85654252" sldId="511"/>
        </pc:sldMkLst>
        <pc:spChg chg="mod">
          <ac:chgData name="Grzegorz Dziarski" userId="941f9f44-81e6-4369-ac14-90b3d2c6ef83" providerId="ADAL" clId="{76A5CBA0-149D-4D51-A356-CBF94CF2725D}" dt="2024-12-19T12:35:50.165" v="12" actId="20577"/>
          <ac:spMkLst>
            <pc:docMk/>
            <pc:sldMk cId="85654252" sldId="511"/>
            <ac:spMk id="3" creationId="{00000000-0000-0000-0000-000000000000}"/>
          </ac:spMkLst>
        </pc:spChg>
      </pc:sldChg>
    </pc:docChg>
  </pc:docChgLst>
  <pc:docChgLst>
    <pc:chgData name="Grzegorz Dziarski" userId="941f9f44-81e6-4369-ac14-90b3d2c6ef83" providerId="ADAL" clId="{3AC0F692-990E-4E9D-89DC-BF75EC292C35}"/>
    <pc:docChg chg="undo custSel modSld">
      <pc:chgData name="Grzegorz Dziarski" userId="941f9f44-81e6-4369-ac14-90b3d2c6ef83" providerId="ADAL" clId="{3AC0F692-990E-4E9D-89DC-BF75EC292C35}" dt="2024-12-13T12:25:23.398" v="100" actId="1076"/>
      <pc:docMkLst>
        <pc:docMk/>
      </pc:docMkLst>
      <pc:sldChg chg="modSp mod">
        <pc:chgData name="Grzegorz Dziarski" userId="941f9f44-81e6-4369-ac14-90b3d2c6ef83" providerId="ADAL" clId="{3AC0F692-990E-4E9D-89DC-BF75EC292C35}" dt="2024-12-13T08:50:09.654" v="22" actId="20577"/>
        <pc:sldMkLst>
          <pc:docMk/>
          <pc:sldMk cId="396488604" sldId="315"/>
        </pc:sldMkLst>
        <pc:spChg chg="mod">
          <ac:chgData name="Grzegorz Dziarski" userId="941f9f44-81e6-4369-ac14-90b3d2c6ef83" providerId="ADAL" clId="{3AC0F692-990E-4E9D-89DC-BF75EC292C35}" dt="2024-12-13T08:50:09.654" v="22" actId="20577"/>
          <ac:spMkLst>
            <pc:docMk/>
            <pc:sldMk cId="396488604" sldId="315"/>
            <ac:spMk id="3" creationId="{00000000-0000-0000-0000-000000000000}"/>
          </ac:spMkLst>
        </pc:spChg>
        <pc:picChg chg="mod">
          <ac:chgData name="Grzegorz Dziarski" userId="941f9f44-81e6-4369-ac14-90b3d2c6ef83" providerId="ADAL" clId="{3AC0F692-990E-4E9D-89DC-BF75EC292C35}" dt="2024-12-13T08:50:04.666" v="20" actId="1076"/>
          <ac:picMkLst>
            <pc:docMk/>
            <pc:sldMk cId="396488604" sldId="315"/>
            <ac:picMk id="7" creationId="{00000000-0000-0000-0000-000000000000}"/>
          </ac:picMkLst>
        </pc:picChg>
      </pc:sldChg>
      <pc:sldChg chg="modSp mod">
        <pc:chgData name="Grzegorz Dziarski" userId="941f9f44-81e6-4369-ac14-90b3d2c6ef83" providerId="ADAL" clId="{3AC0F692-990E-4E9D-89DC-BF75EC292C35}" dt="2024-12-13T12:13:58.439" v="80" actId="20577"/>
        <pc:sldMkLst>
          <pc:docMk/>
          <pc:sldMk cId="4258857258" sldId="445"/>
        </pc:sldMkLst>
        <pc:spChg chg="mod">
          <ac:chgData name="Grzegorz Dziarski" userId="941f9f44-81e6-4369-ac14-90b3d2c6ef83" providerId="ADAL" clId="{3AC0F692-990E-4E9D-89DC-BF75EC292C35}" dt="2024-12-13T12:13:58.439" v="80" actId="20577"/>
          <ac:spMkLst>
            <pc:docMk/>
            <pc:sldMk cId="4258857258" sldId="445"/>
            <ac:spMk id="3" creationId="{00000000-0000-0000-0000-000000000000}"/>
          </ac:spMkLst>
        </pc:spChg>
      </pc:sldChg>
      <pc:sldChg chg="modSp mod">
        <pc:chgData name="Grzegorz Dziarski" userId="941f9f44-81e6-4369-ac14-90b3d2c6ef83" providerId="ADAL" clId="{3AC0F692-990E-4E9D-89DC-BF75EC292C35}" dt="2024-12-13T12:14:17.646" v="83" actId="6549"/>
        <pc:sldMkLst>
          <pc:docMk/>
          <pc:sldMk cId="660283037" sldId="448"/>
        </pc:sldMkLst>
        <pc:spChg chg="mod">
          <ac:chgData name="Grzegorz Dziarski" userId="941f9f44-81e6-4369-ac14-90b3d2c6ef83" providerId="ADAL" clId="{3AC0F692-990E-4E9D-89DC-BF75EC292C35}" dt="2024-12-13T12:14:17.646" v="83" actId="6549"/>
          <ac:spMkLst>
            <pc:docMk/>
            <pc:sldMk cId="660283037" sldId="448"/>
            <ac:spMk id="3" creationId="{00000000-0000-0000-0000-000000000000}"/>
          </ac:spMkLst>
        </pc:spChg>
      </pc:sldChg>
      <pc:sldChg chg="modSp mod">
        <pc:chgData name="Grzegorz Dziarski" userId="941f9f44-81e6-4369-ac14-90b3d2c6ef83" providerId="ADAL" clId="{3AC0F692-990E-4E9D-89DC-BF75EC292C35}" dt="2024-12-13T12:14:10.744" v="82" actId="6549"/>
        <pc:sldMkLst>
          <pc:docMk/>
          <pc:sldMk cId="1989938212" sldId="449"/>
        </pc:sldMkLst>
        <pc:spChg chg="mod">
          <ac:chgData name="Grzegorz Dziarski" userId="941f9f44-81e6-4369-ac14-90b3d2c6ef83" providerId="ADAL" clId="{3AC0F692-990E-4E9D-89DC-BF75EC292C35}" dt="2024-12-13T12:14:10.744" v="82" actId="6549"/>
          <ac:spMkLst>
            <pc:docMk/>
            <pc:sldMk cId="1989938212" sldId="449"/>
            <ac:spMk id="3" creationId="{00000000-0000-0000-0000-000000000000}"/>
          </ac:spMkLst>
        </pc:spChg>
      </pc:sldChg>
      <pc:sldChg chg="modSp mod">
        <pc:chgData name="Grzegorz Dziarski" userId="941f9f44-81e6-4369-ac14-90b3d2c6ef83" providerId="ADAL" clId="{3AC0F692-990E-4E9D-89DC-BF75EC292C35}" dt="2024-12-13T12:14:04.937" v="81" actId="20577"/>
        <pc:sldMkLst>
          <pc:docMk/>
          <pc:sldMk cId="504886648" sldId="453"/>
        </pc:sldMkLst>
        <pc:spChg chg="mod">
          <ac:chgData name="Grzegorz Dziarski" userId="941f9f44-81e6-4369-ac14-90b3d2c6ef83" providerId="ADAL" clId="{3AC0F692-990E-4E9D-89DC-BF75EC292C35}" dt="2024-12-13T12:14:04.937" v="81" actId="20577"/>
          <ac:spMkLst>
            <pc:docMk/>
            <pc:sldMk cId="504886648" sldId="453"/>
            <ac:spMk id="3" creationId="{00000000-0000-0000-0000-000000000000}"/>
          </ac:spMkLst>
        </pc:spChg>
      </pc:sldChg>
      <pc:sldChg chg="modSp mod">
        <pc:chgData name="Grzegorz Dziarski" userId="941f9f44-81e6-4369-ac14-90b3d2c6ef83" providerId="ADAL" clId="{3AC0F692-990E-4E9D-89DC-BF75EC292C35}" dt="2024-12-13T12:15:15.209" v="91" actId="20577"/>
        <pc:sldMkLst>
          <pc:docMk/>
          <pc:sldMk cId="318920902" sldId="455"/>
        </pc:sldMkLst>
        <pc:spChg chg="mod">
          <ac:chgData name="Grzegorz Dziarski" userId="941f9f44-81e6-4369-ac14-90b3d2c6ef83" providerId="ADAL" clId="{3AC0F692-990E-4E9D-89DC-BF75EC292C35}" dt="2024-12-13T12:15:15.209" v="91" actId="20577"/>
          <ac:spMkLst>
            <pc:docMk/>
            <pc:sldMk cId="318920902" sldId="455"/>
            <ac:spMk id="3" creationId="{00000000-0000-0000-0000-000000000000}"/>
          </ac:spMkLst>
        </pc:spChg>
      </pc:sldChg>
      <pc:sldChg chg="modSp mod">
        <pc:chgData name="Grzegorz Dziarski" userId="941f9f44-81e6-4369-ac14-90b3d2c6ef83" providerId="ADAL" clId="{3AC0F692-990E-4E9D-89DC-BF75EC292C35}" dt="2024-12-13T12:13:46.877" v="78" actId="20577"/>
        <pc:sldMkLst>
          <pc:docMk/>
          <pc:sldMk cId="2877158619" sldId="457"/>
        </pc:sldMkLst>
        <pc:spChg chg="mod">
          <ac:chgData name="Grzegorz Dziarski" userId="941f9f44-81e6-4369-ac14-90b3d2c6ef83" providerId="ADAL" clId="{3AC0F692-990E-4E9D-89DC-BF75EC292C35}" dt="2024-12-13T12:13:46.877" v="78" actId="20577"/>
          <ac:spMkLst>
            <pc:docMk/>
            <pc:sldMk cId="2877158619" sldId="457"/>
            <ac:spMk id="3" creationId="{00000000-0000-0000-0000-000000000000}"/>
          </ac:spMkLst>
        </pc:spChg>
      </pc:sldChg>
      <pc:sldChg chg="modSp mod">
        <pc:chgData name="Grzegorz Dziarski" userId="941f9f44-81e6-4369-ac14-90b3d2c6ef83" providerId="ADAL" clId="{3AC0F692-990E-4E9D-89DC-BF75EC292C35}" dt="2024-12-13T12:14:55.077" v="89" actId="20577"/>
        <pc:sldMkLst>
          <pc:docMk/>
          <pc:sldMk cId="4095921742" sldId="458"/>
        </pc:sldMkLst>
        <pc:spChg chg="mod">
          <ac:chgData name="Grzegorz Dziarski" userId="941f9f44-81e6-4369-ac14-90b3d2c6ef83" providerId="ADAL" clId="{3AC0F692-990E-4E9D-89DC-BF75EC292C35}" dt="2024-12-13T12:14:55.077" v="89" actId="20577"/>
          <ac:spMkLst>
            <pc:docMk/>
            <pc:sldMk cId="4095921742" sldId="458"/>
            <ac:spMk id="3" creationId="{00000000-0000-0000-0000-000000000000}"/>
          </ac:spMkLst>
        </pc:spChg>
      </pc:sldChg>
      <pc:sldChg chg="modSp mod">
        <pc:chgData name="Grzegorz Dziarski" userId="941f9f44-81e6-4369-ac14-90b3d2c6ef83" providerId="ADAL" clId="{3AC0F692-990E-4E9D-89DC-BF75EC292C35}" dt="2024-12-13T12:14:38.646" v="86" actId="20577"/>
        <pc:sldMkLst>
          <pc:docMk/>
          <pc:sldMk cId="1859310777" sldId="460"/>
        </pc:sldMkLst>
        <pc:spChg chg="mod">
          <ac:chgData name="Grzegorz Dziarski" userId="941f9f44-81e6-4369-ac14-90b3d2c6ef83" providerId="ADAL" clId="{3AC0F692-990E-4E9D-89DC-BF75EC292C35}" dt="2024-12-13T12:14:38.646" v="86" actId="20577"/>
          <ac:spMkLst>
            <pc:docMk/>
            <pc:sldMk cId="1859310777" sldId="460"/>
            <ac:spMk id="3" creationId="{00000000-0000-0000-0000-000000000000}"/>
          </ac:spMkLst>
        </pc:spChg>
      </pc:sldChg>
      <pc:sldChg chg="modSp mod">
        <pc:chgData name="Grzegorz Dziarski" userId="941f9f44-81e6-4369-ac14-90b3d2c6ef83" providerId="ADAL" clId="{3AC0F692-990E-4E9D-89DC-BF75EC292C35}" dt="2024-12-13T08:58:33.239" v="23" actId="113"/>
        <pc:sldMkLst>
          <pc:docMk/>
          <pc:sldMk cId="2289710920" sldId="463"/>
        </pc:sldMkLst>
      </pc:sldChg>
      <pc:sldChg chg="modSp mod">
        <pc:chgData name="Grzegorz Dziarski" userId="941f9f44-81e6-4369-ac14-90b3d2c6ef83" providerId="ADAL" clId="{3AC0F692-990E-4E9D-89DC-BF75EC292C35}" dt="2024-12-13T12:14:25.277" v="84" actId="20577"/>
        <pc:sldMkLst>
          <pc:docMk/>
          <pc:sldMk cId="1804597743" sldId="467"/>
        </pc:sldMkLst>
        <pc:spChg chg="mod">
          <ac:chgData name="Grzegorz Dziarski" userId="941f9f44-81e6-4369-ac14-90b3d2c6ef83" providerId="ADAL" clId="{3AC0F692-990E-4E9D-89DC-BF75EC292C35}" dt="2024-12-13T12:14:25.277" v="84" actId="20577"/>
          <ac:spMkLst>
            <pc:docMk/>
            <pc:sldMk cId="1804597743" sldId="467"/>
            <ac:spMk id="3" creationId="{00000000-0000-0000-0000-000000000000}"/>
          </ac:spMkLst>
        </pc:spChg>
      </pc:sldChg>
      <pc:sldChg chg="modSp mod">
        <pc:chgData name="Grzegorz Dziarski" userId="941f9f44-81e6-4369-ac14-90b3d2c6ef83" providerId="ADAL" clId="{3AC0F692-990E-4E9D-89DC-BF75EC292C35}" dt="2024-12-13T12:25:23.398" v="100" actId="1076"/>
        <pc:sldMkLst>
          <pc:docMk/>
          <pc:sldMk cId="216064124" sldId="474"/>
        </pc:sldMkLst>
        <pc:spChg chg="mod">
          <ac:chgData name="Grzegorz Dziarski" userId="941f9f44-81e6-4369-ac14-90b3d2c6ef83" providerId="ADAL" clId="{3AC0F692-990E-4E9D-89DC-BF75EC292C35}" dt="2024-12-13T12:25:06.553" v="99" actId="14100"/>
          <ac:spMkLst>
            <pc:docMk/>
            <pc:sldMk cId="216064124" sldId="474"/>
            <ac:spMk id="2" creationId="{00000000-0000-0000-0000-000000000000}"/>
          </ac:spMkLst>
        </pc:spChg>
        <pc:spChg chg="mod">
          <ac:chgData name="Grzegorz Dziarski" userId="941f9f44-81e6-4369-ac14-90b3d2c6ef83" providerId="ADAL" clId="{3AC0F692-990E-4E9D-89DC-BF75EC292C35}" dt="2024-12-13T12:25:23.398" v="100" actId="1076"/>
          <ac:spMkLst>
            <pc:docMk/>
            <pc:sldMk cId="216064124" sldId="474"/>
            <ac:spMk id="3" creationId="{00000000-0000-0000-0000-000000000000}"/>
          </ac:spMkLst>
        </pc:spChg>
      </pc:sldChg>
      <pc:sldChg chg="modSp mod">
        <pc:chgData name="Grzegorz Dziarski" userId="941f9f44-81e6-4369-ac14-90b3d2c6ef83" providerId="ADAL" clId="{3AC0F692-990E-4E9D-89DC-BF75EC292C35}" dt="2024-12-13T09:43:42.633" v="36" actId="947"/>
        <pc:sldMkLst>
          <pc:docMk/>
          <pc:sldMk cId="3023227948" sldId="482"/>
        </pc:sldMkLst>
        <pc:spChg chg="mod">
          <ac:chgData name="Grzegorz Dziarski" userId="941f9f44-81e6-4369-ac14-90b3d2c6ef83" providerId="ADAL" clId="{3AC0F692-990E-4E9D-89DC-BF75EC292C35}" dt="2024-12-13T09:43:42.633" v="36" actId="947"/>
          <ac:spMkLst>
            <pc:docMk/>
            <pc:sldMk cId="3023227948" sldId="482"/>
            <ac:spMk id="3" creationId="{00000000-0000-0000-0000-000000000000}"/>
          </ac:spMkLst>
        </pc:spChg>
      </pc:sldChg>
      <pc:sldChg chg="modSp mod">
        <pc:chgData name="Grzegorz Dziarski" userId="941f9f44-81e6-4369-ac14-90b3d2c6ef83" providerId="ADAL" clId="{3AC0F692-990E-4E9D-89DC-BF75EC292C35}" dt="2024-12-13T12:22:34.315" v="97" actId="20577"/>
        <pc:sldMkLst>
          <pc:docMk/>
          <pc:sldMk cId="3185323414" sldId="487"/>
        </pc:sldMkLst>
        <pc:spChg chg="mod">
          <ac:chgData name="Grzegorz Dziarski" userId="941f9f44-81e6-4369-ac14-90b3d2c6ef83" providerId="ADAL" clId="{3AC0F692-990E-4E9D-89DC-BF75EC292C35}" dt="2024-12-13T12:22:34.315" v="97" actId="20577"/>
          <ac:spMkLst>
            <pc:docMk/>
            <pc:sldMk cId="3185323414" sldId="487"/>
            <ac:spMk id="3" creationId="{00000000-0000-0000-0000-000000000000}"/>
          </ac:spMkLst>
        </pc:spChg>
      </pc:sldChg>
      <pc:sldChg chg="modSp mod">
        <pc:chgData name="Grzegorz Dziarski" userId="941f9f44-81e6-4369-ac14-90b3d2c6ef83" providerId="ADAL" clId="{3AC0F692-990E-4E9D-89DC-BF75EC292C35}" dt="2024-12-13T08:46:52.454" v="13" actId="6549"/>
        <pc:sldMkLst>
          <pc:docMk/>
          <pc:sldMk cId="1590965284" sldId="490"/>
        </pc:sldMkLst>
        <pc:spChg chg="mod">
          <ac:chgData name="Grzegorz Dziarski" userId="941f9f44-81e6-4369-ac14-90b3d2c6ef83" providerId="ADAL" clId="{3AC0F692-990E-4E9D-89DC-BF75EC292C35}" dt="2024-12-13T08:46:52.454" v="13" actId="6549"/>
          <ac:spMkLst>
            <pc:docMk/>
            <pc:sldMk cId="1590965284" sldId="490"/>
            <ac:spMk id="3" creationId="{00000000-0000-0000-0000-000000000000}"/>
          </ac:spMkLst>
        </pc:spChg>
      </pc:sldChg>
      <pc:sldChg chg="modSp mod">
        <pc:chgData name="Grzegorz Dziarski" userId="941f9f44-81e6-4369-ac14-90b3d2c6ef83" providerId="ADAL" clId="{3AC0F692-990E-4E9D-89DC-BF75EC292C35}" dt="2024-12-13T09:44:19.896" v="38" actId="108"/>
        <pc:sldMkLst>
          <pc:docMk/>
          <pc:sldMk cId="2523684389" sldId="496"/>
        </pc:sldMkLst>
        <pc:spChg chg="mod">
          <ac:chgData name="Grzegorz Dziarski" userId="941f9f44-81e6-4369-ac14-90b3d2c6ef83" providerId="ADAL" clId="{3AC0F692-990E-4E9D-89DC-BF75EC292C35}" dt="2024-12-13T09:44:19.896" v="38" actId="108"/>
          <ac:spMkLst>
            <pc:docMk/>
            <pc:sldMk cId="2523684389" sldId="496"/>
            <ac:spMk id="3" creationId="{E036F508-D726-8934-6E58-FC283FF552B8}"/>
          </ac:spMkLst>
        </pc:spChg>
      </pc:sldChg>
      <pc:sldChg chg="modSp mod">
        <pc:chgData name="Grzegorz Dziarski" userId="941f9f44-81e6-4369-ac14-90b3d2c6ef83" providerId="ADAL" clId="{3AC0F692-990E-4E9D-89DC-BF75EC292C35}" dt="2024-12-13T07:47:42.756" v="0" actId="20577"/>
        <pc:sldMkLst>
          <pc:docMk/>
          <pc:sldMk cId="3169922449" sldId="503"/>
        </pc:sldMkLst>
        <pc:spChg chg="mod">
          <ac:chgData name="Grzegorz Dziarski" userId="941f9f44-81e6-4369-ac14-90b3d2c6ef83" providerId="ADAL" clId="{3AC0F692-990E-4E9D-89DC-BF75EC292C35}" dt="2024-12-13T07:47:42.756" v="0" actId="20577"/>
          <ac:spMkLst>
            <pc:docMk/>
            <pc:sldMk cId="3169922449" sldId="503"/>
            <ac:spMk id="6" creationId="{9C357ED6-688C-9D79-7AC7-66BC2753AD82}"/>
          </ac:spMkLst>
        </pc:spChg>
      </pc:sldChg>
    </pc:docChg>
  </pc:docChgLst>
  <pc:docChgLst>
    <pc:chgData name="Joanna Ćwiklińska-Ziomek" userId="S::joanna.cwiklinska-ziomek@zmp.poznan.pl::1290a095-9fa7-4b83-a5b9-826181a98361" providerId="AD" clId="Web-{B84E8D54-FA2A-E66F-601B-92B57FFE03AE}"/>
    <pc:docChg chg="modSld">
      <pc:chgData name="Joanna Ćwiklińska-Ziomek" userId="S::joanna.cwiklinska-ziomek@zmp.poznan.pl::1290a095-9fa7-4b83-a5b9-826181a98361" providerId="AD" clId="Web-{B84E8D54-FA2A-E66F-601B-92B57FFE03AE}" dt="2024-12-13T11:21:00.258" v="336" actId="14100"/>
      <pc:docMkLst>
        <pc:docMk/>
      </pc:docMkLst>
      <pc:sldChg chg="modSp">
        <pc:chgData name="Joanna Ćwiklińska-Ziomek" userId="S::joanna.cwiklinska-ziomek@zmp.poznan.pl::1290a095-9fa7-4b83-a5b9-826181a98361" providerId="AD" clId="Web-{B84E8D54-FA2A-E66F-601B-92B57FFE03AE}" dt="2024-12-13T11:21:00.258" v="336" actId="14100"/>
        <pc:sldMkLst>
          <pc:docMk/>
          <pc:sldMk cId="1778179315" sldId="265"/>
        </pc:sldMkLst>
        <pc:spChg chg="mod">
          <ac:chgData name="Joanna Ćwiklińska-Ziomek" userId="S::joanna.cwiklinska-ziomek@zmp.poznan.pl::1290a095-9fa7-4b83-a5b9-826181a98361" providerId="AD" clId="Web-{B84E8D54-FA2A-E66F-601B-92B57FFE03AE}" dt="2024-12-13T11:21:00.258" v="336" actId="14100"/>
          <ac:spMkLst>
            <pc:docMk/>
            <pc:sldMk cId="1778179315" sldId="265"/>
            <ac:spMk id="3" creationId="{00000000-0000-0000-0000-000000000000}"/>
          </ac:spMkLst>
        </pc:spChg>
      </pc:sldChg>
      <pc:sldChg chg="modSp">
        <pc:chgData name="Joanna Ćwiklińska-Ziomek" userId="S::joanna.cwiklinska-ziomek@zmp.poznan.pl::1290a095-9fa7-4b83-a5b9-826181a98361" providerId="AD" clId="Web-{B84E8D54-FA2A-E66F-601B-92B57FFE03AE}" dt="2024-12-13T11:11:06.316" v="4" actId="1076"/>
        <pc:sldMkLst>
          <pc:docMk/>
          <pc:sldMk cId="2923954480" sldId="484"/>
        </pc:sldMkLst>
        <pc:spChg chg="mod">
          <ac:chgData name="Joanna Ćwiklińska-Ziomek" userId="S::joanna.cwiklinska-ziomek@zmp.poznan.pl::1290a095-9fa7-4b83-a5b9-826181a98361" providerId="AD" clId="Web-{B84E8D54-FA2A-E66F-601B-92B57FFE03AE}" dt="2024-12-13T11:10:59.315" v="2" actId="1076"/>
          <ac:spMkLst>
            <pc:docMk/>
            <pc:sldMk cId="2923954480" sldId="484"/>
            <ac:spMk id="7" creationId="{00000000-0000-0000-0000-000000000000}"/>
          </ac:spMkLst>
        </pc:spChg>
        <pc:spChg chg="mod">
          <ac:chgData name="Joanna Ćwiklińska-Ziomek" userId="S::joanna.cwiklinska-ziomek@zmp.poznan.pl::1290a095-9fa7-4b83-a5b9-826181a98361" providerId="AD" clId="Web-{B84E8D54-FA2A-E66F-601B-92B57FFE03AE}" dt="2024-12-13T11:11:06.316" v="4" actId="1076"/>
          <ac:spMkLst>
            <pc:docMk/>
            <pc:sldMk cId="2923954480" sldId="484"/>
            <ac:spMk id="8" creationId="{00000000-0000-0000-0000-000000000000}"/>
          </ac:spMkLst>
        </pc:spChg>
        <pc:picChg chg="mod">
          <ac:chgData name="Joanna Ćwiklińska-Ziomek" userId="S::joanna.cwiklinska-ziomek@zmp.poznan.pl::1290a095-9fa7-4b83-a5b9-826181a98361" providerId="AD" clId="Web-{B84E8D54-FA2A-E66F-601B-92B57FFE03AE}" dt="2024-12-13T11:10:56.112" v="1" actId="14100"/>
          <ac:picMkLst>
            <pc:docMk/>
            <pc:sldMk cId="2923954480" sldId="484"/>
            <ac:picMk id="5" creationId="{00000000-0000-0000-0000-000000000000}"/>
          </ac:picMkLst>
        </pc:picChg>
        <pc:picChg chg="mod">
          <ac:chgData name="Joanna Ćwiklińska-Ziomek" userId="S::joanna.cwiklinska-ziomek@zmp.poznan.pl::1290a095-9fa7-4b83-a5b9-826181a98361" providerId="AD" clId="Web-{B84E8D54-FA2A-E66F-601B-92B57FFE03AE}" dt="2024-12-13T11:11:01.956" v="3" actId="14100"/>
          <ac:picMkLst>
            <pc:docMk/>
            <pc:sldMk cId="2923954480" sldId="484"/>
            <ac:picMk id="6" creationId="{2D841A7D-71D4-CFD7-831F-698BC9DC6C5C}"/>
          </ac:picMkLst>
        </pc:picChg>
      </pc:sldChg>
    </pc:docChg>
  </pc:docChgLst>
  <pc:docChgLst>
    <pc:chgData name="Joanna Ćwiklińska-Ziomek" userId="S::joanna.cwiklinska-ziomek@zmp.poznan.pl::1290a095-9fa7-4b83-a5b9-826181a98361" providerId="AD" clId="Web-{8F36CE05-97F4-FEA2-7EAC-6888801EBF8B}"/>
    <pc:docChg chg="modSld">
      <pc:chgData name="Joanna Ćwiklińska-Ziomek" userId="S::joanna.cwiklinska-ziomek@zmp.poznan.pl::1290a095-9fa7-4b83-a5b9-826181a98361" providerId="AD" clId="Web-{8F36CE05-97F4-FEA2-7EAC-6888801EBF8B}" dt="2024-12-19T12:06:49.593" v="1" actId="20577"/>
      <pc:docMkLst>
        <pc:docMk/>
      </pc:docMkLst>
      <pc:sldChg chg="modSp">
        <pc:chgData name="Joanna Ćwiklińska-Ziomek" userId="S::joanna.cwiklinska-ziomek@zmp.poznan.pl::1290a095-9fa7-4b83-a5b9-826181a98361" providerId="AD" clId="Web-{8F36CE05-97F4-FEA2-7EAC-6888801EBF8B}" dt="2024-12-19T12:06:49.593" v="1" actId="20577"/>
        <pc:sldMkLst>
          <pc:docMk/>
          <pc:sldMk cId="2438457754" sldId="473"/>
        </pc:sldMkLst>
        <pc:spChg chg="mod">
          <ac:chgData name="Joanna Ćwiklińska-Ziomek" userId="S::joanna.cwiklinska-ziomek@zmp.poznan.pl::1290a095-9fa7-4b83-a5b9-826181a98361" providerId="AD" clId="Web-{8F36CE05-97F4-FEA2-7EAC-6888801EBF8B}" dt="2024-12-19T12:06:49.593" v="1" actId="20577"/>
          <ac:spMkLst>
            <pc:docMk/>
            <pc:sldMk cId="2438457754" sldId="473"/>
            <ac:spMk id="4" creationId="{00000000-0000-0000-0000-000000000000}"/>
          </ac:spMkLst>
        </pc:spChg>
      </pc:sldChg>
    </pc:docChg>
  </pc:docChgLst>
  <pc:docChgLst>
    <pc:chgData name="Joanna Ćwiklińska-Ziomek" userId="S::joanna.cwiklinska-ziomek@zmp.poznan.pl::1290a095-9fa7-4b83-a5b9-826181a98361" providerId="AD" clId="Web-{88BCC2A2-15C4-0851-0489-6D89294DC11D}"/>
    <pc:docChg chg="delSld modSld modSection">
      <pc:chgData name="Joanna Ćwiklińska-Ziomek" userId="S::joanna.cwiklinska-ziomek@zmp.poznan.pl::1290a095-9fa7-4b83-a5b9-826181a98361" providerId="AD" clId="Web-{88BCC2A2-15C4-0851-0489-6D89294DC11D}" dt="2024-12-13T12:04:32.198" v="613" actId="1076"/>
      <pc:docMkLst>
        <pc:docMk/>
      </pc:docMkLst>
      <pc:sldChg chg="modSp">
        <pc:chgData name="Joanna Ćwiklińska-Ziomek" userId="S::joanna.cwiklinska-ziomek@zmp.poznan.pl::1290a095-9fa7-4b83-a5b9-826181a98361" providerId="AD" clId="Web-{88BCC2A2-15C4-0851-0489-6D89294DC11D}" dt="2024-12-13T12:04:32.198" v="613" actId="1076"/>
        <pc:sldMkLst>
          <pc:docMk/>
          <pc:sldMk cId="1433103686" sldId="258"/>
        </pc:sldMkLst>
        <pc:spChg chg="mod">
          <ac:chgData name="Joanna Ćwiklińska-Ziomek" userId="S::joanna.cwiklinska-ziomek@zmp.poznan.pl::1290a095-9fa7-4b83-a5b9-826181a98361" providerId="AD" clId="Web-{88BCC2A2-15C4-0851-0489-6D89294DC11D}" dt="2024-12-13T12:04:32.198" v="613" actId="1076"/>
          <ac:spMkLst>
            <pc:docMk/>
            <pc:sldMk cId="1433103686" sldId="258"/>
            <ac:spMk id="10" creationId="{00000000-0000-0000-0000-000000000000}"/>
          </ac:spMkLst>
        </pc:spChg>
      </pc:sldChg>
      <pc:sldChg chg="modSp">
        <pc:chgData name="Joanna Ćwiklińska-Ziomek" userId="S::joanna.cwiklinska-ziomek@zmp.poznan.pl::1290a095-9fa7-4b83-a5b9-826181a98361" providerId="AD" clId="Web-{88BCC2A2-15C4-0851-0489-6D89294DC11D}" dt="2024-12-13T12:03:48.853" v="607" actId="20577"/>
        <pc:sldMkLst>
          <pc:docMk/>
          <pc:sldMk cId="479195589" sldId="264"/>
        </pc:sldMkLst>
        <pc:spChg chg="mod">
          <ac:chgData name="Joanna Ćwiklińska-Ziomek" userId="S::joanna.cwiklinska-ziomek@zmp.poznan.pl::1290a095-9fa7-4b83-a5b9-826181a98361" providerId="AD" clId="Web-{88BCC2A2-15C4-0851-0489-6D89294DC11D}" dt="2024-12-13T12:03:48.853" v="607" actId="20577"/>
          <ac:spMkLst>
            <pc:docMk/>
            <pc:sldMk cId="479195589" sldId="264"/>
            <ac:spMk id="3" creationId="{00000000-0000-0000-0000-000000000000}"/>
          </ac:spMkLst>
        </pc:spChg>
      </pc:sldChg>
      <pc:sldChg chg="modSp">
        <pc:chgData name="Joanna Ćwiklińska-Ziomek" userId="S::joanna.cwiklinska-ziomek@zmp.poznan.pl::1290a095-9fa7-4b83-a5b9-826181a98361" providerId="AD" clId="Web-{88BCC2A2-15C4-0851-0489-6D89294DC11D}" dt="2024-12-13T12:03:28.946" v="605" actId="20577"/>
        <pc:sldMkLst>
          <pc:docMk/>
          <pc:sldMk cId="1778179315" sldId="265"/>
        </pc:sldMkLst>
        <pc:spChg chg="mod">
          <ac:chgData name="Joanna Ćwiklińska-Ziomek" userId="S::joanna.cwiklinska-ziomek@zmp.poznan.pl::1290a095-9fa7-4b83-a5b9-826181a98361" providerId="AD" clId="Web-{88BCC2A2-15C4-0851-0489-6D89294DC11D}" dt="2024-12-13T12:03:28.946" v="605" actId="20577"/>
          <ac:spMkLst>
            <pc:docMk/>
            <pc:sldMk cId="1778179315" sldId="265"/>
            <ac:spMk id="3" creationId="{00000000-0000-0000-0000-000000000000}"/>
          </ac:spMkLst>
        </pc:spChg>
      </pc:sldChg>
      <pc:sldChg chg="modSp del">
        <pc:chgData name="Joanna Ćwiklińska-Ziomek" userId="S::joanna.cwiklinska-ziomek@zmp.poznan.pl::1290a095-9fa7-4b83-a5b9-826181a98361" providerId="AD" clId="Web-{88BCC2A2-15C4-0851-0489-6D89294DC11D}" dt="2024-12-13T12:04:12.572" v="612"/>
        <pc:sldMkLst>
          <pc:docMk/>
          <pc:sldMk cId="2005912570" sldId="269"/>
        </pc:sldMkLst>
      </pc:sldChg>
      <pc:sldChg chg="modSp">
        <pc:chgData name="Joanna Ćwiklińska-Ziomek" userId="S::joanna.cwiklinska-ziomek@zmp.poznan.pl::1290a095-9fa7-4b83-a5b9-826181a98361" providerId="AD" clId="Web-{88BCC2A2-15C4-0851-0489-6D89294DC11D}" dt="2024-12-13T11:57:08.103" v="314" actId="20577"/>
        <pc:sldMkLst>
          <pc:docMk/>
          <pc:sldMk cId="3616293526" sldId="466"/>
        </pc:sldMkLst>
        <pc:spChg chg="mod">
          <ac:chgData name="Joanna Ćwiklińska-Ziomek" userId="S::joanna.cwiklinska-ziomek@zmp.poznan.pl::1290a095-9fa7-4b83-a5b9-826181a98361" providerId="AD" clId="Web-{88BCC2A2-15C4-0851-0489-6D89294DC11D}" dt="2024-12-13T11:57:08.103" v="314" actId="20577"/>
          <ac:spMkLst>
            <pc:docMk/>
            <pc:sldMk cId="3616293526" sldId="466"/>
            <ac:spMk id="4" creationId="{00000000-0000-0000-0000-000000000000}"/>
          </ac:spMkLst>
        </pc:spChg>
      </pc:sldChg>
      <pc:sldChg chg="modSp">
        <pc:chgData name="Joanna Ćwiklińska-Ziomek" userId="S::joanna.cwiklinska-ziomek@zmp.poznan.pl::1290a095-9fa7-4b83-a5b9-826181a98361" providerId="AD" clId="Web-{88BCC2A2-15C4-0851-0489-6D89294DC11D}" dt="2024-12-13T11:56:34.133" v="305" actId="20577"/>
        <pc:sldMkLst>
          <pc:docMk/>
          <pc:sldMk cId="809849298" sldId="468"/>
        </pc:sldMkLst>
        <pc:spChg chg="mod">
          <ac:chgData name="Joanna Ćwiklińska-Ziomek" userId="S::joanna.cwiklinska-ziomek@zmp.poznan.pl::1290a095-9fa7-4b83-a5b9-826181a98361" providerId="AD" clId="Web-{88BCC2A2-15C4-0851-0489-6D89294DC11D}" dt="2024-12-13T11:56:34.133" v="305" actId="20577"/>
          <ac:spMkLst>
            <pc:docMk/>
            <pc:sldMk cId="809849298" sldId="468"/>
            <ac:spMk id="4" creationId="{00000000-0000-0000-0000-000000000000}"/>
          </ac:spMkLst>
        </pc:spChg>
      </pc:sldChg>
      <pc:sldChg chg="modSp">
        <pc:chgData name="Joanna Ćwiklińska-Ziomek" userId="S::joanna.cwiklinska-ziomek@zmp.poznan.pl::1290a095-9fa7-4b83-a5b9-826181a98361" providerId="AD" clId="Web-{88BCC2A2-15C4-0851-0489-6D89294DC11D}" dt="2024-12-13T11:55:39.537" v="176" actId="20577"/>
        <pc:sldMkLst>
          <pc:docMk/>
          <pc:sldMk cId="2760260351" sldId="469"/>
        </pc:sldMkLst>
        <pc:spChg chg="mod">
          <ac:chgData name="Joanna Ćwiklińska-Ziomek" userId="S::joanna.cwiklinska-ziomek@zmp.poznan.pl::1290a095-9fa7-4b83-a5b9-826181a98361" providerId="AD" clId="Web-{88BCC2A2-15C4-0851-0489-6D89294DC11D}" dt="2024-12-13T11:55:39.537" v="176" actId="20577"/>
          <ac:spMkLst>
            <pc:docMk/>
            <pc:sldMk cId="2760260351" sldId="469"/>
            <ac:spMk id="4" creationId="{00000000-0000-0000-0000-000000000000}"/>
          </ac:spMkLst>
        </pc:spChg>
      </pc:sldChg>
      <pc:sldChg chg="modSp">
        <pc:chgData name="Joanna Ćwiklińska-Ziomek" userId="S::joanna.cwiklinska-ziomek@zmp.poznan.pl::1290a095-9fa7-4b83-a5b9-826181a98361" providerId="AD" clId="Web-{88BCC2A2-15C4-0851-0489-6D89294DC11D}" dt="2024-12-13T12:02:11.521" v="597" actId="20577"/>
        <pc:sldMkLst>
          <pc:docMk/>
          <pc:sldMk cId="1224487769" sldId="515"/>
        </pc:sldMkLst>
        <pc:spChg chg="mod">
          <ac:chgData name="Joanna Ćwiklińska-Ziomek" userId="S::joanna.cwiklinska-ziomek@zmp.poznan.pl::1290a095-9fa7-4b83-a5b9-826181a98361" providerId="AD" clId="Web-{88BCC2A2-15C4-0851-0489-6D89294DC11D}" dt="2024-12-13T12:02:11.521" v="597" actId="20577"/>
          <ac:spMkLst>
            <pc:docMk/>
            <pc:sldMk cId="1224487769" sldId="515"/>
            <ac:spMk id="3" creationId="{2232752B-3A23-78E6-6EEC-1811E2CE52F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bg1">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9061-48F2-921C-E03A97F7EEFD}"/>
              </c:ext>
            </c:extLst>
          </c:dPt>
          <c:dPt>
            <c:idx val="1"/>
            <c:bubble3D val="0"/>
            <c:spPr>
              <a:solidFill>
                <a:srgbClr val="C0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9061-48F2-921C-E03A97F7EEFD}"/>
              </c:ext>
            </c:extLst>
          </c:dPt>
          <c:dPt>
            <c:idx val="2"/>
            <c:bubble3D val="0"/>
            <c:spPr>
              <a:solidFill>
                <a:schemeClr val="bg2">
                  <a:lumMod val="9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9061-48F2-921C-E03A97F7EEFD}"/>
              </c:ext>
            </c:extLst>
          </c:dPt>
          <c:dPt>
            <c:idx val="3"/>
            <c:bubble3D val="0"/>
            <c:spPr>
              <a:solidFill>
                <a:schemeClr val="bg1">
                  <a:lumMod val="5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9061-48F2-921C-E03A97F7EEFD}"/>
              </c:ext>
            </c:extLst>
          </c:dPt>
          <c:cat>
            <c:strRef>
              <c:f>Arkusz1!$A$1:$A$4</c:f>
              <c:strCache>
                <c:ptCount val="4"/>
                <c:pt idx="0">
                  <c:v>cel strategiczny 1 - wymiar społeczny </c:v>
                </c:pt>
                <c:pt idx="1">
                  <c:v>cel strategiczny 2 - wymiar gospodarczy </c:v>
                </c:pt>
                <c:pt idx="2">
                  <c:v>cel strategiczny 3 - wymiar przestrzenny</c:v>
                </c:pt>
                <c:pt idx="3">
                  <c:v>cel strategiczny 4 - wymiar środowiskowy </c:v>
                </c:pt>
              </c:strCache>
            </c:strRef>
          </c:cat>
          <c:val>
            <c:numRef>
              <c:f>Arkusz1!$B$1:$B$4</c:f>
              <c:numCache>
                <c:formatCode>0%</c:formatCode>
                <c:ptCount val="4"/>
                <c:pt idx="0">
                  <c:v>0.7</c:v>
                </c:pt>
                <c:pt idx="1">
                  <c:v>0.05</c:v>
                </c:pt>
                <c:pt idx="2">
                  <c:v>0.1</c:v>
                </c:pt>
                <c:pt idx="3">
                  <c:v>0.15</c:v>
                </c:pt>
              </c:numCache>
            </c:numRef>
          </c:val>
          <c:extLst xmlns:c16r2="http://schemas.microsoft.com/office/drawing/2015/06/chart">
            <c:ext xmlns:c16="http://schemas.microsoft.com/office/drawing/2014/chart" uri="{C3380CC4-5D6E-409C-BE32-E72D297353CC}">
              <c16:uniqueId val="{00000008-9061-48F2-921C-E03A97F7EEFD}"/>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2515308039980605"/>
          <c:y val="0.74537039937941985"/>
          <c:w val="0.7891983644278322"/>
          <c:h val="0.2335281466616564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2">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859B2-5053-4693-B695-BD0A6172259F}" type="doc">
      <dgm:prSet loTypeId="urn:microsoft.com/office/officeart/2005/8/layout/hierarchy3" loCatId="hierarchy" qsTypeId="urn:microsoft.com/office/officeart/2005/8/quickstyle/simple1" qsCatId="simple" csTypeId="urn:microsoft.com/office/officeart/2005/8/colors/accent0_1" csCatId="mainScheme" phldr="1"/>
      <dgm:spPr/>
      <dgm:t>
        <a:bodyPr/>
        <a:lstStyle/>
        <a:p>
          <a:endParaRPr lang="pl-PL"/>
        </a:p>
      </dgm:t>
    </dgm:pt>
    <dgm:pt modelId="{ADBCA50A-5C89-419A-ABE8-46D842CF2927}">
      <dgm:prSet phldrT="[Tekst]" custT="1"/>
      <dgm:spPr>
        <a:solidFill>
          <a:srgbClr val="C00000"/>
        </a:solidFill>
      </dgm:spPr>
      <dgm:t>
        <a:bodyPr/>
        <a:lstStyle/>
        <a:p>
          <a:r>
            <a:rPr lang="pl-PL" sz="900" b="1">
              <a:solidFill>
                <a:schemeClr val="bg1"/>
              </a:solidFill>
              <a:latin typeface="Cambria" panose="02040503050406030204" pitchFamily="18" charset="0"/>
              <a:ea typeface="Cambria" panose="02040503050406030204" pitchFamily="18" charset="0"/>
            </a:rPr>
            <a:t/>
          </a:r>
          <a:br>
            <a:rPr lang="pl-PL" sz="900" b="1">
              <a:solidFill>
                <a:schemeClr val="bg1"/>
              </a:solidFill>
              <a:latin typeface="Cambria" panose="02040503050406030204" pitchFamily="18" charset="0"/>
              <a:ea typeface="Cambria" panose="02040503050406030204" pitchFamily="18" charset="0"/>
            </a:rPr>
          </a:br>
          <a:r>
            <a:rPr lang="pl-PL" sz="900" b="1">
              <a:solidFill>
                <a:schemeClr val="bg1"/>
              </a:solidFill>
              <a:latin typeface="Cambria" panose="02040503050406030204" pitchFamily="18" charset="0"/>
              <a:ea typeface="Cambria" panose="02040503050406030204" pitchFamily="18" charset="0"/>
            </a:rPr>
            <a:t>Wymiar</a:t>
          </a:r>
          <a:br>
            <a:rPr lang="pl-PL" sz="900" b="1">
              <a:solidFill>
                <a:schemeClr val="bg1"/>
              </a:solidFill>
              <a:latin typeface="Cambria" panose="02040503050406030204" pitchFamily="18" charset="0"/>
              <a:ea typeface="Cambria" panose="02040503050406030204" pitchFamily="18" charset="0"/>
            </a:rPr>
          </a:br>
          <a:r>
            <a:rPr lang="pl-PL" sz="900" b="1">
              <a:solidFill>
                <a:schemeClr val="bg1"/>
              </a:solidFill>
              <a:latin typeface="Cambria" panose="02040503050406030204" pitchFamily="18" charset="0"/>
              <a:ea typeface="Cambria" panose="02040503050406030204" pitchFamily="18" charset="0"/>
            </a:rPr>
            <a:t> społeczny </a:t>
          </a:r>
        </a:p>
      </dgm:t>
    </dgm:pt>
    <dgm:pt modelId="{1C1FA921-EDF7-4A2E-B87A-5473F747895F}" type="parTrans" cxnId="{EA62CB60-6EA3-44BD-B41F-F84BFD7B9B33}">
      <dgm:prSet/>
      <dgm:spPr/>
      <dgm:t>
        <a:bodyPr/>
        <a:lstStyle/>
        <a:p>
          <a:endParaRPr lang="pl-PL" sz="900"/>
        </a:p>
      </dgm:t>
    </dgm:pt>
    <dgm:pt modelId="{E8FCA9D3-A417-4DDC-B6F2-28C4ABB0F153}" type="sibTrans" cxnId="{EA62CB60-6EA3-44BD-B41F-F84BFD7B9B33}">
      <dgm:prSet/>
      <dgm:spPr/>
      <dgm:t>
        <a:bodyPr/>
        <a:lstStyle/>
        <a:p>
          <a:endParaRPr lang="pl-PL" sz="900"/>
        </a:p>
      </dgm:t>
    </dgm:pt>
    <dgm:pt modelId="{6AE7BBD6-D396-4143-B27D-288800CBC63F}">
      <dgm:prSet phldrT="[Teks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
          </a:r>
          <a:br>
            <a:rPr lang="pl-PL" sz="900">
              <a:latin typeface="Cambria" panose="02040503050406030204" pitchFamily="18" charset="0"/>
              <a:ea typeface="Cambria" panose="02040503050406030204" pitchFamily="18" charset="0"/>
            </a:rPr>
          </a:br>
          <a:r>
            <a:rPr lang="pl-PL" sz="900">
              <a:latin typeface="Cambria" panose="02040503050406030204" pitchFamily="18" charset="0"/>
              <a:ea typeface="Cambria" panose="02040503050406030204" pitchFamily="18" charset="0"/>
            </a:rPr>
            <a:t>Demografia </a:t>
          </a:r>
        </a:p>
      </dgm:t>
    </dgm:pt>
    <dgm:pt modelId="{695D389D-78C4-4CDB-9FBA-F3DFC9526D4C}" type="parTrans" cxnId="{E20AD8BE-0615-4F77-AAA4-E6E78E794674}">
      <dgm:prSet/>
      <dgm:spPr/>
      <dgm:t>
        <a:bodyPr/>
        <a:lstStyle/>
        <a:p>
          <a:endParaRPr lang="pl-PL" sz="900"/>
        </a:p>
      </dgm:t>
    </dgm:pt>
    <dgm:pt modelId="{D59CC074-84C5-4A0A-91CA-015C1C22448E}" type="sibTrans" cxnId="{E20AD8BE-0615-4F77-AAA4-E6E78E794674}">
      <dgm:prSet/>
      <dgm:spPr/>
      <dgm:t>
        <a:bodyPr/>
        <a:lstStyle/>
        <a:p>
          <a:endParaRPr lang="pl-PL" sz="900"/>
        </a:p>
      </dgm:t>
    </dgm:pt>
    <dgm:pt modelId="{AAFF26E9-AA38-4CFA-A6B7-7B7886372664}">
      <dgm:prSet phldrT="[Teks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
          </a:r>
          <a:br>
            <a:rPr lang="pl-PL" sz="900">
              <a:latin typeface="Cambria" panose="02040503050406030204" pitchFamily="18" charset="0"/>
              <a:ea typeface="Cambria" panose="02040503050406030204" pitchFamily="18" charset="0"/>
            </a:rPr>
          </a:br>
          <a:r>
            <a:rPr lang="pl-PL" sz="900">
              <a:latin typeface="Cambria" panose="02040503050406030204" pitchFamily="18" charset="0"/>
              <a:ea typeface="Cambria" panose="02040503050406030204" pitchFamily="18" charset="0"/>
            </a:rPr>
            <a:t>Edukacja </a:t>
          </a:r>
        </a:p>
      </dgm:t>
    </dgm:pt>
    <dgm:pt modelId="{082EEB25-AFB2-4BE0-8DF3-B16EDFDD169F}" type="parTrans" cxnId="{B537B5BA-5B89-49B3-BC0F-0B65C84875DF}">
      <dgm:prSet/>
      <dgm:spPr/>
      <dgm:t>
        <a:bodyPr/>
        <a:lstStyle/>
        <a:p>
          <a:endParaRPr lang="pl-PL" sz="900"/>
        </a:p>
      </dgm:t>
    </dgm:pt>
    <dgm:pt modelId="{C1877FC4-440E-4CA9-99B4-9CD486871026}" type="sibTrans" cxnId="{B537B5BA-5B89-49B3-BC0F-0B65C84875DF}">
      <dgm:prSet/>
      <dgm:spPr/>
      <dgm:t>
        <a:bodyPr/>
        <a:lstStyle/>
        <a:p>
          <a:endParaRPr lang="pl-PL" sz="900"/>
        </a:p>
      </dgm:t>
    </dgm:pt>
    <dgm:pt modelId="{53F4F772-4B0C-4E70-995D-6EB06432149D}">
      <dgm:prSet phldrT="[Tekst]" custT="1"/>
      <dgm:spPr>
        <a:solidFill>
          <a:srgbClr val="C00000"/>
        </a:solidFill>
      </dgm:spPr>
      <dgm:t>
        <a:bodyPr/>
        <a:lstStyle/>
        <a:p>
          <a:r>
            <a:rPr lang="pl-PL" sz="900" b="1">
              <a:solidFill>
                <a:schemeClr val="bg1"/>
              </a:solidFill>
              <a:latin typeface="Cambria" panose="02040503050406030204" pitchFamily="18" charset="0"/>
              <a:ea typeface="Cambria" panose="02040503050406030204" pitchFamily="18" charset="0"/>
            </a:rPr>
            <a:t/>
          </a:r>
          <a:br>
            <a:rPr lang="pl-PL" sz="900" b="1">
              <a:solidFill>
                <a:schemeClr val="bg1"/>
              </a:solidFill>
              <a:latin typeface="Cambria" panose="02040503050406030204" pitchFamily="18" charset="0"/>
              <a:ea typeface="Cambria" panose="02040503050406030204" pitchFamily="18" charset="0"/>
            </a:rPr>
          </a:br>
          <a:r>
            <a:rPr lang="pl-PL" sz="900" b="1">
              <a:solidFill>
                <a:schemeClr val="bg1"/>
              </a:solidFill>
              <a:latin typeface="Cambria" panose="02040503050406030204" pitchFamily="18" charset="0"/>
              <a:ea typeface="Cambria" panose="02040503050406030204" pitchFamily="18" charset="0"/>
            </a:rPr>
            <a:t>Wymiar gospodarczy </a:t>
          </a:r>
        </a:p>
      </dgm:t>
    </dgm:pt>
    <dgm:pt modelId="{9B1B9D76-2038-4489-BDB1-55EEE169DD6E}" type="parTrans" cxnId="{B4F25298-26E7-4F8E-AF80-2D137C6DB3CE}">
      <dgm:prSet/>
      <dgm:spPr/>
      <dgm:t>
        <a:bodyPr/>
        <a:lstStyle/>
        <a:p>
          <a:endParaRPr lang="pl-PL" sz="900"/>
        </a:p>
      </dgm:t>
    </dgm:pt>
    <dgm:pt modelId="{A8776BBA-3139-4620-83F0-FC90EC0FC044}" type="sibTrans" cxnId="{B4F25298-26E7-4F8E-AF80-2D137C6DB3CE}">
      <dgm:prSet/>
      <dgm:spPr/>
      <dgm:t>
        <a:bodyPr/>
        <a:lstStyle/>
        <a:p>
          <a:endParaRPr lang="pl-PL" sz="900"/>
        </a:p>
      </dgm:t>
    </dgm:pt>
    <dgm:pt modelId="{D6905337-CE86-4F70-8E73-BB4CF523F115}">
      <dgm:prSet phldrT="[Teks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Przedsiębiorczość </a:t>
          </a:r>
        </a:p>
      </dgm:t>
    </dgm:pt>
    <dgm:pt modelId="{3B62C497-85FF-4E3D-B566-F242C644CEB9}" type="parTrans" cxnId="{FFC84F90-2F11-4579-8D48-C556BB6E1323}">
      <dgm:prSet/>
      <dgm:spPr/>
      <dgm:t>
        <a:bodyPr/>
        <a:lstStyle/>
        <a:p>
          <a:endParaRPr lang="pl-PL" sz="900"/>
        </a:p>
      </dgm:t>
    </dgm:pt>
    <dgm:pt modelId="{ED765C00-A3BE-4C93-98F7-B6EC1A9AB712}" type="sibTrans" cxnId="{FFC84F90-2F11-4579-8D48-C556BB6E1323}">
      <dgm:prSet/>
      <dgm:spPr/>
      <dgm:t>
        <a:bodyPr/>
        <a:lstStyle/>
        <a:p>
          <a:endParaRPr lang="pl-PL" sz="900"/>
        </a:p>
      </dgm:t>
    </dgm:pt>
    <dgm:pt modelId="{1FC60909-8A48-432E-B376-3A13CA498277}">
      <dgm:prSet phldrT="[Teks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Rynek pracy </a:t>
          </a:r>
        </a:p>
      </dgm:t>
    </dgm:pt>
    <dgm:pt modelId="{9BDA04ED-522D-4470-A68E-C77D5915AE17}" type="parTrans" cxnId="{230210E8-42D3-4A7D-BBCA-D7597B1B45BA}">
      <dgm:prSet/>
      <dgm:spPr/>
      <dgm:t>
        <a:bodyPr/>
        <a:lstStyle/>
        <a:p>
          <a:endParaRPr lang="pl-PL" sz="900"/>
        </a:p>
      </dgm:t>
    </dgm:pt>
    <dgm:pt modelId="{8B05F7D2-29DF-414E-909B-EAAF996A467D}" type="sibTrans" cxnId="{230210E8-42D3-4A7D-BBCA-D7597B1B45BA}">
      <dgm:prSet/>
      <dgm:spPr/>
      <dgm:t>
        <a:bodyPr/>
        <a:lstStyle/>
        <a:p>
          <a:endParaRPr lang="pl-PL" sz="900"/>
        </a:p>
      </dgm:t>
    </dgm:pt>
    <dgm:pt modelId="{70E68AA2-E983-4630-AAB0-654F399371D4}">
      <dgm:prSet custT="1"/>
      <dgm:spPr>
        <a:solidFill>
          <a:srgbClr val="C00000"/>
        </a:solidFill>
      </dgm:spPr>
      <dgm:t>
        <a:bodyPr/>
        <a:lstStyle/>
        <a:p>
          <a:r>
            <a:rPr lang="pl-PL" sz="900" b="1">
              <a:solidFill>
                <a:schemeClr val="bg1"/>
              </a:solidFill>
              <a:latin typeface="Cambria" panose="02040503050406030204" pitchFamily="18" charset="0"/>
              <a:ea typeface="Cambria" panose="02040503050406030204" pitchFamily="18" charset="0"/>
            </a:rPr>
            <a:t/>
          </a:r>
          <a:br>
            <a:rPr lang="pl-PL" sz="900" b="1">
              <a:solidFill>
                <a:schemeClr val="bg1"/>
              </a:solidFill>
              <a:latin typeface="Cambria" panose="02040503050406030204" pitchFamily="18" charset="0"/>
              <a:ea typeface="Cambria" panose="02040503050406030204" pitchFamily="18" charset="0"/>
            </a:rPr>
          </a:br>
          <a:r>
            <a:rPr lang="pl-PL" sz="900" b="1">
              <a:solidFill>
                <a:schemeClr val="bg1"/>
              </a:solidFill>
              <a:latin typeface="Cambria" panose="02040503050406030204" pitchFamily="18" charset="0"/>
              <a:ea typeface="Cambria" panose="02040503050406030204" pitchFamily="18" charset="0"/>
            </a:rPr>
            <a:t>Wymiar środowiskowy</a:t>
          </a:r>
        </a:p>
      </dgm:t>
    </dgm:pt>
    <dgm:pt modelId="{42D50A2A-E256-42D7-B3C8-D64710EB038B}" type="parTrans" cxnId="{3FEFBEED-270F-44EB-8675-986BE2B4A6E5}">
      <dgm:prSet/>
      <dgm:spPr/>
      <dgm:t>
        <a:bodyPr/>
        <a:lstStyle/>
        <a:p>
          <a:endParaRPr lang="pl-PL" sz="900"/>
        </a:p>
      </dgm:t>
    </dgm:pt>
    <dgm:pt modelId="{03BAA573-CCAF-46F0-9FD2-A508CD1158A3}" type="sibTrans" cxnId="{3FEFBEED-270F-44EB-8675-986BE2B4A6E5}">
      <dgm:prSet/>
      <dgm:spPr/>
      <dgm:t>
        <a:bodyPr/>
        <a:lstStyle/>
        <a:p>
          <a:endParaRPr lang="pl-PL" sz="900"/>
        </a:p>
      </dgm:t>
    </dgm:pt>
    <dgm:pt modelId="{775463B4-FE69-4146-909D-AA1B7839C2CC}">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Gospodarka odpadami komunalnymi </a:t>
          </a:r>
        </a:p>
      </dgm:t>
    </dgm:pt>
    <dgm:pt modelId="{DA6D2A63-5626-4E9D-8265-E9F9CE283C52}" type="parTrans" cxnId="{7B534A70-1A09-4F33-80AA-45B7278ABEED}">
      <dgm:prSet/>
      <dgm:spPr/>
      <dgm:t>
        <a:bodyPr/>
        <a:lstStyle/>
        <a:p>
          <a:endParaRPr lang="pl-PL" sz="900"/>
        </a:p>
      </dgm:t>
    </dgm:pt>
    <dgm:pt modelId="{128266E5-4122-414F-81D3-ED06C15BF7A3}" type="sibTrans" cxnId="{7B534A70-1A09-4F33-80AA-45B7278ABEED}">
      <dgm:prSet/>
      <dgm:spPr/>
      <dgm:t>
        <a:bodyPr/>
        <a:lstStyle/>
        <a:p>
          <a:endParaRPr lang="pl-PL" sz="900"/>
        </a:p>
      </dgm:t>
    </dgm:pt>
    <dgm:pt modelId="{F0DFD352-6F53-4FCE-B7F7-E6DE2DCA77C9}">
      <dgm:prSet custT="1"/>
      <dgm:spPr>
        <a:solidFill>
          <a:srgbClr val="C00000"/>
        </a:solidFill>
      </dgm:spPr>
      <dgm:t>
        <a:bodyPr/>
        <a:lstStyle/>
        <a:p>
          <a:r>
            <a:rPr lang="pl-PL" sz="900" b="1">
              <a:solidFill>
                <a:schemeClr val="bg1"/>
              </a:solidFill>
              <a:latin typeface="Cambria" panose="02040503050406030204" pitchFamily="18" charset="0"/>
              <a:ea typeface="Cambria" panose="02040503050406030204" pitchFamily="18" charset="0"/>
            </a:rPr>
            <a:t/>
          </a:r>
          <a:br>
            <a:rPr lang="pl-PL" sz="900" b="1">
              <a:solidFill>
                <a:schemeClr val="bg1"/>
              </a:solidFill>
              <a:latin typeface="Cambria" panose="02040503050406030204" pitchFamily="18" charset="0"/>
              <a:ea typeface="Cambria" panose="02040503050406030204" pitchFamily="18" charset="0"/>
            </a:rPr>
          </a:br>
          <a:r>
            <a:rPr lang="pl-PL" sz="900" b="1">
              <a:solidFill>
                <a:schemeClr val="bg1"/>
              </a:solidFill>
              <a:latin typeface="Cambria" panose="02040503050406030204" pitchFamily="18" charset="0"/>
              <a:ea typeface="Cambria" panose="02040503050406030204" pitchFamily="18" charset="0"/>
            </a:rPr>
            <a:t>Wymiar przestrzenny </a:t>
          </a:r>
        </a:p>
      </dgm:t>
    </dgm:pt>
    <dgm:pt modelId="{EBFAB6C3-F3F3-4B95-A164-4794C8FA1921}" type="parTrans" cxnId="{30A61215-8BAB-41AF-BF60-93E328F1C059}">
      <dgm:prSet/>
      <dgm:spPr/>
      <dgm:t>
        <a:bodyPr/>
        <a:lstStyle/>
        <a:p>
          <a:endParaRPr lang="pl-PL" sz="900"/>
        </a:p>
      </dgm:t>
    </dgm:pt>
    <dgm:pt modelId="{A2D9E8FC-6560-463D-80DA-0915C402CFF8}" type="sibTrans" cxnId="{30A61215-8BAB-41AF-BF60-93E328F1C059}">
      <dgm:prSet/>
      <dgm:spPr/>
      <dgm:t>
        <a:bodyPr/>
        <a:lstStyle/>
        <a:p>
          <a:endParaRPr lang="pl-PL" sz="900"/>
        </a:p>
      </dgm:t>
    </dgm:pt>
    <dgm:pt modelId="{4117EEEF-3599-4233-9508-019BE28D08B6}">
      <dgm:prSet custT="1"/>
      <dgm:spPr>
        <a:solidFill>
          <a:srgbClr val="C00000"/>
        </a:solidFill>
      </dgm:spPr>
      <dgm:t>
        <a:bodyPr/>
        <a:lstStyle/>
        <a:p>
          <a:r>
            <a:rPr lang="pl-PL" sz="900" b="1">
              <a:solidFill>
                <a:schemeClr val="bg1"/>
              </a:solidFill>
              <a:latin typeface="Cambria" panose="02040503050406030204" pitchFamily="18" charset="0"/>
              <a:ea typeface="Cambria" panose="02040503050406030204" pitchFamily="18" charset="0"/>
            </a:rPr>
            <a:t> </a:t>
          </a:r>
          <a:br>
            <a:rPr lang="pl-PL" sz="900" b="1">
              <a:solidFill>
                <a:schemeClr val="bg1"/>
              </a:solidFill>
              <a:latin typeface="Cambria" panose="02040503050406030204" pitchFamily="18" charset="0"/>
              <a:ea typeface="Cambria" panose="02040503050406030204" pitchFamily="18" charset="0"/>
            </a:rPr>
          </a:br>
          <a:r>
            <a:rPr lang="pl-PL" sz="900" b="1">
              <a:solidFill>
                <a:schemeClr val="bg1"/>
              </a:solidFill>
              <a:latin typeface="Cambria" panose="02040503050406030204" pitchFamily="18" charset="0"/>
              <a:ea typeface="Cambria" panose="02040503050406030204" pitchFamily="18" charset="0"/>
            </a:rPr>
            <a:t>Wymiar instytucjonalny </a:t>
          </a:r>
        </a:p>
      </dgm:t>
    </dgm:pt>
    <dgm:pt modelId="{28203DF4-8808-4D95-AB70-D8804289CBBB}" type="parTrans" cxnId="{92A734AA-9884-48F9-B119-BB9BA7082FE6}">
      <dgm:prSet/>
      <dgm:spPr/>
      <dgm:t>
        <a:bodyPr/>
        <a:lstStyle/>
        <a:p>
          <a:endParaRPr lang="pl-PL" sz="900"/>
        </a:p>
      </dgm:t>
    </dgm:pt>
    <dgm:pt modelId="{96EC7C8D-2BC2-455D-9E60-7FEB7E4FE05C}" type="sibTrans" cxnId="{92A734AA-9884-48F9-B119-BB9BA7082FE6}">
      <dgm:prSet/>
      <dgm:spPr/>
      <dgm:t>
        <a:bodyPr/>
        <a:lstStyle/>
        <a:p>
          <a:endParaRPr lang="pl-PL" sz="900"/>
        </a:p>
      </dgm:t>
    </dgm:pt>
    <dgm:pt modelId="{198CC2BE-9BE5-4FA5-A319-8B12410A08CA}">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Publiczny transport zbiorowy </a:t>
          </a:r>
        </a:p>
      </dgm:t>
    </dgm:pt>
    <dgm:pt modelId="{D657C7F5-D110-45A1-A71F-72860DA2E88D}" type="parTrans" cxnId="{FE3418A9-BF23-4D3D-9FCB-A6F13F7D4D2A}">
      <dgm:prSet/>
      <dgm:spPr/>
      <dgm:t>
        <a:bodyPr/>
        <a:lstStyle/>
        <a:p>
          <a:endParaRPr lang="pl-PL" sz="900"/>
        </a:p>
      </dgm:t>
    </dgm:pt>
    <dgm:pt modelId="{323FE2B8-22B8-492C-8964-4574568DA4DF}" type="sibTrans" cxnId="{FE3418A9-BF23-4D3D-9FCB-A6F13F7D4D2A}">
      <dgm:prSet/>
      <dgm:spPr/>
      <dgm:t>
        <a:bodyPr/>
        <a:lstStyle/>
        <a:p>
          <a:endParaRPr lang="pl-PL" sz="900"/>
        </a:p>
      </dgm:t>
    </dgm:pt>
    <dgm:pt modelId="{BE2D6666-132E-4FAF-A7DB-5F2449FF2CF7}">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Współpraca ze społecznością lokalną </a:t>
          </a:r>
        </a:p>
      </dgm:t>
    </dgm:pt>
    <dgm:pt modelId="{C3D772A5-93BE-45E6-AB5D-125155878F1A}" type="parTrans" cxnId="{F3930084-2FA9-4997-8671-287889A037BA}">
      <dgm:prSet/>
      <dgm:spPr/>
      <dgm:t>
        <a:bodyPr/>
        <a:lstStyle/>
        <a:p>
          <a:endParaRPr lang="pl-PL" sz="900"/>
        </a:p>
      </dgm:t>
    </dgm:pt>
    <dgm:pt modelId="{8C898018-60F8-488F-851B-19CE700ED745}" type="sibTrans" cxnId="{F3930084-2FA9-4997-8671-287889A037BA}">
      <dgm:prSet/>
      <dgm:spPr/>
      <dgm:t>
        <a:bodyPr/>
        <a:lstStyle/>
        <a:p>
          <a:endParaRPr lang="pl-PL" sz="900"/>
        </a:p>
      </dgm:t>
    </dgm:pt>
    <dgm:pt modelId="{60CD9F7B-1E9C-4162-9376-FF95593B7BB2}">
      <dgm:prSet phldrT="[Teks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
          </a:r>
          <a:br>
            <a:rPr lang="pl-PL" sz="900">
              <a:latin typeface="Cambria" panose="02040503050406030204" pitchFamily="18" charset="0"/>
              <a:ea typeface="Cambria" panose="02040503050406030204" pitchFamily="18" charset="0"/>
            </a:rPr>
          </a:br>
          <a:r>
            <a:rPr lang="pl-PL" sz="900">
              <a:latin typeface="Cambria" panose="02040503050406030204" pitchFamily="18" charset="0"/>
              <a:ea typeface="Cambria" panose="02040503050406030204" pitchFamily="18" charset="0"/>
            </a:rPr>
            <a:t> Bezpieczeństwo</a:t>
          </a:r>
        </a:p>
      </dgm:t>
    </dgm:pt>
    <dgm:pt modelId="{32118759-39DD-4C8A-A16D-2592ECD7728F}" type="parTrans" cxnId="{46A8C5B5-5A7F-40C4-A984-EBA49CE6457F}">
      <dgm:prSet/>
      <dgm:spPr/>
      <dgm:t>
        <a:bodyPr/>
        <a:lstStyle/>
        <a:p>
          <a:endParaRPr lang="pl-PL" sz="900"/>
        </a:p>
      </dgm:t>
    </dgm:pt>
    <dgm:pt modelId="{AD93C142-EA3F-40C1-BCE3-5058FC4E9579}" type="sibTrans" cxnId="{46A8C5B5-5A7F-40C4-A984-EBA49CE6457F}">
      <dgm:prSet/>
      <dgm:spPr/>
      <dgm:t>
        <a:bodyPr/>
        <a:lstStyle/>
        <a:p>
          <a:endParaRPr lang="pl-PL" sz="900"/>
        </a:p>
      </dgm:t>
    </dgm:pt>
    <dgm:pt modelId="{696B68FC-A4A0-4154-A5CB-099DD9151E56}">
      <dgm:prSet phldrT="[Teks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
          </a:r>
          <a:br>
            <a:rPr lang="pl-PL" sz="900">
              <a:latin typeface="Cambria" panose="02040503050406030204" pitchFamily="18" charset="0"/>
              <a:ea typeface="Cambria" panose="02040503050406030204" pitchFamily="18" charset="0"/>
            </a:rPr>
          </a:br>
          <a:r>
            <a:rPr lang="pl-PL" sz="900">
              <a:latin typeface="Cambria" panose="02040503050406030204" pitchFamily="18" charset="0"/>
              <a:ea typeface="Cambria" panose="02040503050406030204" pitchFamily="18" charset="0"/>
            </a:rPr>
            <a:t>Czas wolny </a:t>
          </a:r>
        </a:p>
      </dgm:t>
    </dgm:pt>
    <dgm:pt modelId="{53C49E98-1D82-4DAC-9881-DE9A8C9AA2DB}" type="parTrans" cxnId="{5725AE6D-E811-48CD-9C4B-D0C87B3CEA7C}">
      <dgm:prSet/>
      <dgm:spPr/>
      <dgm:t>
        <a:bodyPr/>
        <a:lstStyle/>
        <a:p>
          <a:endParaRPr lang="pl-PL" sz="900"/>
        </a:p>
      </dgm:t>
    </dgm:pt>
    <dgm:pt modelId="{EE0CF9C8-ABFB-4ED5-95F9-48EC84B6A15B}" type="sibTrans" cxnId="{5725AE6D-E811-48CD-9C4B-D0C87B3CEA7C}">
      <dgm:prSet/>
      <dgm:spPr/>
      <dgm:t>
        <a:bodyPr/>
        <a:lstStyle/>
        <a:p>
          <a:endParaRPr lang="pl-PL" sz="900"/>
        </a:p>
      </dgm:t>
    </dgm:pt>
    <dgm:pt modelId="{0287EC1B-A5F6-48E0-B723-0478B7BC4A72}">
      <dgm:prSet phldrT="[Teks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
          </a:r>
          <a:br>
            <a:rPr lang="pl-PL" sz="900">
              <a:latin typeface="Cambria" panose="02040503050406030204" pitchFamily="18" charset="0"/>
              <a:ea typeface="Cambria" panose="02040503050406030204" pitchFamily="18" charset="0"/>
            </a:rPr>
          </a:br>
          <a:r>
            <a:rPr lang="pl-PL" sz="900">
              <a:latin typeface="Cambria" panose="02040503050406030204" pitchFamily="18" charset="0"/>
              <a:ea typeface="Cambria" panose="02040503050406030204" pitchFamily="18" charset="0"/>
            </a:rPr>
            <a:t>Aktywność i integracja społeczna </a:t>
          </a:r>
        </a:p>
      </dgm:t>
    </dgm:pt>
    <dgm:pt modelId="{9F751F8B-6070-46EB-BCFA-88323B2557E2}" type="parTrans" cxnId="{A8A191D0-B1CD-41EE-8BE2-E0E98CD220F4}">
      <dgm:prSet/>
      <dgm:spPr/>
      <dgm:t>
        <a:bodyPr/>
        <a:lstStyle/>
        <a:p>
          <a:endParaRPr lang="pl-PL" sz="900"/>
        </a:p>
      </dgm:t>
    </dgm:pt>
    <dgm:pt modelId="{02586BB1-8BEB-4FF4-B2ED-6E8701034242}" type="sibTrans" cxnId="{A8A191D0-B1CD-41EE-8BE2-E0E98CD220F4}">
      <dgm:prSet/>
      <dgm:spPr/>
      <dgm:t>
        <a:bodyPr/>
        <a:lstStyle/>
        <a:p>
          <a:endParaRPr lang="pl-PL" sz="900"/>
        </a:p>
      </dgm:t>
    </dgm:pt>
    <dgm:pt modelId="{FB3310B5-0406-4B01-B9AB-6397A848CD62}">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Potencjał instytucjonalny </a:t>
          </a:r>
        </a:p>
      </dgm:t>
    </dgm:pt>
    <dgm:pt modelId="{5AB85D63-E7F6-4E82-8A3E-5131C5E7178E}" type="parTrans" cxnId="{2CA71F25-036B-4836-AEA1-D9378548AA25}">
      <dgm:prSet/>
      <dgm:spPr/>
      <dgm:t>
        <a:bodyPr/>
        <a:lstStyle/>
        <a:p>
          <a:endParaRPr lang="pl-PL" sz="900"/>
        </a:p>
      </dgm:t>
    </dgm:pt>
    <dgm:pt modelId="{C3274762-2F3F-44DF-99A1-9CEC70A9C6C3}" type="sibTrans" cxnId="{2CA71F25-036B-4836-AEA1-D9378548AA25}">
      <dgm:prSet/>
      <dgm:spPr/>
      <dgm:t>
        <a:bodyPr/>
        <a:lstStyle/>
        <a:p>
          <a:endParaRPr lang="pl-PL" sz="900"/>
        </a:p>
      </dgm:t>
    </dgm:pt>
    <dgm:pt modelId="{9EC70BF2-19DD-45B3-8618-FD747B9236D8}">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Współpraca z innymi JST</a:t>
          </a:r>
        </a:p>
      </dgm:t>
    </dgm:pt>
    <dgm:pt modelId="{2EC0A022-714D-4B90-BDDF-19E61895E168}" type="parTrans" cxnId="{73A52415-E4B3-4A08-AE61-2C4FA51F77B6}">
      <dgm:prSet/>
      <dgm:spPr/>
      <dgm:t>
        <a:bodyPr/>
        <a:lstStyle/>
        <a:p>
          <a:endParaRPr lang="pl-PL" sz="900"/>
        </a:p>
      </dgm:t>
    </dgm:pt>
    <dgm:pt modelId="{36F504A2-4539-42EE-9119-7FA041E9E159}" type="sibTrans" cxnId="{73A52415-E4B3-4A08-AE61-2C4FA51F77B6}">
      <dgm:prSet/>
      <dgm:spPr/>
      <dgm:t>
        <a:bodyPr/>
        <a:lstStyle/>
        <a:p>
          <a:endParaRPr lang="pl-PL" sz="900"/>
        </a:p>
      </dgm:t>
    </dgm:pt>
    <dgm:pt modelId="{6B7EEB39-A37C-41D3-AA48-157330EEF3E5}">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Finanse gminne </a:t>
          </a:r>
        </a:p>
      </dgm:t>
    </dgm:pt>
    <dgm:pt modelId="{A0F381F9-5454-4D58-B7CE-06CCA466F7DD}" type="parTrans" cxnId="{04BEDC79-E52A-41CF-AE49-6BD58CCC32E1}">
      <dgm:prSet/>
      <dgm:spPr/>
      <dgm:t>
        <a:bodyPr/>
        <a:lstStyle/>
        <a:p>
          <a:endParaRPr lang="pl-PL" sz="900"/>
        </a:p>
      </dgm:t>
    </dgm:pt>
    <dgm:pt modelId="{A5371336-1C00-49EA-979A-A4B8C71B9ADC}" type="sibTrans" cxnId="{04BEDC79-E52A-41CF-AE49-6BD58CCC32E1}">
      <dgm:prSet/>
      <dgm:spPr/>
      <dgm:t>
        <a:bodyPr/>
        <a:lstStyle/>
        <a:p>
          <a:endParaRPr lang="pl-PL" sz="900"/>
        </a:p>
      </dgm:t>
    </dgm:pt>
    <dgm:pt modelId="{1920DDC8-E39B-4AC0-A4ED-F91C0DF741C1}">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Polityka przestrzenna</a:t>
          </a:r>
        </a:p>
      </dgm:t>
    </dgm:pt>
    <dgm:pt modelId="{86D0437C-4BB5-4FC9-8007-B92DFF5E9708}" type="parTrans" cxnId="{D7BA39D8-A3F6-4E5B-A3A1-29BB5D9D89DB}">
      <dgm:prSet/>
      <dgm:spPr/>
      <dgm:t>
        <a:bodyPr/>
        <a:lstStyle/>
        <a:p>
          <a:endParaRPr lang="pl-PL" sz="900"/>
        </a:p>
      </dgm:t>
    </dgm:pt>
    <dgm:pt modelId="{42263340-CBB5-4DE9-B13F-A10A8A127010}" type="sibTrans" cxnId="{D7BA39D8-A3F6-4E5B-A3A1-29BB5D9D89DB}">
      <dgm:prSet/>
      <dgm:spPr/>
      <dgm:t>
        <a:bodyPr/>
        <a:lstStyle/>
        <a:p>
          <a:endParaRPr lang="pl-PL" sz="900"/>
        </a:p>
      </dgm:t>
    </dgm:pt>
    <dgm:pt modelId="{3831FEC3-C293-4D9D-B609-FABB69CAA10B}">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Zagospodarowanie przestrzeni</a:t>
          </a:r>
        </a:p>
      </dgm:t>
    </dgm:pt>
    <dgm:pt modelId="{3AC326C2-86C3-4A8F-8CD1-6E91B0C01B23}" type="parTrans" cxnId="{8D202A36-BDBE-4D81-AB19-9F2B3B89F7FE}">
      <dgm:prSet/>
      <dgm:spPr/>
      <dgm:t>
        <a:bodyPr/>
        <a:lstStyle/>
        <a:p>
          <a:endParaRPr lang="pl-PL" sz="900"/>
        </a:p>
      </dgm:t>
    </dgm:pt>
    <dgm:pt modelId="{C96B1E43-1594-4FE6-8FD4-D1367B6EAEC7}" type="sibTrans" cxnId="{8D202A36-BDBE-4D81-AB19-9F2B3B89F7FE}">
      <dgm:prSet/>
      <dgm:spPr/>
      <dgm:t>
        <a:bodyPr/>
        <a:lstStyle/>
        <a:p>
          <a:endParaRPr lang="pl-PL" sz="900"/>
        </a:p>
      </dgm:t>
    </dgm:pt>
    <dgm:pt modelId="{BE7DF6D8-80FD-4FCD-824E-3C810F8B1C52}">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Infrastruktura drogowa, kolejowa i rowerowa</a:t>
          </a:r>
        </a:p>
      </dgm:t>
    </dgm:pt>
    <dgm:pt modelId="{B11B3B81-3D68-4817-AC14-17CB35CF1C4E}" type="parTrans" cxnId="{06D6FE9A-7B91-42E1-BC8B-344AAB0811BC}">
      <dgm:prSet/>
      <dgm:spPr/>
      <dgm:t>
        <a:bodyPr/>
        <a:lstStyle/>
        <a:p>
          <a:endParaRPr lang="pl-PL" sz="900"/>
        </a:p>
      </dgm:t>
    </dgm:pt>
    <dgm:pt modelId="{EF52635E-1861-478D-8761-B346453B6A00}" type="sibTrans" cxnId="{06D6FE9A-7B91-42E1-BC8B-344AAB0811BC}">
      <dgm:prSet/>
      <dgm:spPr/>
      <dgm:t>
        <a:bodyPr/>
        <a:lstStyle/>
        <a:p>
          <a:endParaRPr lang="pl-PL" sz="900"/>
        </a:p>
      </dgm:t>
    </dgm:pt>
    <dgm:pt modelId="{736FC1F2-6590-454D-8578-9095D5492BB7}">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Stan środowiska, formy ochrony przyrody</a:t>
          </a:r>
        </a:p>
      </dgm:t>
    </dgm:pt>
    <dgm:pt modelId="{B228C460-58D4-47A9-B00D-F3DA27905018}" type="parTrans" cxnId="{21421F12-34FF-4CB0-93B0-74E6ABEED2E5}">
      <dgm:prSet/>
      <dgm:spPr/>
      <dgm:t>
        <a:bodyPr/>
        <a:lstStyle/>
        <a:p>
          <a:endParaRPr lang="pl-PL" sz="900"/>
        </a:p>
      </dgm:t>
    </dgm:pt>
    <dgm:pt modelId="{4A19CC24-A066-4E51-8162-65F6E6790CE7}" type="sibTrans" cxnId="{21421F12-34FF-4CB0-93B0-74E6ABEED2E5}">
      <dgm:prSet/>
      <dgm:spPr/>
      <dgm:t>
        <a:bodyPr/>
        <a:lstStyle/>
        <a:p>
          <a:endParaRPr lang="pl-PL" sz="900"/>
        </a:p>
      </dgm:t>
    </dgm:pt>
    <dgm:pt modelId="{76012D81-E66F-4A54-A285-538CB625949A}">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Gospodarka energetyczna. Telekomunikacja</a:t>
          </a:r>
        </a:p>
      </dgm:t>
    </dgm:pt>
    <dgm:pt modelId="{416A3E15-1CEF-4FC6-9C98-B7A884C097EF}" type="parTrans" cxnId="{7F8271D3-9779-4A33-8920-8AA8437B51B0}">
      <dgm:prSet/>
      <dgm:spPr/>
      <dgm:t>
        <a:bodyPr/>
        <a:lstStyle/>
        <a:p>
          <a:endParaRPr lang="pl-PL" sz="900"/>
        </a:p>
      </dgm:t>
    </dgm:pt>
    <dgm:pt modelId="{0AA772C9-F67C-4578-A85B-2A51D5AB77C6}" type="sibTrans" cxnId="{7F8271D3-9779-4A33-8920-8AA8437B51B0}">
      <dgm:prSet/>
      <dgm:spPr/>
      <dgm:t>
        <a:bodyPr/>
        <a:lstStyle/>
        <a:p>
          <a:endParaRPr lang="pl-PL" sz="900"/>
        </a:p>
      </dgm:t>
    </dgm:pt>
    <dgm:pt modelId="{2C9178CE-FCF6-4CAB-927B-893744746B91}">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Gospodarka wodno-kanalizacyjna </a:t>
          </a:r>
        </a:p>
      </dgm:t>
    </dgm:pt>
    <dgm:pt modelId="{7ED978B9-45B7-4BB4-96AF-F44B8E748B42}" type="parTrans" cxnId="{929C5BA6-03A7-4F31-B197-B75BE124DB1A}">
      <dgm:prSet/>
      <dgm:spPr/>
      <dgm:t>
        <a:bodyPr/>
        <a:lstStyle/>
        <a:p>
          <a:endParaRPr lang="pl-PL" sz="900"/>
        </a:p>
      </dgm:t>
    </dgm:pt>
    <dgm:pt modelId="{3EBA5C4E-BC3D-41D3-BE60-F496BB7B81BE}" type="sibTrans" cxnId="{929C5BA6-03A7-4F31-B197-B75BE124DB1A}">
      <dgm:prSet/>
      <dgm:spPr/>
      <dgm:t>
        <a:bodyPr/>
        <a:lstStyle/>
        <a:p>
          <a:endParaRPr lang="pl-PL" sz="900"/>
        </a:p>
      </dgm:t>
    </dgm:pt>
    <dgm:pt modelId="{C707EA60-57C4-4610-9D06-65E582D7754E}">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
          </a:r>
          <a:br>
            <a:rPr lang="pl-PL" sz="900">
              <a:latin typeface="Cambria" panose="02040503050406030204" pitchFamily="18" charset="0"/>
              <a:ea typeface="Cambria" panose="02040503050406030204" pitchFamily="18" charset="0"/>
            </a:rPr>
          </a:br>
          <a:r>
            <a:rPr lang="pl-PL" sz="900">
              <a:latin typeface="Cambria" panose="02040503050406030204" pitchFamily="18" charset="0"/>
              <a:ea typeface="Cambria" panose="02040503050406030204" pitchFamily="18" charset="0"/>
            </a:rPr>
            <a:t>Mieszkalnictwo</a:t>
          </a:r>
          <a:r>
            <a:rPr lang="pl-PL" sz="800"/>
            <a:t> </a:t>
          </a:r>
        </a:p>
      </dgm:t>
    </dgm:pt>
    <dgm:pt modelId="{45BADFA6-753C-40E2-A320-7BE91FEE64FF}" type="parTrans" cxnId="{16DB0CDD-0CC3-4E64-B493-DE44720FC45D}">
      <dgm:prSet/>
      <dgm:spPr/>
      <dgm:t>
        <a:bodyPr/>
        <a:lstStyle/>
        <a:p>
          <a:endParaRPr lang="pl-PL"/>
        </a:p>
      </dgm:t>
    </dgm:pt>
    <dgm:pt modelId="{344C75B9-F80E-46F4-9EF1-A34EEC5EE98E}" type="sibTrans" cxnId="{16DB0CDD-0CC3-4E64-B493-DE44720FC45D}">
      <dgm:prSet/>
      <dgm:spPr/>
      <dgm:t>
        <a:bodyPr/>
        <a:lstStyle/>
        <a:p>
          <a:endParaRPr lang="pl-PL"/>
        </a:p>
      </dgm:t>
    </dgm:pt>
    <dgm:pt modelId="{124890AD-5328-4F45-A47C-65FD1548CC01}">
      <dgm:prSet custT="1"/>
      <dgm:spPr>
        <a:solidFill>
          <a:schemeClr val="bg1">
            <a:lumMod val="95000"/>
            <a:alpha val="90000"/>
          </a:schemeClr>
        </a:solidFill>
      </dgm:spPr>
      <dgm:t>
        <a:bodyPr/>
        <a:lstStyle/>
        <a:p>
          <a:r>
            <a:rPr lang="pl-PL" sz="900">
              <a:latin typeface="Cambria" panose="02040503050406030204" pitchFamily="18" charset="0"/>
              <a:ea typeface="Cambria" panose="02040503050406030204" pitchFamily="18" charset="0"/>
            </a:rPr>
            <a:t>Istotne gałęzie gospodarki </a:t>
          </a:r>
        </a:p>
      </dgm:t>
    </dgm:pt>
    <dgm:pt modelId="{33253A64-D039-401E-82AC-49E9AA1EE85D}" type="parTrans" cxnId="{DD187105-8D33-45AA-8A24-1736C1A1662F}">
      <dgm:prSet/>
      <dgm:spPr/>
      <dgm:t>
        <a:bodyPr/>
        <a:lstStyle/>
        <a:p>
          <a:endParaRPr lang="pl-PL"/>
        </a:p>
      </dgm:t>
    </dgm:pt>
    <dgm:pt modelId="{966700D8-6CE8-49B4-A15F-9935C42F3A9F}" type="sibTrans" cxnId="{DD187105-8D33-45AA-8A24-1736C1A1662F}">
      <dgm:prSet/>
      <dgm:spPr/>
      <dgm:t>
        <a:bodyPr/>
        <a:lstStyle/>
        <a:p>
          <a:endParaRPr lang="pl-PL"/>
        </a:p>
      </dgm:t>
    </dgm:pt>
    <dgm:pt modelId="{F8479D33-DF75-4874-8995-85625D0565F1}" type="pres">
      <dgm:prSet presAssocID="{695859B2-5053-4693-B695-BD0A6172259F}" presName="diagram" presStyleCnt="0">
        <dgm:presLayoutVars>
          <dgm:chPref val="1"/>
          <dgm:dir/>
          <dgm:animOne val="branch"/>
          <dgm:animLvl val="lvl"/>
          <dgm:resizeHandles/>
        </dgm:presLayoutVars>
      </dgm:prSet>
      <dgm:spPr/>
      <dgm:t>
        <a:bodyPr/>
        <a:lstStyle/>
        <a:p>
          <a:endParaRPr lang="pl-PL"/>
        </a:p>
      </dgm:t>
    </dgm:pt>
    <dgm:pt modelId="{D5586995-1A10-457F-A137-1BDC12F4A288}" type="pres">
      <dgm:prSet presAssocID="{ADBCA50A-5C89-419A-ABE8-46D842CF2927}" presName="root" presStyleCnt="0"/>
      <dgm:spPr/>
    </dgm:pt>
    <dgm:pt modelId="{098CA6D0-E846-4F3A-90FB-6DD750A6AB21}" type="pres">
      <dgm:prSet presAssocID="{ADBCA50A-5C89-419A-ABE8-46D842CF2927}" presName="rootComposite" presStyleCnt="0"/>
      <dgm:spPr/>
    </dgm:pt>
    <dgm:pt modelId="{AC0151A8-74DF-4681-9B2D-D8743CF01751}" type="pres">
      <dgm:prSet presAssocID="{ADBCA50A-5C89-419A-ABE8-46D842CF2927}" presName="rootText" presStyleLbl="node1" presStyleIdx="0" presStyleCnt="5"/>
      <dgm:spPr/>
      <dgm:t>
        <a:bodyPr/>
        <a:lstStyle/>
        <a:p>
          <a:endParaRPr lang="pl-PL"/>
        </a:p>
      </dgm:t>
    </dgm:pt>
    <dgm:pt modelId="{3196CF9D-6A7B-4ABB-A1A2-70A9DC121C30}" type="pres">
      <dgm:prSet presAssocID="{ADBCA50A-5C89-419A-ABE8-46D842CF2927}" presName="rootConnector" presStyleLbl="node1" presStyleIdx="0" presStyleCnt="5"/>
      <dgm:spPr/>
      <dgm:t>
        <a:bodyPr/>
        <a:lstStyle/>
        <a:p>
          <a:endParaRPr lang="pl-PL"/>
        </a:p>
      </dgm:t>
    </dgm:pt>
    <dgm:pt modelId="{EC65EE60-0749-494B-9998-10829FA0152A}" type="pres">
      <dgm:prSet presAssocID="{ADBCA50A-5C89-419A-ABE8-46D842CF2927}" presName="childShape" presStyleCnt="0"/>
      <dgm:spPr/>
    </dgm:pt>
    <dgm:pt modelId="{0F6F7EA6-8DEA-49DF-A8EC-4F13EFCDDCF9}" type="pres">
      <dgm:prSet presAssocID="{695D389D-78C4-4CDB-9FBA-F3DFC9526D4C}" presName="Name13" presStyleLbl="parChTrans1D2" presStyleIdx="0" presStyleCnt="21"/>
      <dgm:spPr/>
      <dgm:t>
        <a:bodyPr/>
        <a:lstStyle/>
        <a:p>
          <a:endParaRPr lang="pl-PL"/>
        </a:p>
      </dgm:t>
    </dgm:pt>
    <dgm:pt modelId="{251883A2-3EAA-4CC9-824F-E64166A6C4AA}" type="pres">
      <dgm:prSet presAssocID="{6AE7BBD6-D396-4143-B27D-288800CBC63F}" presName="childText" presStyleLbl="bgAcc1" presStyleIdx="0" presStyleCnt="21" custScaleX="149242">
        <dgm:presLayoutVars>
          <dgm:bulletEnabled val="1"/>
        </dgm:presLayoutVars>
      </dgm:prSet>
      <dgm:spPr/>
      <dgm:t>
        <a:bodyPr/>
        <a:lstStyle/>
        <a:p>
          <a:endParaRPr lang="pl-PL"/>
        </a:p>
      </dgm:t>
    </dgm:pt>
    <dgm:pt modelId="{F5F69E4A-3B84-4A41-ACA9-3CC3006E66FF}" type="pres">
      <dgm:prSet presAssocID="{082EEB25-AFB2-4BE0-8DF3-B16EDFDD169F}" presName="Name13" presStyleLbl="parChTrans1D2" presStyleIdx="1" presStyleCnt="21"/>
      <dgm:spPr/>
      <dgm:t>
        <a:bodyPr/>
        <a:lstStyle/>
        <a:p>
          <a:endParaRPr lang="pl-PL"/>
        </a:p>
      </dgm:t>
    </dgm:pt>
    <dgm:pt modelId="{0C8625DF-B6B4-4C73-883E-991BC61BE8EF}" type="pres">
      <dgm:prSet presAssocID="{AAFF26E9-AA38-4CFA-A6B7-7B7886372664}" presName="childText" presStyleLbl="bgAcc1" presStyleIdx="1" presStyleCnt="21" custScaleX="150583">
        <dgm:presLayoutVars>
          <dgm:bulletEnabled val="1"/>
        </dgm:presLayoutVars>
      </dgm:prSet>
      <dgm:spPr/>
      <dgm:t>
        <a:bodyPr/>
        <a:lstStyle/>
        <a:p>
          <a:endParaRPr lang="pl-PL"/>
        </a:p>
      </dgm:t>
    </dgm:pt>
    <dgm:pt modelId="{AD75314A-C3DB-4FE3-AA47-6E80C04A709A}" type="pres">
      <dgm:prSet presAssocID="{53C49E98-1D82-4DAC-9881-DE9A8C9AA2DB}" presName="Name13" presStyleLbl="parChTrans1D2" presStyleIdx="2" presStyleCnt="21"/>
      <dgm:spPr/>
      <dgm:t>
        <a:bodyPr/>
        <a:lstStyle/>
        <a:p>
          <a:endParaRPr lang="pl-PL"/>
        </a:p>
      </dgm:t>
    </dgm:pt>
    <dgm:pt modelId="{7EDD0915-DFB0-48B6-84AC-E5053235C6C6}" type="pres">
      <dgm:prSet presAssocID="{696B68FC-A4A0-4154-A5CB-099DD9151E56}" presName="childText" presStyleLbl="bgAcc1" presStyleIdx="2" presStyleCnt="21" custScaleX="152577">
        <dgm:presLayoutVars>
          <dgm:bulletEnabled val="1"/>
        </dgm:presLayoutVars>
      </dgm:prSet>
      <dgm:spPr/>
      <dgm:t>
        <a:bodyPr/>
        <a:lstStyle/>
        <a:p>
          <a:endParaRPr lang="pl-PL"/>
        </a:p>
      </dgm:t>
    </dgm:pt>
    <dgm:pt modelId="{12BC0595-3478-476D-A2CD-39D47C0D0D63}" type="pres">
      <dgm:prSet presAssocID="{32118759-39DD-4C8A-A16D-2592ECD7728F}" presName="Name13" presStyleLbl="parChTrans1D2" presStyleIdx="3" presStyleCnt="21"/>
      <dgm:spPr/>
      <dgm:t>
        <a:bodyPr/>
        <a:lstStyle/>
        <a:p>
          <a:endParaRPr lang="pl-PL"/>
        </a:p>
      </dgm:t>
    </dgm:pt>
    <dgm:pt modelId="{BF08818B-5D7E-4BE0-A149-FF37ECEABD71}" type="pres">
      <dgm:prSet presAssocID="{60CD9F7B-1E9C-4162-9376-FF95593B7BB2}" presName="childText" presStyleLbl="bgAcc1" presStyleIdx="3" presStyleCnt="21" custScaleX="154571">
        <dgm:presLayoutVars>
          <dgm:bulletEnabled val="1"/>
        </dgm:presLayoutVars>
      </dgm:prSet>
      <dgm:spPr/>
      <dgm:t>
        <a:bodyPr/>
        <a:lstStyle/>
        <a:p>
          <a:endParaRPr lang="pl-PL"/>
        </a:p>
      </dgm:t>
    </dgm:pt>
    <dgm:pt modelId="{CF412426-15EF-4BD7-90BC-97252E06851C}" type="pres">
      <dgm:prSet presAssocID="{9F751F8B-6070-46EB-BCFA-88323B2557E2}" presName="Name13" presStyleLbl="parChTrans1D2" presStyleIdx="4" presStyleCnt="21"/>
      <dgm:spPr/>
      <dgm:t>
        <a:bodyPr/>
        <a:lstStyle/>
        <a:p>
          <a:endParaRPr lang="pl-PL"/>
        </a:p>
      </dgm:t>
    </dgm:pt>
    <dgm:pt modelId="{40F2F65D-D345-4485-A36C-7D587364F1AA}" type="pres">
      <dgm:prSet presAssocID="{0287EC1B-A5F6-48E0-B723-0478B7BC4A72}" presName="childText" presStyleLbl="bgAcc1" presStyleIdx="4" presStyleCnt="21" custScaleX="152712">
        <dgm:presLayoutVars>
          <dgm:bulletEnabled val="1"/>
        </dgm:presLayoutVars>
      </dgm:prSet>
      <dgm:spPr/>
      <dgm:t>
        <a:bodyPr/>
        <a:lstStyle/>
        <a:p>
          <a:endParaRPr lang="pl-PL"/>
        </a:p>
      </dgm:t>
    </dgm:pt>
    <dgm:pt modelId="{867B84CF-39CC-42B6-9D16-35CE0DB0E246}" type="pres">
      <dgm:prSet presAssocID="{45BADFA6-753C-40E2-A320-7BE91FEE64FF}" presName="Name13" presStyleLbl="parChTrans1D2" presStyleIdx="5" presStyleCnt="21"/>
      <dgm:spPr/>
      <dgm:t>
        <a:bodyPr/>
        <a:lstStyle/>
        <a:p>
          <a:endParaRPr lang="pl-PL"/>
        </a:p>
      </dgm:t>
    </dgm:pt>
    <dgm:pt modelId="{1428DE8C-6639-4DB5-9FA8-9B4D7012AD0D}" type="pres">
      <dgm:prSet presAssocID="{C707EA60-57C4-4610-9D06-65E582D7754E}" presName="childText" presStyleLbl="bgAcc1" presStyleIdx="5" presStyleCnt="21" custScaleX="153785">
        <dgm:presLayoutVars>
          <dgm:bulletEnabled val="1"/>
        </dgm:presLayoutVars>
      </dgm:prSet>
      <dgm:spPr/>
      <dgm:t>
        <a:bodyPr/>
        <a:lstStyle/>
        <a:p>
          <a:endParaRPr lang="pl-PL"/>
        </a:p>
      </dgm:t>
    </dgm:pt>
    <dgm:pt modelId="{C8F50A48-8C42-4171-98D4-34217D007847}" type="pres">
      <dgm:prSet presAssocID="{53F4F772-4B0C-4E70-995D-6EB06432149D}" presName="root" presStyleCnt="0"/>
      <dgm:spPr/>
    </dgm:pt>
    <dgm:pt modelId="{809EE693-AD8B-4AE7-A529-C335A8261CCD}" type="pres">
      <dgm:prSet presAssocID="{53F4F772-4B0C-4E70-995D-6EB06432149D}" presName="rootComposite" presStyleCnt="0"/>
      <dgm:spPr/>
    </dgm:pt>
    <dgm:pt modelId="{3B719082-3D7F-4604-B43E-7EEA1278CA32}" type="pres">
      <dgm:prSet presAssocID="{53F4F772-4B0C-4E70-995D-6EB06432149D}" presName="rootText" presStyleLbl="node1" presStyleIdx="1" presStyleCnt="5"/>
      <dgm:spPr/>
      <dgm:t>
        <a:bodyPr/>
        <a:lstStyle/>
        <a:p>
          <a:endParaRPr lang="pl-PL"/>
        </a:p>
      </dgm:t>
    </dgm:pt>
    <dgm:pt modelId="{715C13D3-4FC5-4204-8FFD-5E5759C3974D}" type="pres">
      <dgm:prSet presAssocID="{53F4F772-4B0C-4E70-995D-6EB06432149D}" presName="rootConnector" presStyleLbl="node1" presStyleIdx="1" presStyleCnt="5"/>
      <dgm:spPr/>
      <dgm:t>
        <a:bodyPr/>
        <a:lstStyle/>
        <a:p>
          <a:endParaRPr lang="pl-PL"/>
        </a:p>
      </dgm:t>
    </dgm:pt>
    <dgm:pt modelId="{B503371F-04C9-42A4-89A4-08A0F9B4BF48}" type="pres">
      <dgm:prSet presAssocID="{53F4F772-4B0C-4E70-995D-6EB06432149D}" presName="childShape" presStyleCnt="0"/>
      <dgm:spPr/>
    </dgm:pt>
    <dgm:pt modelId="{85658BC4-0BD4-4E24-B23E-8FB8DD73465E}" type="pres">
      <dgm:prSet presAssocID="{3B62C497-85FF-4E3D-B566-F242C644CEB9}" presName="Name13" presStyleLbl="parChTrans1D2" presStyleIdx="6" presStyleCnt="21"/>
      <dgm:spPr/>
      <dgm:t>
        <a:bodyPr/>
        <a:lstStyle/>
        <a:p>
          <a:endParaRPr lang="pl-PL"/>
        </a:p>
      </dgm:t>
    </dgm:pt>
    <dgm:pt modelId="{153C60E5-3A40-4E93-9177-A4E55AF9F789}" type="pres">
      <dgm:prSet presAssocID="{D6905337-CE86-4F70-8E73-BB4CF523F115}" presName="childText" presStyleLbl="bgAcc1" presStyleIdx="6" presStyleCnt="21" custScaleX="144467" custLinFactNeighborX="5473" custLinFactNeighborY="3503">
        <dgm:presLayoutVars>
          <dgm:bulletEnabled val="1"/>
        </dgm:presLayoutVars>
      </dgm:prSet>
      <dgm:spPr/>
      <dgm:t>
        <a:bodyPr/>
        <a:lstStyle/>
        <a:p>
          <a:endParaRPr lang="pl-PL"/>
        </a:p>
      </dgm:t>
    </dgm:pt>
    <dgm:pt modelId="{DFF37A27-AD7A-4657-9C59-EAF1EC278860}" type="pres">
      <dgm:prSet presAssocID="{9BDA04ED-522D-4470-A68E-C77D5915AE17}" presName="Name13" presStyleLbl="parChTrans1D2" presStyleIdx="7" presStyleCnt="21"/>
      <dgm:spPr/>
      <dgm:t>
        <a:bodyPr/>
        <a:lstStyle/>
        <a:p>
          <a:endParaRPr lang="pl-PL"/>
        </a:p>
      </dgm:t>
    </dgm:pt>
    <dgm:pt modelId="{58C0E03C-1BB0-49C7-A89F-5D23E6CAA738}" type="pres">
      <dgm:prSet presAssocID="{1FC60909-8A48-432E-B376-3A13CA498277}" presName="childText" presStyleLbl="bgAcc1" presStyleIdx="7" presStyleCnt="21" custScaleX="144466">
        <dgm:presLayoutVars>
          <dgm:bulletEnabled val="1"/>
        </dgm:presLayoutVars>
      </dgm:prSet>
      <dgm:spPr/>
      <dgm:t>
        <a:bodyPr/>
        <a:lstStyle/>
        <a:p>
          <a:endParaRPr lang="pl-PL"/>
        </a:p>
      </dgm:t>
    </dgm:pt>
    <dgm:pt modelId="{9CCDF6F1-2390-4E72-9F66-837396FA9726}" type="pres">
      <dgm:prSet presAssocID="{33253A64-D039-401E-82AC-49E9AA1EE85D}" presName="Name13" presStyleLbl="parChTrans1D2" presStyleIdx="8" presStyleCnt="21"/>
      <dgm:spPr/>
      <dgm:t>
        <a:bodyPr/>
        <a:lstStyle/>
        <a:p>
          <a:endParaRPr lang="pl-PL"/>
        </a:p>
      </dgm:t>
    </dgm:pt>
    <dgm:pt modelId="{851B9142-1667-496C-8498-2A01842B31B7}" type="pres">
      <dgm:prSet presAssocID="{124890AD-5328-4F45-A47C-65FD1548CC01}" presName="childText" presStyleLbl="bgAcc1" presStyleIdx="8" presStyleCnt="21" custScaleX="141355">
        <dgm:presLayoutVars>
          <dgm:bulletEnabled val="1"/>
        </dgm:presLayoutVars>
      </dgm:prSet>
      <dgm:spPr/>
      <dgm:t>
        <a:bodyPr/>
        <a:lstStyle/>
        <a:p>
          <a:endParaRPr lang="pl-PL"/>
        </a:p>
      </dgm:t>
    </dgm:pt>
    <dgm:pt modelId="{6AD2A6E8-A177-4528-A7B8-6CE86D4C71ED}" type="pres">
      <dgm:prSet presAssocID="{70E68AA2-E983-4630-AAB0-654F399371D4}" presName="root" presStyleCnt="0"/>
      <dgm:spPr/>
    </dgm:pt>
    <dgm:pt modelId="{30D1FD43-179E-4F55-90B5-6C8FD711A6EF}" type="pres">
      <dgm:prSet presAssocID="{70E68AA2-E983-4630-AAB0-654F399371D4}" presName="rootComposite" presStyleCnt="0"/>
      <dgm:spPr/>
    </dgm:pt>
    <dgm:pt modelId="{40DFF5D8-DD01-4717-8004-490D188E451E}" type="pres">
      <dgm:prSet presAssocID="{70E68AA2-E983-4630-AAB0-654F399371D4}" presName="rootText" presStyleLbl="node1" presStyleIdx="2" presStyleCnt="5"/>
      <dgm:spPr/>
      <dgm:t>
        <a:bodyPr/>
        <a:lstStyle/>
        <a:p>
          <a:endParaRPr lang="pl-PL"/>
        </a:p>
      </dgm:t>
    </dgm:pt>
    <dgm:pt modelId="{E98997AD-DC2B-4132-999C-01FE9F39393E}" type="pres">
      <dgm:prSet presAssocID="{70E68AA2-E983-4630-AAB0-654F399371D4}" presName="rootConnector" presStyleLbl="node1" presStyleIdx="2" presStyleCnt="5"/>
      <dgm:spPr/>
      <dgm:t>
        <a:bodyPr/>
        <a:lstStyle/>
        <a:p>
          <a:endParaRPr lang="pl-PL"/>
        </a:p>
      </dgm:t>
    </dgm:pt>
    <dgm:pt modelId="{BDF27A80-ECAB-49A5-9896-1E8C0E951FCE}" type="pres">
      <dgm:prSet presAssocID="{70E68AA2-E983-4630-AAB0-654F399371D4}" presName="childShape" presStyleCnt="0"/>
      <dgm:spPr/>
    </dgm:pt>
    <dgm:pt modelId="{3589EF5E-6090-401D-A935-FC026191EBBA}" type="pres">
      <dgm:prSet presAssocID="{B228C460-58D4-47A9-B00D-F3DA27905018}" presName="Name13" presStyleLbl="parChTrans1D2" presStyleIdx="9" presStyleCnt="21"/>
      <dgm:spPr/>
      <dgm:t>
        <a:bodyPr/>
        <a:lstStyle/>
        <a:p>
          <a:endParaRPr lang="pl-PL"/>
        </a:p>
      </dgm:t>
    </dgm:pt>
    <dgm:pt modelId="{4C468FFF-B243-4290-BD43-E7122C221942}" type="pres">
      <dgm:prSet presAssocID="{736FC1F2-6590-454D-8578-9095D5492BB7}" presName="childText" presStyleLbl="bgAcc1" presStyleIdx="9" presStyleCnt="21" custScaleX="139570" custScaleY="128151" custLinFactNeighborX="2991">
        <dgm:presLayoutVars>
          <dgm:bulletEnabled val="1"/>
        </dgm:presLayoutVars>
      </dgm:prSet>
      <dgm:spPr/>
      <dgm:t>
        <a:bodyPr/>
        <a:lstStyle/>
        <a:p>
          <a:endParaRPr lang="pl-PL"/>
        </a:p>
      </dgm:t>
    </dgm:pt>
    <dgm:pt modelId="{5BD29665-FD17-444A-964A-C2266BD6B1CF}" type="pres">
      <dgm:prSet presAssocID="{416A3E15-1CEF-4FC6-9C98-B7A884C097EF}" presName="Name13" presStyleLbl="parChTrans1D2" presStyleIdx="10" presStyleCnt="21"/>
      <dgm:spPr/>
      <dgm:t>
        <a:bodyPr/>
        <a:lstStyle/>
        <a:p>
          <a:endParaRPr lang="pl-PL"/>
        </a:p>
      </dgm:t>
    </dgm:pt>
    <dgm:pt modelId="{9345A9E6-F418-4675-A874-B994965E25FB}" type="pres">
      <dgm:prSet presAssocID="{76012D81-E66F-4A54-A285-538CB625949A}" presName="childText" presStyleLbl="bgAcc1" presStyleIdx="10" presStyleCnt="21" custScaleX="140260">
        <dgm:presLayoutVars>
          <dgm:bulletEnabled val="1"/>
        </dgm:presLayoutVars>
      </dgm:prSet>
      <dgm:spPr/>
      <dgm:t>
        <a:bodyPr/>
        <a:lstStyle/>
        <a:p>
          <a:endParaRPr lang="pl-PL"/>
        </a:p>
      </dgm:t>
    </dgm:pt>
    <dgm:pt modelId="{34ECCC3B-7D2D-461E-9490-8BB6BBE412CF}" type="pres">
      <dgm:prSet presAssocID="{7ED978B9-45B7-4BB4-96AF-F44B8E748B42}" presName="Name13" presStyleLbl="parChTrans1D2" presStyleIdx="11" presStyleCnt="21"/>
      <dgm:spPr/>
      <dgm:t>
        <a:bodyPr/>
        <a:lstStyle/>
        <a:p>
          <a:endParaRPr lang="pl-PL"/>
        </a:p>
      </dgm:t>
    </dgm:pt>
    <dgm:pt modelId="{24BF799B-1220-44ED-AD5C-0A7D88467949}" type="pres">
      <dgm:prSet presAssocID="{2C9178CE-FCF6-4CAB-927B-893744746B91}" presName="childText" presStyleLbl="bgAcc1" presStyleIdx="11" presStyleCnt="21" custScaleX="142254">
        <dgm:presLayoutVars>
          <dgm:bulletEnabled val="1"/>
        </dgm:presLayoutVars>
      </dgm:prSet>
      <dgm:spPr/>
      <dgm:t>
        <a:bodyPr/>
        <a:lstStyle/>
        <a:p>
          <a:endParaRPr lang="pl-PL"/>
        </a:p>
      </dgm:t>
    </dgm:pt>
    <dgm:pt modelId="{E0E866F6-B203-4C2C-94B3-898EA2CFCF12}" type="pres">
      <dgm:prSet presAssocID="{DA6D2A63-5626-4E9D-8265-E9F9CE283C52}" presName="Name13" presStyleLbl="parChTrans1D2" presStyleIdx="12" presStyleCnt="21"/>
      <dgm:spPr/>
      <dgm:t>
        <a:bodyPr/>
        <a:lstStyle/>
        <a:p>
          <a:endParaRPr lang="pl-PL"/>
        </a:p>
      </dgm:t>
    </dgm:pt>
    <dgm:pt modelId="{7A1D52F0-38C4-48DE-8A0D-86C9BDCE335B}" type="pres">
      <dgm:prSet presAssocID="{775463B4-FE69-4146-909D-AA1B7839C2CC}" presName="childText" presStyleLbl="bgAcc1" presStyleIdx="12" presStyleCnt="21" custScaleX="141709" custScaleY="128712">
        <dgm:presLayoutVars>
          <dgm:bulletEnabled val="1"/>
        </dgm:presLayoutVars>
      </dgm:prSet>
      <dgm:spPr/>
      <dgm:t>
        <a:bodyPr/>
        <a:lstStyle/>
        <a:p>
          <a:endParaRPr lang="pl-PL"/>
        </a:p>
      </dgm:t>
    </dgm:pt>
    <dgm:pt modelId="{93541038-A8FC-4141-9766-BAC75C468869}" type="pres">
      <dgm:prSet presAssocID="{F0DFD352-6F53-4FCE-B7F7-E6DE2DCA77C9}" presName="root" presStyleCnt="0"/>
      <dgm:spPr/>
    </dgm:pt>
    <dgm:pt modelId="{C36320F0-5403-4188-8865-5B81E1BCDA42}" type="pres">
      <dgm:prSet presAssocID="{F0DFD352-6F53-4FCE-B7F7-E6DE2DCA77C9}" presName="rootComposite" presStyleCnt="0"/>
      <dgm:spPr/>
    </dgm:pt>
    <dgm:pt modelId="{C1513954-8FCA-4EC9-9FCA-50E9B7FA31C6}" type="pres">
      <dgm:prSet presAssocID="{F0DFD352-6F53-4FCE-B7F7-E6DE2DCA77C9}" presName="rootText" presStyleLbl="node1" presStyleIdx="3" presStyleCnt="5"/>
      <dgm:spPr/>
      <dgm:t>
        <a:bodyPr/>
        <a:lstStyle/>
        <a:p>
          <a:endParaRPr lang="pl-PL"/>
        </a:p>
      </dgm:t>
    </dgm:pt>
    <dgm:pt modelId="{493CFCB0-2850-425C-860C-C1F41A3AB23A}" type="pres">
      <dgm:prSet presAssocID="{F0DFD352-6F53-4FCE-B7F7-E6DE2DCA77C9}" presName="rootConnector" presStyleLbl="node1" presStyleIdx="3" presStyleCnt="5"/>
      <dgm:spPr/>
      <dgm:t>
        <a:bodyPr/>
        <a:lstStyle/>
        <a:p>
          <a:endParaRPr lang="pl-PL"/>
        </a:p>
      </dgm:t>
    </dgm:pt>
    <dgm:pt modelId="{6C6537ED-37DD-4B02-A207-DC5443F229CB}" type="pres">
      <dgm:prSet presAssocID="{F0DFD352-6F53-4FCE-B7F7-E6DE2DCA77C9}" presName="childShape" presStyleCnt="0"/>
      <dgm:spPr/>
    </dgm:pt>
    <dgm:pt modelId="{BBBB61E1-0801-460C-941F-FF797654A249}" type="pres">
      <dgm:prSet presAssocID="{86D0437C-4BB5-4FC9-8007-B92DFF5E9708}" presName="Name13" presStyleLbl="parChTrans1D2" presStyleIdx="13" presStyleCnt="21"/>
      <dgm:spPr/>
      <dgm:t>
        <a:bodyPr/>
        <a:lstStyle/>
        <a:p>
          <a:endParaRPr lang="pl-PL"/>
        </a:p>
      </dgm:t>
    </dgm:pt>
    <dgm:pt modelId="{CA2587E5-C86D-4855-975D-368640D5E241}" type="pres">
      <dgm:prSet presAssocID="{1920DDC8-E39B-4AC0-A4ED-F91C0DF741C1}" presName="childText" presStyleLbl="bgAcc1" presStyleIdx="13" presStyleCnt="21" custScaleX="140680">
        <dgm:presLayoutVars>
          <dgm:bulletEnabled val="1"/>
        </dgm:presLayoutVars>
      </dgm:prSet>
      <dgm:spPr/>
      <dgm:t>
        <a:bodyPr/>
        <a:lstStyle/>
        <a:p>
          <a:endParaRPr lang="pl-PL"/>
        </a:p>
      </dgm:t>
    </dgm:pt>
    <dgm:pt modelId="{D3DAF693-9AB4-4166-94A3-09918AB03344}" type="pres">
      <dgm:prSet presAssocID="{3AC326C2-86C3-4A8F-8CD1-6E91B0C01B23}" presName="Name13" presStyleLbl="parChTrans1D2" presStyleIdx="14" presStyleCnt="21"/>
      <dgm:spPr/>
      <dgm:t>
        <a:bodyPr/>
        <a:lstStyle/>
        <a:p>
          <a:endParaRPr lang="pl-PL"/>
        </a:p>
      </dgm:t>
    </dgm:pt>
    <dgm:pt modelId="{25088812-E22F-4C55-A20B-F18AEAFB4903}" type="pres">
      <dgm:prSet presAssocID="{3831FEC3-C293-4D9D-B609-FABB69CAA10B}" presName="childText" presStyleLbl="bgAcc1" presStyleIdx="14" presStyleCnt="21" custScaleX="138766" custLinFactNeighborX="3241" custLinFactNeighborY="-1728">
        <dgm:presLayoutVars>
          <dgm:bulletEnabled val="1"/>
        </dgm:presLayoutVars>
      </dgm:prSet>
      <dgm:spPr/>
      <dgm:t>
        <a:bodyPr/>
        <a:lstStyle/>
        <a:p>
          <a:endParaRPr lang="pl-PL"/>
        </a:p>
      </dgm:t>
    </dgm:pt>
    <dgm:pt modelId="{5F6D7DE0-C7DF-4FCF-901C-5EC6E526FAB2}" type="pres">
      <dgm:prSet presAssocID="{B11B3B81-3D68-4817-AC14-17CB35CF1C4E}" presName="Name13" presStyleLbl="parChTrans1D2" presStyleIdx="15" presStyleCnt="21"/>
      <dgm:spPr/>
      <dgm:t>
        <a:bodyPr/>
        <a:lstStyle/>
        <a:p>
          <a:endParaRPr lang="pl-PL"/>
        </a:p>
      </dgm:t>
    </dgm:pt>
    <dgm:pt modelId="{1DB983F0-B834-420A-8C7B-544371B6EAA3}" type="pres">
      <dgm:prSet presAssocID="{BE7DF6D8-80FD-4FCD-824E-3C810F8B1C52}" presName="childText" presStyleLbl="bgAcc1" presStyleIdx="15" presStyleCnt="21" custScaleX="143999" custScaleY="135509">
        <dgm:presLayoutVars>
          <dgm:bulletEnabled val="1"/>
        </dgm:presLayoutVars>
      </dgm:prSet>
      <dgm:spPr/>
      <dgm:t>
        <a:bodyPr/>
        <a:lstStyle/>
        <a:p>
          <a:endParaRPr lang="pl-PL"/>
        </a:p>
      </dgm:t>
    </dgm:pt>
    <dgm:pt modelId="{CE0813B5-0810-49FB-AFA2-EA7AD79AC708}" type="pres">
      <dgm:prSet presAssocID="{D657C7F5-D110-45A1-A71F-72860DA2E88D}" presName="Name13" presStyleLbl="parChTrans1D2" presStyleIdx="16" presStyleCnt="21"/>
      <dgm:spPr/>
      <dgm:t>
        <a:bodyPr/>
        <a:lstStyle/>
        <a:p>
          <a:endParaRPr lang="pl-PL"/>
        </a:p>
      </dgm:t>
    </dgm:pt>
    <dgm:pt modelId="{3750BB55-AF3E-4389-9CA9-42ED1EC7857C}" type="pres">
      <dgm:prSet presAssocID="{198CC2BE-9BE5-4FA5-A319-8B12410A08CA}" presName="childText" presStyleLbl="bgAcc1" presStyleIdx="16" presStyleCnt="21" custScaleX="147290">
        <dgm:presLayoutVars>
          <dgm:bulletEnabled val="1"/>
        </dgm:presLayoutVars>
      </dgm:prSet>
      <dgm:spPr/>
      <dgm:t>
        <a:bodyPr/>
        <a:lstStyle/>
        <a:p>
          <a:endParaRPr lang="pl-PL"/>
        </a:p>
      </dgm:t>
    </dgm:pt>
    <dgm:pt modelId="{7A6593C3-24C2-49C4-A782-A682B431CFAF}" type="pres">
      <dgm:prSet presAssocID="{4117EEEF-3599-4233-9508-019BE28D08B6}" presName="root" presStyleCnt="0"/>
      <dgm:spPr/>
    </dgm:pt>
    <dgm:pt modelId="{6D0A01D3-AC37-49E2-B5AF-AA98A262CD2C}" type="pres">
      <dgm:prSet presAssocID="{4117EEEF-3599-4233-9508-019BE28D08B6}" presName="rootComposite" presStyleCnt="0"/>
      <dgm:spPr/>
    </dgm:pt>
    <dgm:pt modelId="{40369682-726B-426A-B4E2-3B86D064F787}" type="pres">
      <dgm:prSet presAssocID="{4117EEEF-3599-4233-9508-019BE28D08B6}" presName="rootText" presStyleLbl="node1" presStyleIdx="4" presStyleCnt="5"/>
      <dgm:spPr/>
      <dgm:t>
        <a:bodyPr/>
        <a:lstStyle/>
        <a:p>
          <a:endParaRPr lang="pl-PL"/>
        </a:p>
      </dgm:t>
    </dgm:pt>
    <dgm:pt modelId="{48F37AAF-1494-480B-A2CE-F6EA3529BF39}" type="pres">
      <dgm:prSet presAssocID="{4117EEEF-3599-4233-9508-019BE28D08B6}" presName="rootConnector" presStyleLbl="node1" presStyleIdx="4" presStyleCnt="5"/>
      <dgm:spPr/>
      <dgm:t>
        <a:bodyPr/>
        <a:lstStyle/>
        <a:p>
          <a:endParaRPr lang="pl-PL"/>
        </a:p>
      </dgm:t>
    </dgm:pt>
    <dgm:pt modelId="{37B9712F-5374-4F2D-88A1-81D861A0DB59}" type="pres">
      <dgm:prSet presAssocID="{4117EEEF-3599-4233-9508-019BE28D08B6}" presName="childShape" presStyleCnt="0"/>
      <dgm:spPr/>
    </dgm:pt>
    <dgm:pt modelId="{7EA4CB12-5565-4622-9C20-17659D72826C}" type="pres">
      <dgm:prSet presAssocID="{C3D772A5-93BE-45E6-AB5D-125155878F1A}" presName="Name13" presStyleLbl="parChTrans1D2" presStyleIdx="17" presStyleCnt="21"/>
      <dgm:spPr/>
      <dgm:t>
        <a:bodyPr/>
        <a:lstStyle/>
        <a:p>
          <a:endParaRPr lang="pl-PL"/>
        </a:p>
      </dgm:t>
    </dgm:pt>
    <dgm:pt modelId="{2C0B4B03-91AD-4530-A312-8D7EB3DAB14B}" type="pres">
      <dgm:prSet presAssocID="{BE2D6666-132E-4FAF-A7DB-5F2449FF2CF7}" presName="childText" presStyleLbl="bgAcc1" presStyleIdx="17" presStyleCnt="21" custScaleX="120383" custScaleY="118627">
        <dgm:presLayoutVars>
          <dgm:bulletEnabled val="1"/>
        </dgm:presLayoutVars>
      </dgm:prSet>
      <dgm:spPr/>
      <dgm:t>
        <a:bodyPr/>
        <a:lstStyle/>
        <a:p>
          <a:endParaRPr lang="pl-PL"/>
        </a:p>
      </dgm:t>
    </dgm:pt>
    <dgm:pt modelId="{CA3D75D2-C646-4087-9A25-BDFBE0418974}" type="pres">
      <dgm:prSet presAssocID="{2EC0A022-714D-4B90-BDDF-19E61895E168}" presName="Name13" presStyleLbl="parChTrans1D2" presStyleIdx="18" presStyleCnt="21"/>
      <dgm:spPr/>
      <dgm:t>
        <a:bodyPr/>
        <a:lstStyle/>
        <a:p>
          <a:endParaRPr lang="pl-PL"/>
        </a:p>
      </dgm:t>
    </dgm:pt>
    <dgm:pt modelId="{86495287-A907-4B6D-AC89-674BEB63D53D}" type="pres">
      <dgm:prSet presAssocID="{9EC70BF2-19DD-45B3-8618-FD747B9236D8}" presName="childText" presStyleLbl="bgAcc1" presStyleIdx="18" presStyleCnt="21" custScaleX="120383">
        <dgm:presLayoutVars>
          <dgm:bulletEnabled val="1"/>
        </dgm:presLayoutVars>
      </dgm:prSet>
      <dgm:spPr/>
      <dgm:t>
        <a:bodyPr/>
        <a:lstStyle/>
        <a:p>
          <a:endParaRPr lang="pl-PL"/>
        </a:p>
      </dgm:t>
    </dgm:pt>
    <dgm:pt modelId="{AC5A68AE-DBBD-4F55-A108-A92CF3534A30}" type="pres">
      <dgm:prSet presAssocID="{A0F381F9-5454-4D58-B7CE-06CCA466F7DD}" presName="Name13" presStyleLbl="parChTrans1D2" presStyleIdx="19" presStyleCnt="21"/>
      <dgm:spPr/>
      <dgm:t>
        <a:bodyPr/>
        <a:lstStyle/>
        <a:p>
          <a:endParaRPr lang="pl-PL"/>
        </a:p>
      </dgm:t>
    </dgm:pt>
    <dgm:pt modelId="{2CA7D5B3-16F9-4FA5-8559-43F84FF469FF}" type="pres">
      <dgm:prSet presAssocID="{6B7EEB39-A37C-41D3-AA48-157330EEF3E5}" presName="childText" presStyleLbl="bgAcc1" presStyleIdx="19" presStyleCnt="21" custScaleX="121320" custLinFactNeighborX="-5677" custLinFactNeighborY="6412">
        <dgm:presLayoutVars>
          <dgm:bulletEnabled val="1"/>
        </dgm:presLayoutVars>
      </dgm:prSet>
      <dgm:spPr/>
      <dgm:t>
        <a:bodyPr/>
        <a:lstStyle/>
        <a:p>
          <a:endParaRPr lang="pl-PL"/>
        </a:p>
      </dgm:t>
    </dgm:pt>
    <dgm:pt modelId="{AF9AE47A-0D99-41BA-B569-930E5FAF3B3B}" type="pres">
      <dgm:prSet presAssocID="{5AB85D63-E7F6-4E82-8A3E-5131C5E7178E}" presName="Name13" presStyleLbl="parChTrans1D2" presStyleIdx="20" presStyleCnt="21"/>
      <dgm:spPr/>
      <dgm:t>
        <a:bodyPr/>
        <a:lstStyle/>
        <a:p>
          <a:endParaRPr lang="pl-PL"/>
        </a:p>
      </dgm:t>
    </dgm:pt>
    <dgm:pt modelId="{9281E2DC-EED7-4220-9EB0-363856246945}" type="pres">
      <dgm:prSet presAssocID="{FB3310B5-0406-4B01-B9AB-6397A848CD62}" presName="childText" presStyleLbl="bgAcc1" presStyleIdx="20" presStyleCnt="21" custScaleX="120097" custScaleY="103190">
        <dgm:presLayoutVars>
          <dgm:bulletEnabled val="1"/>
        </dgm:presLayoutVars>
      </dgm:prSet>
      <dgm:spPr/>
      <dgm:t>
        <a:bodyPr/>
        <a:lstStyle/>
        <a:p>
          <a:endParaRPr lang="pl-PL"/>
        </a:p>
      </dgm:t>
    </dgm:pt>
  </dgm:ptLst>
  <dgm:cxnLst>
    <dgm:cxn modelId="{19465F95-7A42-46F2-A7CB-782B881C2413}" type="presOf" srcId="{53F4F772-4B0C-4E70-995D-6EB06432149D}" destId="{715C13D3-4FC5-4204-8FFD-5E5759C3974D}" srcOrd="1" destOrd="0" presId="urn:microsoft.com/office/officeart/2005/8/layout/hierarchy3"/>
    <dgm:cxn modelId="{AA90AFEA-56D2-4983-89E3-BCB3F870458A}" type="presOf" srcId="{7ED978B9-45B7-4BB4-96AF-F44B8E748B42}" destId="{34ECCC3B-7D2D-461E-9490-8BB6BBE412CF}" srcOrd="0" destOrd="0" presId="urn:microsoft.com/office/officeart/2005/8/layout/hierarchy3"/>
    <dgm:cxn modelId="{4BB97839-34B5-471B-8081-F84324FB9463}" type="presOf" srcId="{4117EEEF-3599-4233-9508-019BE28D08B6}" destId="{40369682-726B-426A-B4E2-3B86D064F787}" srcOrd="0" destOrd="0" presId="urn:microsoft.com/office/officeart/2005/8/layout/hierarchy3"/>
    <dgm:cxn modelId="{A21B0673-1D69-41CD-92CD-15659A5C331E}" type="presOf" srcId="{33253A64-D039-401E-82AC-49E9AA1EE85D}" destId="{9CCDF6F1-2390-4E72-9F66-837396FA9726}" srcOrd="0" destOrd="0" presId="urn:microsoft.com/office/officeart/2005/8/layout/hierarchy3"/>
    <dgm:cxn modelId="{56A01234-8FFA-4766-A7A5-BDCF0647A625}" type="presOf" srcId="{9EC70BF2-19DD-45B3-8618-FD747B9236D8}" destId="{86495287-A907-4B6D-AC89-674BEB63D53D}" srcOrd="0" destOrd="0" presId="urn:microsoft.com/office/officeart/2005/8/layout/hierarchy3"/>
    <dgm:cxn modelId="{741708D0-71A8-4F4A-AA2A-6130E9F52FE6}" type="presOf" srcId="{B228C460-58D4-47A9-B00D-F3DA27905018}" destId="{3589EF5E-6090-401D-A935-FC026191EBBA}" srcOrd="0" destOrd="0" presId="urn:microsoft.com/office/officeart/2005/8/layout/hierarchy3"/>
    <dgm:cxn modelId="{FE3418A9-BF23-4D3D-9FCB-A6F13F7D4D2A}" srcId="{F0DFD352-6F53-4FCE-B7F7-E6DE2DCA77C9}" destId="{198CC2BE-9BE5-4FA5-A319-8B12410A08CA}" srcOrd="3" destOrd="0" parTransId="{D657C7F5-D110-45A1-A71F-72860DA2E88D}" sibTransId="{323FE2B8-22B8-492C-8964-4574568DA4DF}"/>
    <dgm:cxn modelId="{21421F12-34FF-4CB0-93B0-74E6ABEED2E5}" srcId="{70E68AA2-E983-4630-AAB0-654F399371D4}" destId="{736FC1F2-6590-454D-8578-9095D5492BB7}" srcOrd="0" destOrd="0" parTransId="{B228C460-58D4-47A9-B00D-F3DA27905018}" sibTransId="{4A19CC24-A066-4E51-8162-65F6E6790CE7}"/>
    <dgm:cxn modelId="{FFC84F90-2F11-4579-8D48-C556BB6E1323}" srcId="{53F4F772-4B0C-4E70-995D-6EB06432149D}" destId="{D6905337-CE86-4F70-8E73-BB4CF523F115}" srcOrd="0" destOrd="0" parTransId="{3B62C497-85FF-4E3D-B566-F242C644CEB9}" sibTransId="{ED765C00-A3BE-4C93-98F7-B6EC1A9AB712}"/>
    <dgm:cxn modelId="{16DB0CDD-0CC3-4E64-B493-DE44720FC45D}" srcId="{ADBCA50A-5C89-419A-ABE8-46D842CF2927}" destId="{C707EA60-57C4-4610-9D06-65E582D7754E}" srcOrd="5" destOrd="0" parTransId="{45BADFA6-753C-40E2-A320-7BE91FEE64FF}" sibTransId="{344C75B9-F80E-46F4-9EF1-A34EEC5EE98E}"/>
    <dgm:cxn modelId="{6BF9F235-F4E5-4F19-9C48-96E63CE58DF0}" type="presOf" srcId="{C707EA60-57C4-4610-9D06-65E582D7754E}" destId="{1428DE8C-6639-4DB5-9FA8-9B4D7012AD0D}" srcOrd="0" destOrd="0" presId="urn:microsoft.com/office/officeart/2005/8/layout/hierarchy3"/>
    <dgm:cxn modelId="{562254F1-17FB-45BA-BD68-8830F534CEEA}" type="presOf" srcId="{F0DFD352-6F53-4FCE-B7F7-E6DE2DCA77C9}" destId="{493CFCB0-2850-425C-860C-C1F41A3AB23A}" srcOrd="1" destOrd="0" presId="urn:microsoft.com/office/officeart/2005/8/layout/hierarchy3"/>
    <dgm:cxn modelId="{468311AB-6E02-450A-B9C3-BD7C87A9925D}" type="presOf" srcId="{DA6D2A63-5626-4E9D-8265-E9F9CE283C52}" destId="{E0E866F6-B203-4C2C-94B3-898EA2CFCF12}" srcOrd="0" destOrd="0" presId="urn:microsoft.com/office/officeart/2005/8/layout/hierarchy3"/>
    <dgm:cxn modelId="{72715A4C-E094-41BE-8947-D3B789274394}" type="presOf" srcId="{736FC1F2-6590-454D-8578-9095D5492BB7}" destId="{4C468FFF-B243-4290-BD43-E7122C221942}" srcOrd="0" destOrd="0" presId="urn:microsoft.com/office/officeart/2005/8/layout/hierarchy3"/>
    <dgm:cxn modelId="{0AB46E34-0192-4460-9940-55170D4DBC70}" type="presOf" srcId="{4117EEEF-3599-4233-9508-019BE28D08B6}" destId="{48F37AAF-1494-480B-A2CE-F6EA3529BF39}" srcOrd="1" destOrd="0" presId="urn:microsoft.com/office/officeart/2005/8/layout/hierarchy3"/>
    <dgm:cxn modelId="{997CAE3A-4504-4E02-84C9-DE397E305839}" type="presOf" srcId="{696B68FC-A4A0-4154-A5CB-099DD9151E56}" destId="{7EDD0915-DFB0-48B6-84AC-E5053235C6C6}" srcOrd="0" destOrd="0" presId="urn:microsoft.com/office/officeart/2005/8/layout/hierarchy3"/>
    <dgm:cxn modelId="{46A8C5B5-5A7F-40C4-A984-EBA49CE6457F}" srcId="{ADBCA50A-5C89-419A-ABE8-46D842CF2927}" destId="{60CD9F7B-1E9C-4162-9376-FF95593B7BB2}" srcOrd="3" destOrd="0" parTransId="{32118759-39DD-4C8A-A16D-2592ECD7728F}" sibTransId="{AD93C142-EA3F-40C1-BCE3-5058FC4E9579}"/>
    <dgm:cxn modelId="{2CA71F25-036B-4836-AEA1-D9378548AA25}" srcId="{4117EEEF-3599-4233-9508-019BE28D08B6}" destId="{FB3310B5-0406-4B01-B9AB-6397A848CD62}" srcOrd="3" destOrd="0" parTransId="{5AB85D63-E7F6-4E82-8A3E-5131C5E7178E}" sibTransId="{C3274762-2F3F-44DF-99A1-9CEC70A9C6C3}"/>
    <dgm:cxn modelId="{E5BBA836-023A-4F1A-886F-A61ADED262AD}" type="presOf" srcId="{D657C7F5-D110-45A1-A71F-72860DA2E88D}" destId="{CE0813B5-0810-49FB-AFA2-EA7AD79AC708}" srcOrd="0" destOrd="0" presId="urn:microsoft.com/office/officeart/2005/8/layout/hierarchy3"/>
    <dgm:cxn modelId="{95D91955-BA27-4F5D-B8B3-AEFBAB9A0B47}" type="presOf" srcId="{416A3E15-1CEF-4FC6-9C98-B7A884C097EF}" destId="{5BD29665-FD17-444A-964A-C2266BD6B1CF}" srcOrd="0" destOrd="0" presId="urn:microsoft.com/office/officeart/2005/8/layout/hierarchy3"/>
    <dgm:cxn modelId="{06D6FE9A-7B91-42E1-BC8B-344AAB0811BC}" srcId="{F0DFD352-6F53-4FCE-B7F7-E6DE2DCA77C9}" destId="{BE7DF6D8-80FD-4FCD-824E-3C810F8B1C52}" srcOrd="2" destOrd="0" parTransId="{B11B3B81-3D68-4817-AC14-17CB35CF1C4E}" sibTransId="{EF52635E-1861-478D-8761-B346453B6A00}"/>
    <dgm:cxn modelId="{CDA415FE-782B-4BC7-B37C-57F4185B2359}" type="presOf" srcId="{695D389D-78C4-4CDB-9FBA-F3DFC9526D4C}" destId="{0F6F7EA6-8DEA-49DF-A8EC-4F13EFCDDCF9}" srcOrd="0" destOrd="0" presId="urn:microsoft.com/office/officeart/2005/8/layout/hierarchy3"/>
    <dgm:cxn modelId="{0C4F52BE-DFBF-4852-A031-5D0DDC2058BD}" type="presOf" srcId="{775463B4-FE69-4146-909D-AA1B7839C2CC}" destId="{7A1D52F0-38C4-48DE-8A0D-86C9BDCE335B}" srcOrd="0" destOrd="0" presId="urn:microsoft.com/office/officeart/2005/8/layout/hierarchy3"/>
    <dgm:cxn modelId="{F3930084-2FA9-4997-8671-287889A037BA}" srcId="{4117EEEF-3599-4233-9508-019BE28D08B6}" destId="{BE2D6666-132E-4FAF-A7DB-5F2449FF2CF7}" srcOrd="0" destOrd="0" parTransId="{C3D772A5-93BE-45E6-AB5D-125155878F1A}" sibTransId="{8C898018-60F8-488F-851B-19CE700ED745}"/>
    <dgm:cxn modelId="{DCBEB7A1-B9D1-44C1-9BF3-7EBDF799769B}" type="presOf" srcId="{FB3310B5-0406-4B01-B9AB-6397A848CD62}" destId="{9281E2DC-EED7-4220-9EB0-363856246945}" srcOrd="0" destOrd="0" presId="urn:microsoft.com/office/officeart/2005/8/layout/hierarchy3"/>
    <dgm:cxn modelId="{4713D0DF-AF76-4275-96F1-81EA94D555DC}" type="presOf" srcId="{3B62C497-85FF-4E3D-B566-F242C644CEB9}" destId="{85658BC4-0BD4-4E24-B23E-8FB8DD73465E}" srcOrd="0" destOrd="0" presId="urn:microsoft.com/office/officeart/2005/8/layout/hierarchy3"/>
    <dgm:cxn modelId="{2E0FD542-253A-42F4-8614-97E9F6FAF499}" type="presOf" srcId="{53C49E98-1D82-4DAC-9881-DE9A8C9AA2DB}" destId="{AD75314A-C3DB-4FE3-AA47-6E80C04A709A}" srcOrd="0" destOrd="0" presId="urn:microsoft.com/office/officeart/2005/8/layout/hierarchy3"/>
    <dgm:cxn modelId="{D6CC4878-591F-43BD-AB4D-99F2473DE168}" type="presOf" srcId="{9BDA04ED-522D-4470-A68E-C77D5915AE17}" destId="{DFF37A27-AD7A-4657-9C59-EAF1EC278860}" srcOrd="0" destOrd="0" presId="urn:microsoft.com/office/officeart/2005/8/layout/hierarchy3"/>
    <dgm:cxn modelId="{1D9C2CC2-63A1-4405-836E-25AD98D3356A}" type="presOf" srcId="{BE7DF6D8-80FD-4FCD-824E-3C810F8B1C52}" destId="{1DB983F0-B834-420A-8C7B-544371B6EAA3}" srcOrd="0" destOrd="0" presId="urn:microsoft.com/office/officeart/2005/8/layout/hierarchy3"/>
    <dgm:cxn modelId="{7F8271D3-9779-4A33-8920-8AA8437B51B0}" srcId="{70E68AA2-E983-4630-AAB0-654F399371D4}" destId="{76012D81-E66F-4A54-A285-538CB625949A}" srcOrd="1" destOrd="0" parTransId="{416A3E15-1CEF-4FC6-9C98-B7A884C097EF}" sibTransId="{0AA772C9-F67C-4578-A85B-2A51D5AB77C6}"/>
    <dgm:cxn modelId="{230210E8-42D3-4A7D-BBCA-D7597B1B45BA}" srcId="{53F4F772-4B0C-4E70-995D-6EB06432149D}" destId="{1FC60909-8A48-432E-B376-3A13CA498277}" srcOrd="1" destOrd="0" parTransId="{9BDA04ED-522D-4470-A68E-C77D5915AE17}" sibTransId="{8B05F7D2-29DF-414E-909B-EAAF996A467D}"/>
    <dgm:cxn modelId="{21E346C8-2D9B-4222-8823-721D138A72F9}" type="presOf" srcId="{C3D772A5-93BE-45E6-AB5D-125155878F1A}" destId="{7EA4CB12-5565-4622-9C20-17659D72826C}" srcOrd="0" destOrd="0" presId="urn:microsoft.com/office/officeart/2005/8/layout/hierarchy3"/>
    <dgm:cxn modelId="{A8A191D0-B1CD-41EE-8BE2-E0E98CD220F4}" srcId="{ADBCA50A-5C89-419A-ABE8-46D842CF2927}" destId="{0287EC1B-A5F6-48E0-B723-0478B7BC4A72}" srcOrd="4" destOrd="0" parTransId="{9F751F8B-6070-46EB-BCFA-88323B2557E2}" sibTransId="{02586BB1-8BEB-4FF4-B2ED-6E8701034242}"/>
    <dgm:cxn modelId="{78FDAAC9-65A4-4D6E-9B62-90BACA075388}" type="presOf" srcId="{70E68AA2-E983-4630-AAB0-654F399371D4}" destId="{E98997AD-DC2B-4132-999C-01FE9F39393E}" srcOrd="1" destOrd="0" presId="urn:microsoft.com/office/officeart/2005/8/layout/hierarchy3"/>
    <dgm:cxn modelId="{30A61215-8BAB-41AF-BF60-93E328F1C059}" srcId="{695859B2-5053-4693-B695-BD0A6172259F}" destId="{F0DFD352-6F53-4FCE-B7F7-E6DE2DCA77C9}" srcOrd="3" destOrd="0" parTransId="{EBFAB6C3-F3F3-4B95-A164-4794C8FA1921}" sibTransId="{A2D9E8FC-6560-463D-80DA-0915C402CFF8}"/>
    <dgm:cxn modelId="{57F041CE-6308-4449-A782-BA961984A7EE}" type="presOf" srcId="{1FC60909-8A48-432E-B376-3A13CA498277}" destId="{58C0E03C-1BB0-49C7-A89F-5D23E6CAA738}" srcOrd="0" destOrd="0" presId="urn:microsoft.com/office/officeart/2005/8/layout/hierarchy3"/>
    <dgm:cxn modelId="{A7BE05B7-FB06-4DFA-9871-5484C540E6EE}" type="presOf" srcId="{198CC2BE-9BE5-4FA5-A319-8B12410A08CA}" destId="{3750BB55-AF3E-4389-9CA9-42ED1EC7857C}" srcOrd="0" destOrd="0" presId="urn:microsoft.com/office/officeart/2005/8/layout/hierarchy3"/>
    <dgm:cxn modelId="{E20AD8BE-0615-4F77-AAA4-E6E78E794674}" srcId="{ADBCA50A-5C89-419A-ABE8-46D842CF2927}" destId="{6AE7BBD6-D396-4143-B27D-288800CBC63F}" srcOrd="0" destOrd="0" parTransId="{695D389D-78C4-4CDB-9FBA-F3DFC9526D4C}" sibTransId="{D59CC074-84C5-4A0A-91CA-015C1C22448E}"/>
    <dgm:cxn modelId="{1D77B4A6-F106-4554-9AF6-E2194BBE14D9}" type="presOf" srcId="{AAFF26E9-AA38-4CFA-A6B7-7B7886372664}" destId="{0C8625DF-B6B4-4C73-883E-991BC61BE8EF}" srcOrd="0" destOrd="0" presId="urn:microsoft.com/office/officeart/2005/8/layout/hierarchy3"/>
    <dgm:cxn modelId="{BFEED049-8B3F-491B-94DE-116D6F43C395}" type="presOf" srcId="{9F751F8B-6070-46EB-BCFA-88323B2557E2}" destId="{CF412426-15EF-4BD7-90BC-97252E06851C}" srcOrd="0" destOrd="0" presId="urn:microsoft.com/office/officeart/2005/8/layout/hierarchy3"/>
    <dgm:cxn modelId="{B537B5BA-5B89-49B3-BC0F-0B65C84875DF}" srcId="{ADBCA50A-5C89-419A-ABE8-46D842CF2927}" destId="{AAFF26E9-AA38-4CFA-A6B7-7B7886372664}" srcOrd="1" destOrd="0" parTransId="{082EEB25-AFB2-4BE0-8DF3-B16EDFDD169F}" sibTransId="{C1877FC4-440E-4CA9-99B4-9CD486871026}"/>
    <dgm:cxn modelId="{ED34165B-E7CC-41AA-BAA6-DA22B143EB72}" type="presOf" srcId="{ADBCA50A-5C89-419A-ABE8-46D842CF2927}" destId="{3196CF9D-6A7B-4ABB-A1A2-70A9DC121C30}" srcOrd="1" destOrd="0" presId="urn:microsoft.com/office/officeart/2005/8/layout/hierarchy3"/>
    <dgm:cxn modelId="{67EAA7C4-110E-4FEE-9A9B-BFDFAED3CA0C}" type="presOf" srcId="{45BADFA6-753C-40E2-A320-7BE91FEE64FF}" destId="{867B84CF-39CC-42B6-9D16-35CE0DB0E246}" srcOrd="0" destOrd="0" presId="urn:microsoft.com/office/officeart/2005/8/layout/hierarchy3"/>
    <dgm:cxn modelId="{929C5BA6-03A7-4F31-B197-B75BE124DB1A}" srcId="{70E68AA2-E983-4630-AAB0-654F399371D4}" destId="{2C9178CE-FCF6-4CAB-927B-893744746B91}" srcOrd="2" destOrd="0" parTransId="{7ED978B9-45B7-4BB4-96AF-F44B8E748B42}" sibTransId="{3EBA5C4E-BC3D-41D3-BE60-F496BB7B81BE}"/>
    <dgm:cxn modelId="{EA62CB60-6EA3-44BD-B41F-F84BFD7B9B33}" srcId="{695859B2-5053-4693-B695-BD0A6172259F}" destId="{ADBCA50A-5C89-419A-ABE8-46D842CF2927}" srcOrd="0" destOrd="0" parTransId="{1C1FA921-EDF7-4A2E-B87A-5473F747895F}" sibTransId="{E8FCA9D3-A417-4DDC-B6F2-28C4ABB0F153}"/>
    <dgm:cxn modelId="{09C4A5A4-04D9-478A-861C-1BE2CC662899}" type="presOf" srcId="{86D0437C-4BB5-4FC9-8007-B92DFF5E9708}" destId="{BBBB61E1-0801-460C-941F-FF797654A249}" srcOrd="0" destOrd="0" presId="urn:microsoft.com/office/officeart/2005/8/layout/hierarchy3"/>
    <dgm:cxn modelId="{E05EDADD-FA1B-422B-ADB8-2DDB9771A4AC}" type="presOf" srcId="{ADBCA50A-5C89-419A-ABE8-46D842CF2927}" destId="{AC0151A8-74DF-4681-9B2D-D8743CF01751}" srcOrd="0" destOrd="0" presId="urn:microsoft.com/office/officeart/2005/8/layout/hierarchy3"/>
    <dgm:cxn modelId="{07FADC7A-0509-4C4B-8635-ACA15B4BB5DA}" type="presOf" srcId="{32118759-39DD-4C8A-A16D-2592ECD7728F}" destId="{12BC0595-3478-476D-A2CD-39D47C0D0D63}" srcOrd="0" destOrd="0" presId="urn:microsoft.com/office/officeart/2005/8/layout/hierarchy3"/>
    <dgm:cxn modelId="{B4F25298-26E7-4F8E-AF80-2D137C6DB3CE}" srcId="{695859B2-5053-4693-B695-BD0A6172259F}" destId="{53F4F772-4B0C-4E70-995D-6EB06432149D}" srcOrd="1" destOrd="0" parTransId="{9B1B9D76-2038-4489-BDB1-55EEE169DD6E}" sibTransId="{A8776BBA-3139-4620-83F0-FC90EC0FC044}"/>
    <dgm:cxn modelId="{5725AE6D-E811-48CD-9C4B-D0C87B3CEA7C}" srcId="{ADBCA50A-5C89-419A-ABE8-46D842CF2927}" destId="{696B68FC-A4A0-4154-A5CB-099DD9151E56}" srcOrd="2" destOrd="0" parTransId="{53C49E98-1D82-4DAC-9881-DE9A8C9AA2DB}" sibTransId="{EE0CF9C8-ABFB-4ED5-95F9-48EC84B6A15B}"/>
    <dgm:cxn modelId="{5FA99337-EF34-45ED-A50E-9BE0867A366E}" type="presOf" srcId="{A0F381F9-5454-4D58-B7CE-06CCA466F7DD}" destId="{AC5A68AE-DBBD-4F55-A108-A92CF3534A30}" srcOrd="0" destOrd="0" presId="urn:microsoft.com/office/officeart/2005/8/layout/hierarchy3"/>
    <dgm:cxn modelId="{0B890233-73F5-4A9B-82E1-AA45327ED0AC}" type="presOf" srcId="{5AB85D63-E7F6-4E82-8A3E-5131C5E7178E}" destId="{AF9AE47A-0D99-41BA-B569-930E5FAF3B3B}" srcOrd="0" destOrd="0" presId="urn:microsoft.com/office/officeart/2005/8/layout/hierarchy3"/>
    <dgm:cxn modelId="{5BDB24EC-9C8E-4260-9A3B-1B8872B637A8}" type="presOf" srcId="{082EEB25-AFB2-4BE0-8DF3-B16EDFDD169F}" destId="{F5F69E4A-3B84-4A41-ACA9-3CC3006E66FF}" srcOrd="0" destOrd="0" presId="urn:microsoft.com/office/officeart/2005/8/layout/hierarchy3"/>
    <dgm:cxn modelId="{289431E2-AFAC-4B87-9FAE-5B001DCAF195}" type="presOf" srcId="{53F4F772-4B0C-4E70-995D-6EB06432149D}" destId="{3B719082-3D7F-4604-B43E-7EEA1278CA32}" srcOrd="0" destOrd="0" presId="urn:microsoft.com/office/officeart/2005/8/layout/hierarchy3"/>
    <dgm:cxn modelId="{731FB9B3-E29E-4B43-A29A-CAAA2F43506D}" type="presOf" srcId="{76012D81-E66F-4A54-A285-538CB625949A}" destId="{9345A9E6-F418-4675-A874-B994965E25FB}" srcOrd="0" destOrd="0" presId="urn:microsoft.com/office/officeart/2005/8/layout/hierarchy3"/>
    <dgm:cxn modelId="{923A1478-4E1A-46C8-9D88-CE18CB441BC4}" type="presOf" srcId="{6AE7BBD6-D396-4143-B27D-288800CBC63F}" destId="{251883A2-3EAA-4CC9-824F-E64166A6C4AA}" srcOrd="0" destOrd="0" presId="urn:microsoft.com/office/officeart/2005/8/layout/hierarchy3"/>
    <dgm:cxn modelId="{C909A66A-25E7-4E31-9E87-765597F7AABF}" type="presOf" srcId="{0287EC1B-A5F6-48E0-B723-0478B7BC4A72}" destId="{40F2F65D-D345-4485-A36C-7D587364F1AA}" srcOrd="0" destOrd="0" presId="urn:microsoft.com/office/officeart/2005/8/layout/hierarchy3"/>
    <dgm:cxn modelId="{8D202A36-BDBE-4D81-AB19-9F2B3B89F7FE}" srcId="{F0DFD352-6F53-4FCE-B7F7-E6DE2DCA77C9}" destId="{3831FEC3-C293-4D9D-B609-FABB69CAA10B}" srcOrd="1" destOrd="0" parTransId="{3AC326C2-86C3-4A8F-8CD1-6E91B0C01B23}" sibTransId="{C96B1E43-1594-4FE6-8FD4-D1367B6EAEC7}"/>
    <dgm:cxn modelId="{2C328062-7930-468A-8D27-8ADD1D0B5A87}" type="presOf" srcId="{2EC0A022-714D-4B90-BDDF-19E61895E168}" destId="{CA3D75D2-C646-4087-9A25-BDFBE0418974}" srcOrd="0" destOrd="0" presId="urn:microsoft.com/office/officeart/2005/8/layout/hierarchy3"/>
    <dgm:cxn modelId="{04BEDC79-E52A-41CF-AE49-6BD58CCC32E1}" srcId="{4117EEEF-3599-4233-9508-019BE28D08B6}" destId="{6B7EEB39-A37C-41D3-AA48-157330EEF3E5}" srcOrd="2" destOrd="0" parTransId="{A0F381F9-5454-4D58-B7CE-06CCA466F7DD}" sibTransId="{A5371336-1C00-49EA-979A-A4B8C71B9ADC}"/>
    <dgm:cxn modelId="{2486B445-A90F-43CA-A68F-852352449F82}" type="presOf" srcId="{60CD9F7B-1E9C-4162-9376-FF95593B7BB2}" destId="{BF08818B-5D7E-4BE0-A149-FF37ECEABD71}" srcOrd="0" destOrd="0" presId="urn:microsoft.com/office/officeart/2005/8/layout/hierarchy3"/>
    <dgm:cxn modelId="{9C07002B-21D2-4E93-8688-4191F4A289B4}" type="presOf" srcId="{D6905337-CE86-4F70-8E73-BB4CF523F115}" destId="{153C60E5-3A40-4E93-9177-A4E55AF9F789}" srcOrd="0" destOrd="0" presId="urn:microsoft.com/office/officeart/2005/8/layout/hierarchy3"/>
    <dgm:cxn modelId="{91F9F2B7-1450-4C84-AD27-91B2D22A0755}" type="presOf" srcId="{BE2D6666-132E-4FAF-A7DB-5F2449FF2CF7}" destId="{2C0B4B03-91AD-4530-A312-8D7EB3DAB14B}" srcOrd="0" destOrd="0" presId="urn:microsoft.com/office/officeart/2005/8/layout/hierarchy3"/>
    <dgm:cxn modelId="{7B534A70-1A09-4F33-80AA-45B7278ABEED}" srcId="{70E68AA2-E983-4630-AAB0-654F399371D4}" destId="{775463B4-FE69-4146-909D-AA1B7839C2CC}" srcOrd="3" destOrd="0" parTransId="{DA6D2A63-5626-4E9D-8265-E9F9CE283C52}" sibTransId="{128266E5-4122-414F-81D3-ED06C15BF7A3}"/>
    <dgm:cxn modelId="{6EA639F3-9EB0-4108-B1BD-F005083DF9BE}" type="presOf" srcId="{124890AD-5328-4F45-A47C-65FD1548CC01}" destId="{851B9142-1667-496C-8498-2A01842B31B7}" srcOrd="0" destOrd="0" presId="urn:microsoft.com/office/officeart/2005/8/layout/hierarchy3"/>
    <dgm:cxn modelId="{C49CFEA9-7400-42C4-8DDC-5164C754DA3E}" type="presOf" srcId="{1920DDC8-E39B-4AC0-A4ED-F91C0DF741C1}" destId="{CA2587E5-C86D-4855-975D-368640D5E241}" srcOrd="0" destOrd="0" presId="urn:microsoft.com/office/officeart/2005/8/layout/hierarchy3"/>
    <dgm:cxn modelId="{CF15DE88-6B66-43EC-9D55-C930C1C76594}" type="presOf" srcId="{3831FEC3-C293-4D9D-B609-FABB69CAA10B}" destId="{25088812-E22F-4C55-A20B-F18AEAFB4903}" srcOrd="0" destOrd="0" presId="urn:microsoft.com/office/officeart/2005/8/layout/hierarchy3"/>
    <dgm:cxn modelId="{108F2425-0333-4020-B8E1-AA6B320C392A}" type="presOf" srcId="{3AC326C2-86C3-4A8F-8CD1-6E91B0C01B23}" destId="{D3DAF693-9AB4-4166-94A3-09918AB03344}" srcOrd="0" destOrd="0" presId="urn:microsoft.com/office/officeart/2005/8/layout/hierarchy3"/>
    <dgm:cxn modelId="{31DEF3A6-BE23-419D-8A77-8FBAB72E82FD}" type="presOf" srcId="{F0DFD352-6F53-4FCE-B7F7-E6DE2DCA77C9}" destId="{C1513954-8FCA-4EC9-9FCA-50E9B7FA31C6}" srcOrd="0" destOrd="0" presId="urn:microsoft.com/office/officeart/2005/8/layout/hierarchy3"/>
    <dgm:cxn modelId="{F11FB757-D2BA-453D-8CAD-F39E91240C1E}" type="presOf" srcId="{695859B2-5053-4693-B695-BD0A6172259F}" destId="{F8479D33-DF75-4874-8995-85625D0565F1}" srcOrd="0" destOrd="0" presId="urn:microsoft.com/office/officeart/2005/8/layout/hierarchy3"/>
    <dgm:cxn modelId="{34A93C62-C0D9-4600-B52C-2B2FF2C82082}" type="presOf" srcId="{B11B3B81-3D68-4817-AC14-17CB35CF1C4E}" destId="{5F6D7DE0-C7DF-4FCF-901C-5EC6E526FAB2}" srcOrd="0" destOrd="0" presId="urn:microsoft.com/office/officeart/2005/8/layout/hierarchy3"/>
    <dgm:cxn modelId="{DD187105-8D33-45AA-8A24-1736C1A1662F}" srcId="{53F4F772-4B0C-4E70-995D-6EB06432149D}" destId="{124890AD-5328-4F45-A47C-65FD1548CC01}" srcOrd="2" destOrd="0" parTransId="{33253A64-D039-401E-82AC-49E9AA1EE85D}" sibTransId="{966700D8-6CE8-49B4-A15F-9935C42F3A9F}"/>
    <dgm:cxn modelId="{31A688FE-97BF-4BA3-9BC1-FF389C6CEE72}" type="presOf" srcId="{2C9178CE-FCF6-4CAB-927B-893744746B91}" destId="{24BF799B-1220-44ED-AD5C-0A7D88467949}" srcOrd="0" destOrd="0" presId="urn:microsoft.com/office/officeart/2005/8/layout/hierarchy3"/>
    <dgm:cxn modelId="{73A52415-E4B3-4A08-AE61-2C4FA51F77B6}" srcId="{4117EEEF-3599-4233-9508-019BE28D08B6}" destId="{9EC70BF2-19DD-45B3-8618-FD747B9236D8}" srcOrd="1" destOrd="0" parTransId="{2EC0A022-714D-4B90-BDDF-19E61895E168}" sibTransId="{36F504A2-4539-42EE-9119-7FA041E9E159}"/>
    <dgm:cxn modelId="{D7BA39D8-A3F6-4E5B-A3A1-29BB5D9D89DB}" srcId="{F0DFD352-6F53-4FCE-B7F7-E6DE2DCA77C9}" destId="{1920DDC8-E39B-4AC0-A4ED-F91C0DF741C1}" srcOrd="0" destOrd="0" parTransId="{86D0437C-4BB5-4FC9-8007-B92DFF5E9708}" sibTransId="{42263340-CBB5-4DE9-B13F-A10A8A127010}"/>
    <dgm:cxn modelId="{92A734AA-9884-48F9-B119-BB9BA7082FE6}" srcId="{695859B2-5053-4693-B695-BD0A6172259F}" destId="{4117EEEF-3599-4233-9508-019BE28D08B6}" srcOrd="4" destOrd="0" parTransId="{28203DF4-8808-4D95-AB70-D8804289CBBB}" sibTransId="{96EC7C8D-2BC2-455D-9E60-7FEB7E4FE05C}"/>
    <dgm:cxn modelId="{3FEFBEED-270F-44EB-8675-986BE2B4A6E5}" srcId="{695859B2-5053-4693-B695-BD0A6172259F}" destId="{70E68AA2-E983-4630-AAB0-654F399371D4}" srcOrd="2" destOrd="0" parTransId="{42D50A2A-E256-42D7-B3C8-D64710EB038B}" sibTransId="{03BAA573-CCAF-46F0-9FD2-A508CD1158A3}"/>
    <dgm:cxn modelId="{E2301232-A1DD-495F-9DDF-507F198C473B}" type="presOf" srcId="{6B7EEB39-A37C-41D3-AA48-157330EEF3E5}" destId="{2CA7D5B3-16F9-4FA5-8559-43F84FF469FF}" srcOrd="0" destOrd="0" presId="urn:microsoft.com/office/officeart/2005/8/layout/hierarchy3"/>
    <dgm:cxn modelId="{95A0FCCF-DC3F-4B36-9FFD-78712C680616}" type="presOf" srcId="{70E68AA2-E983-4630-AAB0-654F399371D4}" destId="{40DFF5D8-DD01-4717-8004-490D188E451E}" srcOrd="0" destOrd="0" presId="urn:microsoft.com/office/officeart/2005/8/layout/hierarchy3"/>
    <dgm:cxn modelId="{2E1ECA9C-8F3C-4F49-A322-91198B12B79B}" type="presParOf" srcId="{F8479D33-DF75-4874-8995-85625D0565F1}" destId="{D5586995-1A10-457F-A137-1BDC12F4A288}" srcOrd="0" destOrd="0" presId="urn:microsoft.com/office/officeart/2005/8/layout/hierarchy3"/>
    <dgm:cxn modelId="{FD13CF60-1200-4766-9BF6-20650B6FD77B}" type="presParOf" srcId="{D5586995-1A10-457F-A137-1BDC12F4A288}" destId="{098CA6D0-E846-4F3A-90FB-6DD750A6AB21}" srcOrd="0" destOrd="0" presId="urn:microsoft.com/office/officeart/2005/8/layout/hierarchy3"/>
    <dgm:cxn modelId="{62EB9B96-0036-4728-B666-09B40EBC1B73}" type="presParOf" srcId="{098CA6D0-E846-4F3A-90FB-6DD750A6AB21}" destId="{AC0151A8-74DF-4681-9B2D-D8743CF01751}" srcOrd="0" destOrd="0" presId="urn:microsoft.com/office/officeart/2005/8/layout/hierarchy3"/>
    <dgm:cxn modelId="{B0CDFBFB-4B97-462C-85FF-0F49CA8F3279}" type="presParOf" srcId="{098CA6D0-E846-4F3A-90FB-6DD750A6AB21}" destId="{3196CF9D-6A7B-4ABB-A1A2-70A9DC121C30}" srcOrd="1" destOrd="0" presId="urn:microsoft.com/office/officeart/2005/8/layout/hierarchy3"/>
    <dgm:cxn modelId="{EFE2B314-E589-4379-8141-74CAD46B1A82}" type="presParOf" srcId="{D5586995-1A10-457F-A137-1BDC12F4A288}" destId="{EC65EE60-0749-494B-9998-10829FA0152A}" srcOrd="1" destOrd="0" presId="urn:microsoft.com/office/officeart/2005/8/layout/hierarchy3"/>
    <dgm:cxn modelId="{08A4588E-E419-45B1-9E83-9EF7390F8F80}" type="presParOf" srcId="{EC65EE60-0749-494B-9998-10829FA0152A}" destId="{0F6F7EA6-8DEA-49DF-A8EC-4F13EFCDDCF9}" srcOrd="0" destOrd="0" presId="urn:microsoft.com/office/officeart/2005/8/layout/hierarchy3"/>
    <dgm:cxn modelId="{42CC0057-B627-4A70-9408-9D8977312A84}" type="presParOf" srcId="{EC65EE60-0749-494B-9998-10829FA0152A}" destId="{251883A2-3EAA-4CC9-824F-E64166A6C4AA}" srcOrd="1" destOrd="0" presId="urn:microsoft.com/office/officeart/2005/8/layout/hierarchy3"/>
    <dgm:cxn modelId="{0E8A3699-AD8F-41C1-A30E-3F76F2D666E2}" type="presParOf" srcId="{EC65EE60-0749-494B-9998-10829FA0152A}" destId="{F5F69E4A-3B84-4A41-ACA9-3CC3006E66FF}" srcOrd="2" destOrd="0" presId="urn:microsoft.com/office/officeart/2005/8/layout/hierarchy3"/>
    <dgm:cxn modelId="{6831A8C5-951F-424F-9F0B-43D1F6F839B6}" type="presParOf" srcId="{EC65EE60-0749-494B-9998-10829FA0152A}" destId="{0C8625DF-B6B4-4C73-883E-991BC61BE8EF}" srcOrd="3" destOrd="0" presId="urn:microsoft.com/office/officeart/2005/8/layout/hierarchy3"/>
    <dgm:cxn modelId="{66747A6B-9609-4468-8CE6-D1439AAB897B}" type="presParOf" srcId="{EC65EE60-0749-494B-9998-10829FA0152A}" destId="{AD75314A-C3DB-4FE3-AA47-6E80C04A709A}" srcOrd="4" destOrd="0" presId="urn:microsoft.com/office/officeart/2005/8/layout/hierarchy3"/>
    <dgm:cxn modelId="{FA4DB2CC-DEBF-4ECF-9D7A-A27B68B2A511}" type="presParOf" srcId="{EC65EE60-0749-494B-9998-10829FA0152A}" destId="{7EDD0915-DFB0-48B6-84AC-E5053235C6C6}" srcOrd="5" destOrd="0" presId="urn:microsoft.com/office/officeart/2005/8/layout/hierarchy3"/>
    <dgm:cxn modelId="{E37E58D9-4524-48D7-881C-35F6C7C05500}" type="presParOf" srcId="{EC65EE60-0749-494B-9998-10829FA0152A}" destId="{12BC0595-3478-476D-A2CD-39D47C0D0D63}" srcOrd="6" destOrd="0" presId="urn:microsoft.com/office/officeart/2005/8/layout/hierarchy3"/>
    <dgm:cxn modelId="{A0BECFAD-D9C6-47F9-8949-B615FF22C13D}" type="presParOf" srcId="{EC65EE60-0749-494B-9998-10829FA0152A}" destId="{BF08818B-5D7E-4BE0-A149-FF37ECEABD71}" srcOrd="7" destOrd="0" presId="urn:microsoft.com/office/officeart/2005/8/layout/hierarchy3"/>
    <dgm:cxn modelId="{D31E0EA1-C7F4-44FA-B8F5-72745D28FD91}" type="presParOf" srcId="{EC65EE60-0749-494B-9998-10829FA0152A}" destId="{CF412426-15EF-4BD7-90BC-97252E06851C}" srcOrd="8" destOrd="0" presId="urn:microsoft.com/office/officeart/2005/8/layout/hierarchy3"/>
    <dgm:cxn modelId="{804A98E2-936B-49D2-BCDB-7A886AB271CF}" type="presParOf" srcId="{EC65EE60-0749-494B-9998-10829FA0152A}" destId="{40F2F65D-D345-4485-A36C-7D587364F1AA}" srcOrd="9" destOrd="0" presId="urn:microsoft.com/office/officeart/2005/8/layout/hierarchy3"/>
    <dgm:cxn modelId="{E5CF93B9-115D-4894-B637-68AEEA73037A}" type="presParOf" srcId="{EC65EE60-0749-494B-9998-10829FA0152A}" destId="{867B84CF-39CC-42B6-9D16-35CE0DB0E246}" srcOrd="10" destOrd="0" presId="urn:microsoft.com/office/officeart/2005/8/layout/hierarchy3"/>
    <dgm:cxn modelId="{5648AED4-96CE-4B2D-B1F3-490797ACF2A6}" type="presParOf" srcId="{EC65EE60-0749-494B-9998-10829FA0152A}" destId="{1428DE8C-6639-4DB5-9FA8-9B4D7012AD0D}" srcOrd="11" destOrd="0" presId="urn:microsoft.com/office/officeart/2005/8/layout/hierarchy3"/>
    <dgm:cxn modelId="{2914531D-4F6F-477A-A9DE-FEFCDB772E23}" type="presParOf" srcId="{F8479D33-DF75-4874-8995-85625D0565F1}" destId="{C8F50A48-8C42-4171-98D4-34217D007847}" srcOrd="1" destOrd="0" presId="urn:microsoft.com/office/officeart/2005/8/layout/hierarchy3"/>
    <dgm:cxn modelId="{7D563E8E-C656-47D5-9FAE-7AC6AA5657B2}" type="presParOf" srcId="{C8F50A48-8C42-4171-98D4-34217D007847}" destId="{809EE693-AD8B-4AE7-A529-C335A8261CCD}" srcOrd="0" destOrd="0" presId="urn:microsoft.com/office/officeart/2005/8/layout/hierarchy3"/>
    <dgm:cxn modelId="{9E50B6CE-7EA8-4031-B40E-3C11809D2466}" type="presParOf" srcId="{809EE693-AD8B-4AE7-A529-C335A8261CCD}" destId="{3B719082-3D7F-4604-B43E-7EEA1278CA32}" srcOrd="0" destOrd="0" presId="urn:microsoft.com/office/officeart/2005/8/layout/hierarchy3"/>
    <dgm:cxn modelId="{0E603F10-B2AB-4855-BBCE-1B0C2EA77F68}" type="presParOf" srcId="{809EE693-AD8B-4AE7-A529-C335A8261CCD}" destId="{715C13D3-4FC5-4204-8FFD-5E5759C3974D}" srcOrd="1" destOrd="0" presId="urn:microsoft.com/office/officeart/2005/8/layout/hierarchy3"/>
    <dgm:cxn modelId="{82209119-0B64-4EDA-BCBA-309CB1B241D0}" type="presParOf" srcId="{C8F50A48-8C42-4171-98D4-34217D007847}" destId="{B503371F-04C9-42A4-89A4-08A0F9B4BF48}" srcOrd="1" destOrd="0" presId="urn:microsoft.com/office/officeart/2005/8/layout/hierarchy3"/>
    <dgm:cxn modelId="{24BF17E2-D907-4B24-8B50-3B0BF2892571}" type="presParOf" srcId="{B503371F-04C9-42A4-89A4-08A0F9B4BF48}" destId="{85658BC4-0BD4-4E24-B23E-8FB8DD73465E}" srcOrd="0" destOrd="0" presId="urn:microsoft.com/office/officeart/2005/8/layout/hierarchy3"/>
    <dgm:cxn modelId="{799138E7-01A3-43B3-A190-0FFA14CD39AA}" type="presParOf" srcId="{B503371F-04C9-42A4-89A4-08A0F9B4BF48}" destId="{153C60E5-3A40-4E93-9177-A4E55AF9F789}" srcOrd="1" destOrd="0" presId="urn:microsoft.com/office/officeart/2005/8/layout/hierarchy3"/>
    <dgm:cxn modelId="{55197061-0770-4BD4-95BD-9BE4AEEDE513}" type="presParOf" srcId="{B503371F-04C9-42A4-89A4-08A0F9B4BF48}" destId="{DFF37A27-AD7A-4657-9C59-EAF1EC278860}" srcOrd="2" destOrd="0" presId="urn:microsoft.com/office/officeart/2005/8/layout/hierarchy3"/>
    <dgm:cxn modelId="{9B213F87-679A-4787-AE90-A929D670863D}" type="presParOf" srcId="{B503371F-04C9-42A4-89A4-08A0F9B4BF48}" destId="{58C0E03C-1BB0-49C7-A89F-5D23E6CAA738}" srcOrd="3" destOrd="0" presId="urn:microsoft.com/office/officeart/2005/8/layout/hierarchy3"/>
    <dgm:cxn modelId="{2312DF62-FFBA-4D3A-8615-A8A04544E3A5}" type="presParOf" srcId="{B503371F-04C9-42A4-89A4-08A0F9B4BF48}" destId="{9CCDF6F1-2390-4E72-9F66-837396FA9726}" srcOrd="4" destOrd="0" presId="urn:microsoft.com/office/officeart/2005/8/layout/hierarchy3"/>
    <dgm:cxn modelId="{8164D145-F23F-4794-B0C9-73986C0857F0}" type="presParOf" srcId="{B503371F-04C9-42A4-89A4-08A0F9B4BF48}" destId="{851B9142-1667-496C-8498-2A01842B31B7}" srcOrd="5" destOrd="0" presId="urn:microsoft.com/office/officeart/2005/8/layout/hierarchy3"/>
    <dgm:cxn modelId="{1AD452C4-66B9-45BB-AD15-3A9A10E41B60}" type="presParOf" srcId="{F8479D33-DF75-4874-8995-85625D0565F1}" destId="{6AD2A6E8-A177-4528-A7B8-6CE86D4C71ED}" srcOrd="2" destOrd="0" presId="urn:microsoft.com/office/officeart/2005/8/layout/hierarchy3"/>
    <dgm:cxn modelId="{128A7842-9B96-49F3-987B-DFBFAFA67030}" type="presParOf" srcId="{6AD2A6E8-A177-4528-A7B8-6CE86D4C71ED}" destId="{30D1FD43-179E-4F55-90B5-6C8FD711A6EF}" srcOrd="0" destOrd="0" presId="urn:microsoft.com/office/officeart/2005/8/layout/hierarchy3"/>
    <dgm:cxn modelId="{98338FCC-57E1-4D02-B894-1919817063BB}" type="presParOf" srcId="{30D1FD43-179E-4F55-90B5-6C8FD711A6EF}" destId="{40DFF5D8-DD01-4717-8004-490D188E451E}" srcOrd="0" destOrd="0" presId="urn:microsoft.com/office/officeart/2005/8/layout/hierarchy3"/>
    <dgm:cxn modelId="{70DCFCA2-0D62-4033-AEC3-1F8138534A98}" type="presParOf" srcId="{30D1FD43-179E-4F55-90B5-6C8FD711A6EF}" destId="{E98997AD-DC2B-4132-999C-01FE9F39393E}" srcOrd="1" destOrd="0" presId="urn:microsoft.com/office/officeart/2005/8/layout/hierarchy3"/>
    <dgm:cxn modelId="{2263C873-D9B7-4E7D-B3F5-BE20F2E6A645}" type="presParOf" srcId="{6AD2A6E8-A177-4528-A7B8-6CE86D4C71ED}" destId="{BDF27A80-ECAB-49A5-9896-1E8C0E951FCE}" srcOrd="1" destOrd="0" presId="urn:microsoft.com/office/officeart/2005/8/layout/hierarchy3"/>
    <dgm:cxn modelId="{6AAA3813-701B-41DE-8A2C-53CB181AF9D7}" type="presParOf" srcId="{BDF27A80-ECAB-49A5-9896-1E8C0E951FCE}" destId="{3589EF5E-6090-401D-A935-FC026191EBBA}" srcOrd="0" destOrd="0" presId="urn:microsoft.com/office/officeart/2005/8/layout/hierarchy3"/>
    <dgm:cxn modelId="{86291F8D-C5FE-4411-A797-2DCC9E966AB8}" type="presParOf" srcId="{BDF27A80-ECAB-49A5-9896-1E8C0E951FCE}" destId="{4C468FFF-B243-4290-BD43-E7122C221942}" srcOrd="1" destOrd="0" presId="urn:microsoft.com/office/officeart/2005/8/layout/hierarchy3"/>
    <dgm:cxn modelId="{3B2F3768-38D9-4919-A081-30E8A1D2C51E}" type="presParOf" srcId="{BDF27A80-ECAB-49A5-9896-1E8C0E951FCE}" destId="{5BD29665-FD17-444A-964A-C2266BD6B1CF}" srcOrd="2" destOrd="0" presId="urn:microsoft.com/office/officeart/2005/8/layout/hierarchy3"/>
    <dgm:cxn modelId="{E25C07B6-957D-4785-BB40-EB815A9986A5}" type="presParOf" srcId="{BDF27A80-ECAB-49A5-9896-1E8C0E951FCE}" destId="{9345A9E6-F418-4675-A874-B994965E25FB}" srcOrd="3" destOrd="0" presId="urn:microsoft.com/office/officeart/2005/8/layout/hierarchy3"/>
    <dgm:cxn modelId="{D3D13AA6-3B3D-4216-B6DD-330A700E87F9}" type="presParOf" srcId="{BDF27A80-ECAB-49A5-9896-1E8C0E951FCE}" destId="{34ECCC3B-7D2D-461E-9490-8BB6BBE412CF}" srcOrd="4" destOrd="0" presId="urn:microsoft.com/office/officeart/2005/8/layout/hierarchy3"/>
    <dgm:cxn modelId="{C2679D7D-CECF-4A49-8456-1198C6A9AE0C}" type="presParOf" srcId="{BDF27A80-ECAB-49A5-9896-1E8C0E951FCE}" destId="{24BF799B-1220-44ED-AD5C-0A7D88467949}" srcOrd="5" destOrd="0" presId="urn:microsoft.com/office/officeart/2005/8/layout/hierarchy3"/>
    <dgm:cxn modelId="{83B11E90-C6CC-4AA7-8AD4-A8689C592458}" type="presParOf" srcId="{BDF27A80-ECAB-49A5-9896-1E8C0E951FCE}" destId="{E0E866F6-B203-4C2C-94B3-898EA2CFCF12}" srcOrd="6" destOrd="0" presId="urn:microsoft.com/office/officeart/2005/8/layout/hierarchy3"/>
    <dgm:cxn modelId="{83D1E903-54CE-44BD-8EC9-E08166CA3DBC}" type="presParOf" srcId="{BDF27A80-ECAB-49A5-9896-1E8C0E951FCE}" destId="{7A1D52F0-38C4-48DE-8A0D-86C9BDCE335B}" srcOrd="7" destOrd="0" presId="urn:microsoft.com/office/officeart/2005/8/layout/hierarchy3"/>
    <dgm:cxn modelId="{B17B08AB-DDEA-4212-A90E-3C8C5B039924}" type="presParOf" srcId="{F8479D33-DF75-4874-8995-85625D0565F1}" destId="{93541038-A8FC-4141-9766-BAC75C468869}" srcOrd="3" destOrd="0" presId="urn:microsoft.com/office/officeart/2005/8/layout/hierarchy3"/>
    <dgm:cxn modelId="{77AAE4B1-80EC-48CB-BCF3-3F986AC7F24C}" type="presParOf" srcId="{93541038-A8FC-4141-9766-BAC75C468869}" destId="{C36320F0-5403-4188-8865-5B81E1BCDA42}" srcOrd="0" destOrd="0" presId="urn:microsoft.com/office/officeart/2005/8/layout/hierarchy3"/>
    <dgm:cxn modelId="{16C3C32F-74FF-47F6-ABB1-B4943F7729B4}" type="presParOf" srcId="{C36320F0-5403-4188-8865-5B81E1BCDA42}" destId="{C1513954-8FCA-4EC9-9FCA-50E9B7FA31C6}" srcOrd="0" destOrd="0" presId="urn:microsoft.com/office/officeart/2005/8/layout/hierarchy3"/>
    <dgm:cxn modelId="{E715BBE1-5018-4CD1-87AB-9B690D63E8D2}" type="presParOf" srcId="{C36320F0-5403-4188-8865-5B81E1BCDA42}" destId="{493CFCB0-2850-425C-860C-C1F41A3AB23A}" srcOrd="1" destOrd="0" presId="urn:microsoft.com/office/officeart/2005/8/layout/hierarchy3"/>
    <dgm:cxn modelId="{CBA38DA2-E15B-4041-8D05-769611B2B168}" type="presParOf" srcId="{93541038-A8FC-4141-9766-BAC75C468869}" destId="{6C6537ED-37DD-4B02-A207-DC5443F229CB}" srcOrd="1" destOrd="0" presId="urn:microsoft.com/office/officeart/2005/8/layout/hierarchy3"/>
    <dgm:cxn modelId="{84C57459-E6D3-48D9-A5D5-18EEEB02855C}" type="presParOf" srcId="{6C6537ED-37DD-4B02-A207-DC5443F229CB}" destId="{BBBB61E1-0801-460C-941F-FF797654A249}" srcOrd="0" destOrd="0" presId="urn:microsoft.com/office/officeart/2005/8/layout/hierarchy3"/>
    <dgm:cxn modelId="{46952866-C441-4A6A-9019-165D71DA32D4}" type="presParOf" srcId="{6C6537ED-37DD-4B02-A207-DC5443F229CB}" destId="{CA2587E5-C86D-4855-975D-368640D5E241}" srcOrd="1" destOrd="0" presId="urn:microsoft.com/office/officeart/2005/8/layout/hierarchy3"/>
    <dgm:cxn modelId="{7F95A0BB-9021-4594-847F-AB30203D81C9}" type="presParOf" srcId="{6C6537ED-37DD-4B02-A207-DC5443F229CB}" destId="{D3DAF693-9AB4-4166-94A3-09918AB03344}" srcOrd="2" destOrd="0" presId="urn:microsoft.com/office/officeart/2005/8/layout/hierarchy3"/>
    <dgm:cxn modelId="{70743360-3E4B-484A-926B-0C46AF30EB8B}" type="presParOf" srcId="{6C6537ED-37DD-4B02-A207-DC5443F229CB}" destId="{25088812-E22F-4C55-A20B-F18AEAFB4903}" srcOrd="3" destOrd="0" presId="urn:microsoft.com/office/officeart/2005/8/layout/hierarchy3"/>
    <dgm:cxn modelId="{E6EDA56B-8A34-4C00-B49F-57DC6A2FE425}" type="presParOf" srcId="{6C6537ED-37DD-4B02-A207-DC5443F229CB}" destId="{5F6D7DE0-C7DF-4FCF-901C-5EC6E526FAB2}" srcOrd="4" destOrd="0" presId="urn:microsoft.com/office/officeart/2005/8/layout/hierarchy3"/>
    <dgm:cxn modelId="{576329CC-AE25-4115-A253-F4C8F28C5939}" type="presParOf" srcId="{6C6537ED-37DD-4B02-A207-DC5443F229CB}" destId="{1DB983F0-B834-420A-8C7B-544371B6EAA3}" srcOrd="5" destOrd="0" presId="urn:microsoft.com/office/officeart/2005/8/layout/hierarchy3"/>
    <dgm:cxn modelId="{71675D7F-2E04-490A-9BD9-23D82AB596D3}" type="presParOf" srcId="{6C6537ED-37DD-4B02-A207-DC5443F229CB}" destId="{CE0813B5-0810-49FB-AFA2-EA7AD79AC708}" srcOrd="6" destOrd="0" presId="urn:microsoft.com/office/officeart/2005/8/layout/hierarchy3"/>
    <dgm:cxn modelId="{D3849F11-61B8-415C-8E6C-0778A4D1599F}" type="presParOf" srcId="{6C6537ED-37DD-4B02-A207-DC5443F229CB}" destId="{3750BB55-AF3E-4389-9CA9-42ED1EC7857C}" srcOrd="7" destOrd="0" presId="urn:microsoft.com/office/officeart/2005/8/layout/hierarchy3"/>
    <dgm:cxn modelId="{D2971965-9C79-4F4D-AB41-2AF9BFD2E612}" type="presParOf" srcId="{F8479D33-DF75-4874-8995-85625D0565F1}" destId="{7A6593C3-24C2-49C4-A782-A682B431CFAF}" srcOrd="4" destOrd="0" presId="urn:microsoft.com/office/officeart/2005/8/layout/hierarchy3"/>
    <dgm:cxn modelId="{EBB7BD7C-DA65-41F9-9ED5-9ADAC8EE55A7}" type="presParOf" srcId="{7A6593C3-24C2-49C4-A782-A682B431CFAF}" destId="{6D0A01D3-AC37-49E2-B5AF-AA98A262CD2C}" srcOrd="0" destOrd="0" presId="urn:microsoft.com/office/officeart/2005/8/layout/hierarchy3"/>
    <dgm:cxn modelId="{05C26378-09E6-4235-AB81-8766F36BF55B}" type="presParOf" srcId="{6D0A01D3-AC37-49E2-B5AF-AA98A262CD2C}" destId="{40369682-726B-426A-B4E2-3B86D064F787}" srcOrd="0" destOrd="0" presId="urn:microsoft.com/office/officeart/2005/8/layout/hierarchy3"/>
    <dgm:cxn modelId="{DA4DBF5C-9B3F-4ECA-9DD8-F6112F2B3196}" type="presParOf" srcId="{6D0A01D3-AC37-49E2-B5AF-AA98A262CD2C}" destId="{48F37AAF-1494-480B-A2CE-F6EA3529BF39}" srcOrd="1" destOrd="0" presId="urn:microsoft.com/office/officeart/2005/8/layout/hierarchy3"/>
    <dgm:cxn modelId="{99426355-9157-41BB-B181-533EF153D5E2}" type="presParOf" srcId="{7A6593C3-24C2-49C4-A782-A682B431CFAF}" destId="{37B9712F-5374-4F2D-88A1-81D861A0DB59}" srcOrd="1" destOrd="0" presId="urn:microsoft.com/office/officeart/2005/8/layout/hierarchy3"/>
    <dgm:cxn modelId="{EAF85A71-8EC2-4300-AC4E-8AA2ED1B6599}" type="presParOf" srcId="{37B9712F-5374-4F2D-88A1-81D861A0DB59}" destId="{7EA4CB12-5565-4622-9C20-17659D72826C}" srcOrd="0" destOrd="0" presId="urn:microsoft.com/office/officeart/2005/8/layout/hierarchy3"/>
    <dgm:cxn modelId="{B773B7A4-5621-477C-9378-F88B3D1752E8}" type="presParOf" srcId="{37B9712F-5374-4F2D-88A1-81D861A0DB59}" destId="{2C0B4B03-91AD-4530-A312-8D7EB3DAB14B}" srcOrd="1" destOrd="0" presId="urn:microsoft.com/office/officeart/2005/8/layout/hierarchy3"/>
    <dgm:cxn modelId="{2F84B947-C5B2-4015-B62C-BB833490B2A7}" type="presParOf" srcId="{37B9712F-5374-4F2D-88A1-81D861A0DB59}" destId="{CA3D75D2-C646-4087-9A25-BDFBE0418974}" srcOrd="2" destOrd="0" presId="urn:microsoft.com/office/officeart/2005/8/layout/hierarchy3"/>
    <dgm:cxn modelId="{4FBE40EB-A822-4EB1-874E-51A82782F3B4}" type="presParOf" srcId="{37B9712F-5374-4F2D-88A1-81D861A0DB59}" destId="{86495287-A907-4B6D-AC89-674BEB63D53D}" srcOrd="3" destOrd="0" presId="urn:microsoft.com/office/officeart/2005/8/layout/hierarchy3"/>
    <dgm:cxn modelId="{5F500091-0422-4978-BC64-004EE40D5607}" type="presParOf" srcId="{37B9712F-5374-4F2D-88A1-81D861A0DB59}" destId="{AC5A68AE-DBBD-4F55-A108-A92CF3534A30}" srcOrd="4" destOrd="0" presId="urn:microsoft.com/office/officeart/2005/8/layout/hierarchy3"/>
    <dgm:cxn modelId="{9836D829-364F-401B-B9D3-DC59044F4005}" type="presParOf" srcId="{37B9712F-5374-4F2D-88A1-81D861A0DB59}" destId="{2CA7D5B3-16F9-4FA5-8559-43F84FF469FF}" srcOrd="5" destOrd="0" presId="urn:microsoft.com/office/officeart/2005/8/layout/hierarchy3"/>
    <dgm:cxn modelId="{BBE9F36E-EFC8-4B1D-A5E6-BF7A4574610E}" type="presParOf" srcId="{37B9712F-5374-4F2D-88A1-81D861A0DB59}" destId="{AF9AE47A-0D99-41BA-B569-930E5FAF3B3B}" srcOrd="6" destOrd="0" presId="urn:microsoft.com/office/officeart/2005/8/layout/hierarchy3"/>
    <dgm:cxn modelId="{43628098-77C6-4D80-87CF-D991BF0B1B56}" type="presParOf" srcId="{37B9712F-5374-4F2D-88A1-81D861A0DB59}" destId="{9281E2DC-EED7-4220-9EB0-363856246945}"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F3B9B7-D01F-488C-A0E4-0E0F904CF0E3}"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pl-PL"/>
        </a:p>
      </dgm:t>
    </dgm:pt>
    <dgm:pt modelId="{03CF29D1-E3D0-4F63-BD42-C04A1FBA2AF4}">
      <dgm:prSet custT="1"/>
      <dgm:spPr>
        <a:solidFill>
          <a:schemeClr val="bg2"/>
        </a:solidFill>
        <a:ln>
          <a:solidFill>
            <a:srgbClr val="C00000"/>
          </a:solidFill>
        </a:ln>
      </dgm:spPr>
      <dgm:t>
        <a:bodyPr/>
        <a:lstStyle/>
        <a:p>
          <a:r>
            <a:rPr lang="pl-PL" sz="1200" b="0" cap="none" baseline="0">
              <a:solidFill>
                <a:schemeClr val="tx1"/>
              </a:solidFill>
              <a:latin typeface="Cambria"/>
              <a:ea typeface="Cambria"/>
            </a:rPr>
            <a:t>Współpraca i wsparcie dla działań zmierzających do maksymalnego zachowania dotychczasowych walorów środowiskowych obszaru</a:t>
          </a:r>
          <a:r>
            <a:rPr lang="pl-PL" sz="1400" b="0" cap="all">
              <a:solidFill>
                <a:schemeClr val="tx1"/>
              </a:solidFill>
            </a:rPr>
            <a:t>.</a:t>
          </a:r>
          <a:r>
            <a:rPr lang="pl-PL" sz="1400" b="1" cap="all">
              <a:solidFill>
                <a:srgbClr val="C00000"/>
              </a:solidFill>
            </a:rPr>
            <a:t> </a:t>
          </a:r>
          <a:endParaRPr lang="pl-PL" sz="1400" b="0" cap="none" baseline="0">
            <a:solidFill>
              <a:schemeClr val="tx1"/>
            </a:solidFill>
            <a:latin typeface="Cambria" panose="02040503050406030204" pitchFamily="18" charset="0"/>
            <a:ea typeface="Cambria" panose="02040503050406030204" pitchFamily="18" charset="0"/>
          </a:endParaRPr>
        </a:p>
      </dgm:t>
    </dgm:pt>
    <dgm:pt modelId="{C52B8068-62FD-4782-AA62-F32BB3BDF7C7}" type="parTrans" cxnId="{79EE7647-8B55-4BF5-A7B6-2EEBEB1F40C4}">
      <dgm:prSet/>
      <dgm:spPr/>
      <dgm:t>
        <a:bodyPr/>
        <a:lstStyle/>
        <a:p>
          <a:endParaRPr lang="pl-PL"/>
        </a:p>
      </dgm:t>
    </dgm:pt>
    <dgm:pt modelId="{F326FAAE-B74D-4A60-AEDF-CCC78FD475F1}" type="sibTrans" cxnId="{79EE7647-8B55-4BF5-A7B6-2EEBEB1F40C4}">
      <dgm:prSet/>
      <dgm:spPr/>
      <dgm:t>
        <a:bodyPr/>
        <a:lstStyle/>
        <a:p>
          <a:endParaRPr lang="pl-PL"/>
        </a:p>
      </dgm:t>
    </dgm:pt>
    <dgm:pt modelId="{BD873598-2199-454F-8D25-073F8EE102F3}">
      <dgm:prSet custT="1"/>
      <dgm:spPr>
        <a:solidFill>
          <a:schemeClr val="bg2"/>
        </a:solidFill>
        <a:ln>
          <a:solidFill>
            <a:srgbClr val="C00000"/>
          </a:solidFill>
        </a:ln>
      </dgm:spPr>
      <dgm:t>
        <a:bodyPr/>
        <a:lstStyle/>
        <a:p>
          <a:r>
            <a:rPr lang="pl-PL" sz="1200" b="0" cap="none" baseline="0">
              <a:solidFill>
                <a:schemeClr val="tx1"/>
              </a:solidFill>
              <a:latin typeface="Cambria"/>
              <a:ea typeface="Cambria"/>
            </a:rPr>
            <a:t>Tworzenie sprzyjających warunków do organizacji nowych lub poszerzenia/przebranżowienia istniejących aktywności gospodarczej.</a:t>
          </a:r>
        </a:p>
      </dgm:t>
    </dgm:pt>
    <dgm:pt modelId="{A045CEFC-7FDB-403D-8FAC-39271973AE97}" type="parTrans" cxnId="{65BC6ED5-7255-470F-BE3D-FE9CB3CC3847}">
      <dgm:prSet/>
      <dgm:spPr/>
      <dgm:t>
        <a:bodyPr/>
        <a:lstStyle/>
        <a:p>
          <a:endParaRPr lang="pl-PL"/>
        </a:p>
      </dgm:t>
    </dgm:pt>
    <dgm:pt modelId="{E62554B5-B251-435B-A49D-84E98DC6CFF2}" type="sibTrans" cxnId="{65BC6ED5-7255-470F-BE3D-FE9CB3CC3847}">
      <dgm:prSet/>
      <dgm:spPr/>
      <dgm:t>
        <a:bodyPr/>
        <a:lstStyle/>
        <a:p>
          <a:endParaRPr lang="pl-PL"/>
        </a:p>
      </dgm:t>
    </dgm:pt>
    <dgm:pt modelId="{483A8CE3-196F-4AA5-B741-A592BC7B48CD}">
      <dgm:prSet custT="1"/>
      <dgm:spPr>
        <a:solidFill>
          <a:schemeClr val="bg2"/>
        </a:solidFill>
        <a:ln>
          <a:solidFill>
            <a:srgbClr val="C00000"/>
          </a:solidFill>
        </a:ln>
      </dgm:spPr>
      <dgm:t>
        <a:bodyPr/>
        <a:lstStyle/>
        <a:p>
          <a:r>
            <a:rPr lang="pl-PL" sz="1200" b="0" cap="none" baseline="0">
              <a:solidFill>
                <a:schemeClr val="tx1"/>
              </a:solidFill>
              <a:latin typeface="Cambria"/>
              <a:ea typeface="Cambria"/>
            </a:rPr>
            <a:t>Rozwój poszczególnych miejscowości obszaru.</a:t>
          </a:r>
          <a:endParaRPr lang="pl-PL" sz="1200"/>
        </a:p>
      </dgm:t>
    </dgm:pt>
    <dgm:pt modelId="{F4404C54-4585-4E95-82C8-9BA037A2B14A}" type="parTrans" cxnId="{28108E0F-4316-449A-95DA-B2FC966EA872}">
      <dgm:prSet/>
      <dgm:spPr/>
      <dgm:t>
        <a:bodyPr/>
        <a:lstStyle/>
        <a:p>
          <a:endParaRPr lang="pl-PL"/>
        </a:p>
      </dgm:t>
    </dgm:pt>
    <dgm:pt modelId="{20331836-96B8-416F-9681-5C04FC806781}" type="sibTrans" cxnId="{28108E0F-4316-449A-95DA-B2FC966EA872}">
      <dgm:prSet/>
      <dgm:spPr/>
      <dgm:t>
        <a:bodyPr/>
        <a:lstStyle/>
        <a:p>
          <a:endParaRPr lang="pl-PL"/>
        </a:p>
      </dgm:t>
    </dgm:pt>
    <dgm:pt modelId="{A4FC2EEB-2694-420A-8E64-E4D176D690F4}">
      <dgm:prSet phldr="0"/>
      <dgm:spPr>
        <a:ln>
          <a:solidFill>
            <a:srgbClr val="C00000"/>
          </a:solidFill>
        </a:ln>
      </dgm:spPr>
      <dgm:t>
        <a:bodyPr/>
        <a:lstStyle/>
        <a:p>
          <a:pPr rtl="0"/>
          <a:r>
            <a:rPr lang="pl-PL" b="0" cap="none" baseline="0">
              <a:latin typeface="Cambria"/>
              <a:ea typeface="Cambria"/>
            </a:rPr>
            <a:t>Poprawa dostępności transportowej i komunikacyjnej gminy w wymiarze lokalnym, regionalnym i krajowym, w tym  relacji z Warszawskim Obszarem Metropolitalnym </a:t>
          </a:r>
        </a:p>
      </dgm:t>
    </dgm:pt>
    <dgm:pt modelId="{CC8A4862-4CCC-4D85-9D62-27F69D135036}" type="parTrans" cxnId="{45367D5A-2E88-40D0-B273-47D480AB40AA}">
      <dgm:prSet/>
      <dgm:spPr/>
      <dgm:t>
        <a:bodyPr/>
        <a:lstStyle/>
        <a:p>
          <a:endParaRPr lang="pl-PL"/>
        </a:p>
      </dgm:t>
    </dgm:pt>
    <dgm:pt modelId="{F0089B6F-DD73-4F88-B099-332538758CD8}" type="sibTrans" cxnId="{45367D5A-2E88-40D0-B273-47D480AB40AA}">
      <dgm:prSet/>
      <dgm:spPr/>
      <dgm:t>
        <a:bodyPr/>
        <a:lstStyle/>
        <a:p>
          <a:endParaRPr lang="pl-PL"/>
        </a:p>
      </dgm:t>
    </dgm:pt>
    <dgm:pt modelId="{C8725E4F-A4ED-4D0A-BD92-260DCBBEFFE4}" type="pres">
      <dgm:prSet presAssocID="{CDF3B9B7-D01F-488C-A0E4-0E0F904CF0E3}" presName="Name0" presStyleCnt="0">
        <dgm:presLayoutVars>
          <dgm:chMax val="7"/>
          <dgm:chPref val="7"/>
          <dgm:dir/>
        </dgm:presLayoutVars>
      </dgm:prSet>
      <dgm:spPr/>
      <dgm:t>
        <a:bodyPr/>
        <a:lstStyle/>
        <a:p>
          <a:endParaRPr lang="pl-PL"/>
        </a:p>
      </dgm:t>
    </dgm:pt>
    <dgm:pt modelId="{B90CCDEA-7A15-4925-996B-B3BCEC2B387E}" type="pres">
      <dgm:prSet presAssocID="{CDF3B9B7-D01F-488C-A0E4-0E0F904CF0E3}" presName="Name1" presStyleCnt="0"/>
      <dgm:spPr/>
    </dgm:pt>
    <dgm:pt modelId="{2538B88D-78DC-40B9-8E07-A6E3EBEE3A77}" type="pres">
      <dgm:prSet presAssocID="{CDF3B9B7-D01F-488C-A0E4-0E0F904CF0E3}" presName="cycle" presStyleCnt="0"/>
      <dgm:spPr/>
    </dgm:pt>
    <dgm:pt modelId="{473DDFBF-C4FE-4914-947A-F24B0F51CAF8}" type="pres">
      <dgm:prSet presAssocID="{CDF3B9B7-D01F-488C-A0E4-0E0F904CF0E3}" presName="srcNode" presStyleLbl="node1" presStyleIdx="0" presStyleCnt="4"/>
      <dgm:spPr/>
    </dgm:pt>
    <dgm:pt modelId="{86CE536E-6C50-4873-9B61-08A1D18C0434}" type="pres">
      <dgm:prSet presAssocID="{CDF3B9B7-D01F-488C-A0E4-0E0F904CF0E3}" presName="conn" presStyleLbl="parChTrans1D2" presStyleIdx="0" presStyleCnt="1"/>
      <dgm:spPr/>
      <dgm:t>
        <a:bodyPr/>
        <a:lstStyle/>
        <a:p>
          <a:endParaRPr lang="pl-PL"/>
        </a:p>
      </dgm:t>
    </dgm:pt>
    <dgm:pt modelId="{5CBB30FF-59F4-4305-A66A-2F6BA3DF27F0}" type="pres">
      <dgm:prSet presAssocID="{CDF3B9B7-D01F-488C-A0E4-0E0F904CF0E3}" presName="extraNode" presStyleLbl="node1" presStyleIdx="0" presStyleCnt="4"/>
      <dgm:spPr/>
    </dgm:pt>
    <dgm:pt modelId="{4FEE80BE-A505-482D-8645-6BF668075820}" type="pres">
      <dgm:prSet presAssocID="{CDF3B9B7-D01F-488C-A0E4-0E0F904CF0E3}" presName="dstNode" presStyleLbl="node1" presStyleIdx="0" presStyleCnt="4"/>
      <dgm:spPr/>
    </dgm:pt>
    <dgm:pt modelId="{038D0C25-D8FF-47E8-8635-A639D86EC25F}" type="pres">
      <dgm:prSet presAssocID="{A4FC2EEB-2694-420A-8E64-E4D176D690F4}" presName="text_1" presStyleLbl="node1" presStyleIdx="0" presStyleCnt="4">
        <dgm:presLayoutVars>
          <dgm:bulletEnabled val="1"/>
        </dgm:presLayoutVars>
      </dgm:prSet>
      <dgm:spPr>
        <a:solidFill>
          <a:schemeClr val="bg2"/>
        </a:solidFill>
      </dgm:spPr>
      <dgm:t>
        <a:bodyPr/>
        <a:lstStyle/>
        <a:p>
          <a:endParaRPr lang="pl-PL"/>
        </a:p>
      </dgm:t>
    </dgm:pt>
    <dgm:pt modelId="{E65A38B5-900A-4635-9659-0B93A62161BE}" type="pres">
      <dgm:prSet presAssocID="{A4FC2EEB-2694-420A-8E64-E4D176D690F4}" presName="accent_1" presStyleCnt="0"/>
      <dgm:spPr/>
    </dgm:pt>
    <dgm:pt modelId="{8D3BD7E4-7246-40AC-89D5-8AD292E3B618}" type="pres">
      <dgm:prSet presAssocID="{A4FC2EEB-2694-420A-8E64-E4D176D690F4}" presName="accentRepeatNode" presStyleLbl="solidFgAcc1" presStyleIdx="0" presStyleCnt="4"/>
      <dgm:spPr>
        <a:solidFill>
          <a:srgbClr val="C00000"/>
        </a:solidFill>
      </dgm:spPr>
    </dgm:pt>
    <dgm:pt modelId="{8017731E-4E06-4285-A417-6DB0017FD0F0}" type="pres">
      <dgm:prSet presAssocID="{483A8CE3-196F-4AA5-B741-A592BC7B48CD}" presName="text_2" presStyleLbl="node1" presStyleIdx="1" presStyleCnt="4">
        <dgm:presLayoutVars>
          <dgm:bulletEnabled val="1"/>
        </dgm:presLayoutVars>
      </dgm:prSet>
      <dgm:spPr/>
      <dgm:t>
        <a:bodyPr/>
        <a:lstStyle/>
        <a:p>
          <a:endParaRPr lang="pl-PL"/>
        </a:p>
      </dgm:t>
    </dgm:pt>
    <dgm:pt modelId="{FC9E2894-8412-4D7A-ABA0-C8D8D7D54DA4}" type="pres">
      <dgm:prSet presAssocID="{483A8CE3-196F-4AA5-B741-A592BC7B48CD}" presName="accent_2" presStyleCnt="0"/>
      <dgm:spPr/>
    </dgm:pt>
    <dgm:pt modelId="{A6A29F96-374E-4939-825C-7C1E7678AA56}" type="pres">
      <dgm:prSet presAssocID="{483A8CE3-196F-4AA5-B741-A592BC7B48CD}" presName="accentRepeatNode" presStyleLbl="solidFgAcc1" presStyleIdx="1" presStyleCnt="4"/>
      <dgm:spPr>
        <a:solidFill>
          <a:srgbClr val="C00000"/>
        </a:solidFill>
      </dgm:spPr>
    </dgm:pt>
    <dgm:pt modelId="{662675C7-AFE3-4527-88AE-2C147D6986DE}" type="pres">
      <dgm:prSet presAssocID="{BD873598-2199-454F-8D25-073F8EE102F3}" presName="text_3" presStyleLbl="node1" presStyleIdx="2" presStyleCnt="4">
        <dgm:presLayoutVars>
          <dgm:bulletEnabled val="1"/>
        </dgm:presLayoutVars>
      </dgm:prSet>
      <dgm:spPr/>
      <dgm:t>
        <a:bodyPr/>
        <a:lstStyle/>
        <a:p>
          <a:endParaRPr lang="pl-PL"/>
        </a:p>
      </dgm:t>
    </dgm:pt>
    <dgm:pt modelId="{59967950-1A36-4324-AB67-7AB42ED70FB4}" type="pres">
      <dgm:prSet presAssocID="{BD873598-2199-454F-8D25-073F8EE102F3}" presName="accent_3" presStyleCnt="0"/>
      <dgm:spPr/>
    </dgm:pt>
    <dgm:pt modelId="{039050A2-519A-48A5-8204-EE0D8FFEC352}" type="pres">
      <dgm:prSet presAssocID="{BD873598-2199-454F-8D25-073F8EE102F3}" presName="accentRepeatNode" presStyleLbl="solidFgAcc1" presStyleIdx="2" presStyleCnt="4"/>
      <dgm:spPr>
        <a:solidFill>
          <a:srgbClr val="C00000"/>
        </a:solidFill>
        <a:ln>
          <a:solidFill>
            <a:srgbClr val="C00000"/>
          </a:solidFill>
        </a:ln>
      </dgm:spPr>
    </dgm:pt>
    <dgm:pt modelId="{7A95A035-310C-4A59-8054-315ADAE3E076}" type="pres">
      <dgm:prSet presAssocID="{03CF29D1-E3D0-4F63-BD42-C04A1FBA2AF4}" presName="text_4" presStyleLbl="node1" presStyleIdx="3" presStyleCnt="4">
        <dgm:presLayoutVars>
          <dgm:bulletEnabled val="1"/>
        </dgm:presLayoutVars>
      </dgm:prSet>
      <dgm:spPr/>
      <dgm:t>
        <a:bodyPr/>
        <a:lstStyle/>
        <a:p>
          <a:endParaRPr lang="pl-PL"/>
        </a:p>
      </dgm:t>
    </dgm:pt>
    <dgm:pt modelId="{B9FB27CB-FC11-4AE0-B000-F96690FE99EB}" type="pres">
      <dgm:prSet presAssocID="{03CF29D1-E3D0-4F63-BD42-C04A1FBA2AF4}" presName="accent_4" presStyleCnt="0"/>
      <dgm:spPr/>
    </dgm:pt>
    <dgm:pt modelId="{BF5B2155-E9ED-41BC-810A-B290A86A630C}" type="pres">
      <dgm:prSet presAssocID="{03CF29D1-E3D0-4F63-BD42-C04A1FBA2AF4}" presName="accentRepeatNode" presStyleLbl="solidFgAcc1" presStyleIdx="3" presStyleCnt="4"/>
      <dgm:spPr>
        <a:solidFill>
          <a:srgbClr val="C00000"/>
        </a:solidFill>
      </dgm:spPr>
    </dgm:pt>
  </dgm:ptLst>
  <dgm:cxnLst>
    <dgm:cxn modelId="{841FF7B6-9A1E-4FB0-B340-D620D07098CE}" type="presOf" srcId="{F0089B6F-DD73-4F88-B099-332538758CD8}" destId="{86CE536E-6C50-4873-9B61-08A1D18C0434}" srcOrd="0" destOrd="0" presId="urn:microsoft.com/office/officeart/2008/layout/VerticalCurvedList"/>
    <dgm:cxn modelId="{84BEA197-A583-45CC-B749-76BB54D57206}" type="presOf" srcId="{483A8CE3-196F-4AA5-B741-A592BC7B48CD}" destId="{8017731E-4E06-4285-A417-6DB0017FD0F0}" srcOrd="0" destOrd="0" presId="urn:microsoft.com/office/officeart/2008/layout/VerticalCurvedList"/>
    <dgm:cxn modelId="{45367D5A-2E88-40D0-B273-47D480AB40AA}" srcId="{CDF3B9B7-D01F-488C-A0E4-0E0F904CF0E3}" destId="{A4FC2EEB-2694-420A-8E64-E4D176D690F4}" srcOrd="0" destOrd="0" parTransId="{CC8A4862-4CCC-4D85-9D62-27F69D135036}" sibTransId="{F0089B6F-DD73-4F88-B099-332538758CD8}"/>
    <dgm:cxn modelId="{65BC6ED5-7255-470F-BE3D-FE9CB3CC3847}" srcId="{CDF3B9B7-D01F-488C-A0E4-0E0F904CF0E3}" destId="{BD873598-2199-454F-8D25-073F8EE102F3}" srcOrd="2" destOrd="0" parTransId="{A045CEFC-7FDB-403D-8FAC-39271973AE97}" sibTransId="{E62554B5-B251-435B-A49D-84E98DC6CFF2}"/>
    <dgm:cxn modelId="{B117A4AF-FC60-4382-B882-E0C03D01207A}" type="presOf" srcId="{03CF29D1-E3D0-4F63-BD42-C04A1FBA2AF4}" destId="{7A95A035-310C-4A59-8054-315ADAE3E076}" srcOrd="0" destOrd="0" presId="urn:microsoft.com/office/officeart/2008/layout/VerticalCurvedList"/>
    <dgm:cxn modelId="{1355F6CC-DB6F-4C4C-BA83-51AAB492B609}" type="presOf" srcId="{BD873598-2199-454F-8D25-073F8EE102F3}" destId="{662675C7-AFE3-4527-88AE-2C147D6986DE}" srcOrd="0" destOrd="0" presId="urn:microsoft.com/office/officeart/2008/layout/VerticalCurvedList"/>
    <dgm:cxn modelId="{ED24C926-E04A-4DA3-8489-35A16FF06FAB}" type="presOf" srcId="{A4FC2EEB-2694-420A-8E64-E4D176D690F4}" destId="{038D0C25-D8FF-47E8-8635-A639D86EC25F}" srcOrd="0" destOrd="0" presId="urn:microsoft.com/office/officeart/2008/layout/VerticalCurvedList"/>
    <dgm:cxn modelId="{79EE7647-8B55-4BF5-A7B6-2EEBEB1F40C4}" srcId="{CDF3B9B7-D01F-488C-A0E4-0E0F904CF0E3}" destId="{03CF29D1-E3D0-4F63-BD42-C04A1FBA2AF4}" srcOrd="3" destOrd="0" parTransId="{C52B8068-62FD-4782-AA62-F32BB3BDF7C7}" sibTransId="{F326FAAE-B74D-4A60-AEDF-CCC78FD475F1}"/>
    <dgm:cxn modelId="{28108E0F-4316-449A-95DA-B2FC966EA872}" srcId="{CDF3B9B7-D01F-488C-A0E4-0E0F904CF0E3}" destId="{483A8CE3-196F-4AA5-B741-A592BC7B48CD}" srcOrd="1" destOrd="0" parTransId="{F4404C54-4585-4E95-82C8-9BA037A2B14A}" sibTransId="{20331836-96B8-416F-9681-5C04FC806781}"/>
    <dgm:cxn modelId="{A6330840-4635-4E6E-A13C-078FB365F647}" type="presOf" srcId="{CDF3B9B7-D01F-488C-A0E4-0E0F904CF0E3}" destId="{C8725E4F-A4ED-4D0A-BD92-260DCBBEFFE4}" srcOrd="0" destOrd="0" presId="urn:microsoft.com/office/officeart/2008/layout/VerticalCurvedList"/>
    <dgm:cxn modelId="{407E612B-195B-495E-9206-DF1FA59C1965}" type="presParOf" srcId="{C8725E4F-A4ED-4D0A-BD92-260DCBBEFFE4}" destId="{B90CCDEA-7A15-4925-996B-B3BCEC2B387E}" srcOrd="0" destOrd="0" presId="urn:microsoft.com/office/officeart/2008/layout/VerticalCurvedList"/>
    <dgm:cxn modelId="{1C75716A-B7EA-4F2E-8A3A-8662F2338ACF}" type="presParOf" srcId="{B90CCDEA-7A15-4925-996B-B3BCEC2B387E}" destId="{2538B88D-78DC-40B9-8E07-A6E3EBEE3A77}" srcOrd="0" destOrd="0" presId="urn:microsoft.com/office/officeart/2008/layout/VerticalCurvedList"/>
    <dgm:cxn modelId="{F1FECC63-3539-47C1-9C5F-6A3DAF172473}" type="presParOf" srcId="{2538B88D-78DC-40B9-8E07-A6E3EBEE3A77}" destId="{473DDFBF-C4FE-4914-947A-F24B0F51CAF8}" srcOrd="0" destOrd="0" presId="urn:microsoft.com/office/officeart/2008/layout/VerticalCurvedList"/>
    <dgm:cxn modelId="{5517065A-C5B4-47A0-B7C3-E66FF6FFBC68}" type="presParOf" srcId="{2538B88D-78DC-40B9-8E07-A6E3EBEE3A77}" destId="{86CE536E-6C50-4873-9B61-08A1D18C0434}" srcOrd="1" destOrd="0" presId="urn:microsoft.com/office/officeart/2008/layout/VerticalCurvedList"/>
    <dgm:cxn modelId="{04FC445F-C008-43FA-AA37-3720D0FA36A9}" type="presParOf" srcId="{2538B88D-78DC-40B9-8E07-A6E3EBEE3A77}" destId="{5CBB30FF-59F4-4305-A66A-2F6BA3DF27F0}" srcOrd="2" destOrd="0" presId="urn:microsoft.com/office/officeart/2008/layout/VerticalCurvedList"/>
    <dgm:cxn modelId="{A3A61022-2DE0-4150-A70A-3DD9DDDE1D63}" type="presParOf" srcId="{2538B88D-78DC-40B9-8E07-A6E3EBEE3A77}" destId="{4FEE80BE-A505-482D-8645-6BF668075820}" srcOrd="3" destOrd="0" presId="urn:microsoft.com/office/officeart/2008/layout/VerticalCurvedList"/>
    <dgm:cxn modelId="{BC47E2BA-7081-4EA7-9F10-0E18A023EDDC}" type="presParOf" srcId="{B90CCDEA-7A15-4925-996B-B3BCEC2B387E}" destId="{038D0C25-D8FF-47E8-8635-A639D86EC25F}" srcOrd="1" destOrd="0" presId="urn:microsoft.com/office/officeart/2008/layout/VerticalCurvedList"/>
    <dgm:cxn modelId="{2B7C1A1C-BECE-4989-98A3-100E1986C1A3}" type="presParOf" srcId="{B90CCDEA-7A15-4925-996B-B3BCEC2B387E}" destId="{E65A38B5-900A-4635-9659-0B93A62161BE}" srcOrd="2" destOrd="0" presId="urn:microsoft.com/office/officeart/2008/layout/VerticalCurvedList"/>
    <dgm:cxn modelId="{2A3FFC34-9AA0-4771-8A9E-C57AEF65CE6E}" type="presParOf" srcId="{E65A38B5-900A-4635-9659-0B93A62161BE}" destId="{8D3BD7E4-7246-40AC-89D5-8AD292E3B618}" srcOrd="0" destOrd="0" presId="urn:microsoft.com/office/officeart/2008/layout/VerticalCurvedList"/>
    <dgm:cxn modelId="{DFA61D1D-BF58-48A7-A28A-D0E64948708B}" type="presParOf" srcId="{B90CCDEA-7A15-4925-996B-B3BCEC2B387E}" destId="{8017731E-4E06-4285-A417-6DB0017FD0F0}" srcOrd="3" destOrd="0" presId="urn:microsoft.com/office/officeart/2008/layout/VerticalCurvedList"/>
    <dgm:cxn modelId="{3EBA2E26-95DF-46DB-AADE-653375C4D04A}" type="presParOf" srcId="{B90CCDEA-7A15-4925-996B-B3BCEC2B387E}" destId="{FC9E2894-8412-4D7A-ABA0-C8D8D7D54DA4}" srcOrd="4" destOrd="0" presId="urn:microsoft.com/office/officeart/2008/layout/VerticalCurvedList"/>
    <dgm:cxn modelId="{98A796A5-0E58-4B68-AF20-85DDA96437A3}" type="presParOf" srcId="{FC9E2894-8412-4D7A-ABA0-C8D8D7D54DA4}" destId="{A6A29F96-374E-4939-825C-7C1E7678AA56}" srcOrd="0" destOrd="0" presId="urn:microsoft.com/office/officeart/2008/layout/VerticalCurvedList"/>
    <dgm:cxn modelId="{FB3641FE-8177-4B04-87B2-D1F10FEEEC4C}" type="presParOf" srcId="{B90CCDEA-7A15-4925-996B-B3BCEC2B387E}" destId="{662675C7-AFE3-4527-88AE-2C147D6986DE}" srcOrd="5" destOrd="0" presId="urn:microsoft.com/office/officeart/2008/layout/VerticalCurvedList"/>
    <dgm:cxn modelId="{D5CDD105-BDE5-4089-A08A-790CA43D2F31}" type="presParOf" srcId="{B90CCDEA-7A15-4925-996B-B3BCEC2B387E}" destId="{59967950-1A36-4324-AB67-7AB42ED70FB4}" srcOrd="6" destOrd="0" presId="urn:microsoft.com/office/officeart/2008/layout/VerticalCurvedList"/>
    <dgm:cxn modelId="{FE4FD006-E8FD-491E-9CD2-E4163A50E607}" type="presParOf" srcId="{59967950-1A36-4324-AB67-7AB42ED70FB4}" destId="{039050A2-519A-48A5-8204-EE0D8FFEC352}" srcOrd="0" destOrd="0" presId="urn:microsoft.com/office/officeart/2008/layout/VerticalCurvedList"/>
    <dgm:cxn modelId="{D879C3E3-3933-402D-AB34-C3989668CA9F}" type="presParOf" srcId="{B90CCDEA-7A15-4925-996B-B3BCEC2B387E}" destId="{7A95A035-310C-4A59-8054-315ADAE3E076}" srcOrd="7" destOrd="0" presId="urn:microsoft.com/office/officeart/2008/layout/VerticalCurvedList"/>
    <dgm:cxn modelId="{AE50CF76-8896-41C8-B04D-65DCAD720EBF}" type="presParOf" srcId="{B90CCDEA-7A15-4925-996B-B3BCEC2B387E}" destId="{B9FB27CB-FC11-4AE0-B000-F96690FE99EB}" srcOrd="8" destOrd="0" presId="urn:microsoft.com/office/officeart/2008/layout/VerticalCurvedList"/>
    <dgm:cxn modelId="{A24D98E1-6335-4788-AE77-6377DA5060BD}" type="presParOf" srcId="{B9FB27CB-FC11-4AE0-B000-F96690FE99EB}" destId="{BF5B2155-E9ED-41BC-810A-B290A86A630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24619E-94F5-4B7F-A752-637A5BCED8F8}" type="doc">
      <dgm:prSet loTypeId="urn:microsoft.com/office/officeart/2005/8/layout/pList2" loCatId="list" qsTypeId="urn:microsoft.com/office/officeart/2005/8/quickstyle/simple1#4" qsCatId="simple" csTypeId="urn:microsoft.com/office/officeart/2005/8/colors/accent0_1#2" csCatId="mainScheme" phldr="1"/>
      <dgm:spPr/>
      <dgm:t>
        <a:bodyPr/>
        <a:lstStyle/>
        <a:p>
          <a:endParaRPr lang="pl-PL"/>
        </a:p>
      </dgm:t>
    </dgm:pt>
    <dgm:pt modelId="{40D9573A-F86A-4C33-BE27-9C12913751E6}">
      <dgm:prSet phldrT="[Tekst]" custT="1"/>
      <dgm:spPr>
        <a:solidFill>
          <a:srgbClr val="D7153A"/>
        </a:solidFill>
      </dgm:spPr>
      <dgm:t>
        <a:bodyPr/>
        <a:lstStyle/>
        <a:p>
          <a:endParaRPr lang="pl-PL" sz="1200">
            <a:latin typeface="Cambria" panose="02040503050406030204" pitchFamily="18" charset="0"/>
            <a:ea typeface="Cambria" panose="02040503050406030204" pitchFamily="18" charset="0"/>
          </a:endParaRPr>
        </a:p>
        <a:p>
          <a:r>
            <a:rPr lang="pl-PL" sz="1200">
              <a:solidFill>
                <a:schemeClr val="bg1"/>
              </a:solidFill>
              <a:latin typeface="Cambria" panose="02040503050406030204" pitchFamily="18" charset="0"/>
              <a:ea typeface="Cambria" panose="02040503050406030204" pitchFamily="18" charset="0"/>
            </a:rPr>
            <a:t>Horyzont czasowy dokumentów wykonawczych nie będzie przekraczał horyzontu czasowego strategii rozwoju gminy, chyba że inaczej wynika z przepisów prawa </a:t>
          </a:r>
        </a:p>
      </dgm:t>
    </dgm:pt>
    <dgm:pt modelId="{109B9561-4D50-4FE9-B49C-3672A3265CB0}" type="parTrans" cxnId="{C0B89F9F-1217-45A4-9B6F-7971A4EC80DA}">
      <dgm:prSet/>
      <dgm:spPr/>
      <dgm:t>
        <a:bodyPr/>
        <a:lstStyle/>
        <a:p>
          <a:endParaRPr lang="pl-PL"/>
        </a:p>
      </dgm:t>
    </dgm:pt>
    <dgm:pt modelId="{18EE0AD3-BF2F-438C-B473-89B4B1725B37}" type="sibTrans" cxnId="{C0B89F9F-1217-45A4-9B6F-7971A4EC80DA}">
      <dgm:prSet/>
      <dgm:spPr/>
      <dgm:t>
        <a:bodyPr/>
        <a:lstStyle/>
        <a:p>
          <a:endParaRPr lang="pl-PL"/>
        </a:p>
      </dgm:t>
    </dgm:pt>
    <dgm:pt modelId="{30AD8EF4-E020-4B99-B5A7-ADCD4B095D6E}">
      <dgm:prSet phldrT="[Tekst]" custT="1"/>
      <dgm:spPr>
        <a:solidFill>
          <a:srgbClr val="D7153A"/>
        </a:solidFill>
      </dgm:spPr>
      <dgm:t>
        <a:bodyPr/>
        <a:lstStyle/>
        <a:p>
          <a:endParaRPr lang="pl-PL" sz="1200">
            <a:latin typeface="Cambria" panose="02040503050406030204" pitchFamily="18" charset="0"/>
            <a:ea typeface="Cambria" panose="02040503050406030204" pitchFamily="18" charset="0"/>
          </a:endParaRPr>
        </a:p>
        <a:p>
          <a:r>
            <a:rPr lang="pl-PL" sz="1200">
              <a:solidFill>
                <a:schemeClr val="bg1"/>
              </a:solidFill>
              <a:latin typeface="Cambria" panose="02040503050406030204" pitchFamily="18" charset="0"/>
              <a:ea typeface="Cambria" panose="02040503050406030204" pitchFamily="18" charset="0"/>
            </a:rPr>
            <a:t>Zostanie zachowana zgodność z przepisami regulującymi obowiązek i zasady opracowania </a:t>
          </a:r>
          <a:br>
            <a:rPr lang="pl-PL" sz="1200">
              <a:solidFill>
                <a:schemeClr val="bg1"/>
              </a:solidFill>
              <a:latin typeface="Cambria" panose="02040503050406030204" pitchFamily="18" charset="0"/>
              <a:ea typeface="Cambria" panose="02040503050406030204" pitchFamily="18" charset="0"/>
            </a:rPr>
          </a:br>
          <a:r>
            <a:rPr lang="pl-PL" sz="1200">
              <a:solidFill>
                <a:schemeClr val="bg1"/>
              </a:solidFill>
              <a:latin typeface="Cambria" panose="02040503050406030204" pitchFamily="18" charset="0"/>
              <a:ea typeface="Cambria" panose="02040503050406030204" pitchFamily="18" charset="0"/>
            </a:rPr>
            <a:t>dokumentów wykonawczych (w aspekcie formalno-prawnym i merytorycznym</a:t>
          </a:r>
          <a:r>
            <a:rPr lang="pl-PL" sz="1200">
              <a:latin typeface="Cambria" panose="02040503050406030204" pitchFamily="18" charset="0"/>
              <a:ea typeface="Cambria" panose="02040503050406030204" pitchFamily="18" charset="0"/>
            </a:rPr>
            <a:t>)</a:t>
          </a:r>
        </a:p>
      </dgm:t>
    </dgm:pt>
    <dgm:pt modelId="{B5C640E4-9A2C-45CB-B60B-868CE13A33BA}" type="parTrans" cxnId="{53398179-BBFC-4FBF-9F4E-6221A6D09869}">
      <dgm:prSet/>
      <dgm:spPr/>
      <dgm:t>
        <a:bodyPr/>
        <a:lstStyle/>
        <a:p>
          <a:endParaRPr lang="pl-PL"/>
        </a:p>
      </dgm:t>
    </dgm:pt>
    <dgm:pt modelId="{11AA8274-3084-41A6-92BA-6CE5EB42295A}" type="sibTrans" cxnId="{53398179-BBFC-4FBF-9F4E-6221A6D09869}">
      <dgm:prSet/>
      <dgm:spPr/>
      <dgm:t>
        <a:bodyPr/>
        <a:lstStyle/>
        <a:p>
          <a:endParaRPr lang="pl-PL"/>
        </a:p>
      </dgm:t>
    </dgm:pt>
    <dgm:pt modelId="{660A099F-E2AF-4F3E-A96B-ED3B10B4AAA5}">
      <dgm:prSet phldrT="[Tekst]" custT="1"/>
      <dgm:spPr>
        <a:solidFill>
          <a:srgbClr val="D7153A"/>
        </a:solidFill>
      </dgm:spPr>
      <dgm:t>
        <a:bodyPr/>
        <a:lstStyle/>
        <a:p>
          <a:endParaRPr lang="pl-PL" sz="1200">
            <a:latin typeface="Cambria" panose="02040503050406030204" pitchFamily="18" charset="0"/>
            <a:ea typeface="Cambria" panose="02040503050406030204" pitchFamily="18" charset="0"/>
          </a:endParaRPr>
        </a:p>
        <a:p>
          <a:r>
            <a:rPr lang="pl-PL" sz="1200">
              <a:solidFill>
                <a:schemeClr val="bg1"/>
              </a:solidFill>
              <a:latin typeface="Cambria" panose="02040503050406030204" pitchFamily="18" charset="0"/>
              <a:ea typeface="Cambria" panose="02040503050406030204" pitchFamily="18" charset="0"/>
            </a:rPr>
            <a:t>Będą kierunkowo zgodne ze strategią rozwoju gminy, tj. zakres tematyczny dokumentów wykonawczych nie będzie sprzeczny z celami strategicznymi określonymi w strategii rozwoju gminy</a:t>
          </a:r>
        </a:p>
      </dgm:t>
    </dgm:pt>
    <dgm:pt modelId="{060CAC95-C42F-4648-A043-323FF81E076B}" type="parTrans" cxnId="{CE2F9EE4-200B-430B-97C1-ED5579F0B4C9}">
      <dgm:prSet/>
      <dgm:spPr/>
      <dgm:t>
        <a:bodyPr/>
        <a:lstStyle/>
        <a:p>
          <a:endParaRPr lang="pl-PL"/>
        </a:p>
      </dgm:t>
    </dgm:pt>
    <dgm:pt modelId="{E8A1F94E-5585-4836-B761-C861D107D620}" type="sibTrans" cxnId="{CE2F9EE4-200B-430B-97C1-ED5579F0B4C9}">
      <dgm:prSet/>
      <dgm:spPr/>
      <dgm:t>
        <a:bodyPr/>
        <a:lstStyle/>
        <a:p>
          <a:endParaRPr lang="pl-PL"/>
        </a:p>
      </dgm:t>
    </dgm:pt>
    <dgm:pt modelId="{FF4A1D52-53DF-4BC9-AB99-A8FF3A9E4EC7}" type="pres">
      <dgm:prSet presAssocID="{7824619E-94F5-4B7F-A752-637A5BCED8F8}" presName="Name0" presStyleCnt="0">
        <dgm:presLayoutVars>
          <dgm:dir/>
          <dgm:resizeHandles val="exact"/>
        </dgm:presLayoutVars>
      </dgm:prSet>
      <dgm:spPr/>
      <dgm:t>
        <a:bodyPr/>
        <a:lstStyle/>
        <a:p>
          <a:endParaRPr lang="pl-PL"/>
        </a:p>
      </dgm:t>
    </dgm:pt>
    <dgm:pt modelId="{C7039E95-12C8-461C-8F5A-A2CBD830A9C8}" type="pres">
      <dgm:prSet presAssocID="{7824619E-94F5-4B7F-A752-637A5BCED8F8}" presName="bkgdShp" presStyleLbl="alignAccFollowNode1" presStyleIdx="0" presStyleCnt="1" custLinFactNeighborX="-3419" custLinFactNeighborY="-23810"/>
      <dgm:spPr/>
    </dgm:pt>
    <dgm:pt modelId="{B72C1ADA-4FC3-45CA-9415-D6CDCBC8C797}" type="pres">
      <dgm:prSet presAssocID="{7824619E-94F5-4B7F-A752-637A5BCED8F8}" presName="linComp" presStyleCnt="0"/>
      <dgm:spPr/>
    </dgm:pt>
    <dgm:pt modelId="{4C83A4AD-FF2A-4168-951F-7535060566DD}" type="pres">
      <dgm:prSet presAssocID="{40D9573A-F86A-4C33-BE27-9C12913751E6}" presName="compNode" presStyleCnt="0"/>
      <dgm:spPr/>
    </dgm:pt>
    <dgm:pt modelId="{6E6773EE-B743-47F3-8A8D-FD5B0BBB4D3D}" type="pres">
      <dgm:prSet presAssocID="{40D9573A-F86A-4C33-BE27-9C12913751E6}" presName="node" presStyleLbl="node1" presStyleIdx="0" presStyleCnt="3">
        <dgm:presLayoutVars>
          <dgm:bulletEnabled val="1"/>
        </dgm:presLayoutVars>
      </dgm:prSet>
      <dgm:spPr/>
      <dgm:t>
        <a:bodyPr/>
        <a:lstStyle/>
        <a:p>
          <a:endParaRPr lang="pl-PL"/>
        </a:p>
      </dgm:t>
    </dgm:pt>
    <dgm:pt modelId="{F0D43BD4-B49E-4766-BD5A-1E6FB3CFC2B9}" type="pres">
      <dgm:prSet presAssocID="{40D9573A-F86A-4C33-BE27-9C12913751E6}" presName="invisiNode" presStyleLbl="node1" presStyleIdx="0" presStyleCnt="3"/>
      <dgm:spPr/>
    </dgm:pt>
    <dgm:pt modelId="{620B6AB6-4CF1-4D68-BAE3-7EF9291769AD}" type="pres">
      <dgm:prSet presAssocID="{40D9573A-F86A-4C33-BE27-9C12913751E6}" presName="imagNode" presStyleLbl="fgImgPlace1" presStyleIdx="0" presStyleCnt="3"/>
      <dgm:spPr>
        <a:blipFill rotWithShape="1">
          <a:blip xmlns:r="http://schemas.openxmlformats.org/officeDocument/2006/relationships" r:embed="rId1">
            <a:duotone>
              <a:schemeClr val="accent3">
                <a:shade val="45000"/>
                <a:satMod val="135000"/>
              </a:schemeClr>
              <a:prstClr val="white"/>
            </a:duotone>
          </a:blip>
          <a:stretch>
            <a:fillRect/>
          </a:stretch>
        </a:blipFill>
      </dgm:spPr>
    </dgm:pt>
    <dgm:pt modelId="{21E6F94E-B723-4F23-9B53-E9CE70C9A855}" type="pres">
      <dgm:prSet presAssocID="{18EE0AD3-BF2F-438C-B473-89B4B1725B37}" presName="sibTrans" presStyleLbl="sibTrans2D1" presStyleIdx="0" presStyleCnt="0"/>
      <dgm:spPr/>
      <dgm:t>
        <a:bodyPr/>
        <a:lstStyle/>
        <a:p>
          <a:endParaRPr lang="pl-PL"/>
        </a:p>
      </dgm:t>
    </dgm:pt>
    <dgm:pt modelId="{235B88D6-372D-470C-B2DF-80137EA13107}" type="pres">
      <dgm:prSet presAssocID="{30AD8EF4-E020-4B99-B5A7-ADCD4B095D6E}" presName="compNode" presStyleCnt="0"/>
      <dgm:spPr/>
    </dgm:pt>
    <dgm:pt modelId="{44B02F53-4958-4CB3-B05B-9F1F93D59555}" type="pres">
      <dgm:prSet presAssocID="{30AD8EF4-E020-4B99-B5A7-ADCD4B095D6E}" presName="node" presStyleLbl="node1" presStyleIdx="1" presStyleCnt="3">
        <dgm:presLayoutVars>
          <dgm:bulletEnabled val="1"/>
        </dgm:presLayoutVars>
      </dgm:prSet>
      <dgm:spPr/>
      <dgm:t>
        <a:bodyPr/>
        <a:lstStyle/>
        <a:p>
          <a:endParaRPr lang="pl-PL"/>
        </a:p>
      </dgm:t>
    </dgm:pt>
    <dgm:pt modelId="{9FA5B697-DE1F-46C6-BAA9-0967A79F00D4}" type="pres">
      <dgm:prSet presAssocID="{30AD8EF4-E020-4B99-B5A7-ADCD4B095D6E}" presName="invisiNode" presStyleLbl="node1" presStyleIdx="1" presStyleCnt="3"/>
      <dgm:spPr/>
    </dgm:pt>
    <dgm:pt modelId="{7A70D4D5-632F-4BBB-BF3E-0BE42DAF48EC}" type="pres">
      <dgm:prSet presAssocID="{30AD8EF4-E020-4B99-B5A7-ADCD4B095D6E}" presName="imagNode" presStyleLbl="fgImgPlace1" presStyleIdx="1" presStyleCnt="3"/>
      <dgm:spPr>
        <a:blipFill rotWithShape="1">
          <a:blip xmlns:r="http://schemas.openxmlformats.org/officeDocument/2006/relationships" r:embed="rId2">
            <a:duotone>
              <a:schemeClr val="accent3">
                <a:shade val="45000"/>
                <a:satMod val="135000"/>
              </a:schemeClr>
              <a:prstClr val="white"/>
            </a:duotone>
          </a:blip>
          <a:stretch>
            <a:fillRect/>
          </a:stretch>
        </a:blipFill>
      </dgm:spPr>
    </dgm:pt>
    <dgm:pt modelId="{D75D0F81-6703-4FB4-B34C-1FCA7238B2CA}" type="pres">
      <dgm:prSet presAssocID="{11AA8274-3084-41A6-92BA-6CE5EB42295A}" presName="sibTrans" presStyleLbl="sibTrans2D1" presStyleIdx="0" presStyleCnt="0"/>
      <dgm:spPr/>
      <dgm:t>
        <a:bodyPr/>
        <a:lstStyle/>
        <a:p>
          <a:endParaRPr lang="pl-PL"/>
        </a:p>
      </dgm:t>
    </dgm:pt>
    <dgm:pt modelId="{9627D285-9E0C-4E12-A5E7-DFC536E5F38D}" type="pres">
      <dgm:prSet presAssocID="{660A099F-E2AF-4F3E-A96B-ED3B10B4AAA5}" presName="compNode" presStyleCnt="0"/>
      <dgm:spPr/>
    </dgm:pt>
    <dgm:pt modelId="{0DA2F6C7-8C68-4918-B74A-3AEB26D79159}" type="pres">
      <dgm:prSet presAssocID="{660A099F-E2AF-4F3E-A96B-ED3B10B4AAA5}" presName="node" presStyleLbl="node1" presStyleIdx="2" presStyleCnt="3">
        <dgm:presLayoutVars>
          <dgm:bulletEnabled val="1"/>
        </dgm:presLayoutVars>
      </dgm:prSet>
      <dgm:spPr/>
      <dgm:t>
        <a:bodyPr/>
        <a:lstStyle/>
        <a:p>
          <a:endParaRPr lang="pl-PL"/>
        </a:p>
      </dgm:t>
    </dgm:pt>
    <dgm:pt modelId="{6587E6B1-6FD9-44F1-96FD-75F1AFDFC8F1}" type="pres">
      <dgm:prSet presAssocID="{660A099F-E2AF-4F3E-A96B-ED3B10B4AAA5}" presName="invisiNode" presStyleLbl="node1" presStyleIdx="2" presStyleCnt="3"/>
      <dgm:spPr/>
    </dgm:pt>
    <dgm:pt modelId="{26E4B45F-39DE-43FA-8840-FF94E1E07D03}" type="pres">
      <dgm:prSet presAssocID="{660A099F-E2AF-4F3E-A96B-ED3B10B4AAA5}" presName="imagNode" presStyleLbl="fgImgPlace1" presStyleIdx="2" presStyleCnt="3"/>
      <dgm:spPr>
        <a:blipFill rotWithShape="1">
          <a:blip xmlns:r="http://schemas.openxmlformats.org/officeDocument/2006/relationships" r:embed="rId3">
            <a:duotone>
              <a:schemeClr val="accent3">
                <a:shade val="45000"/>
                <a:satMod val="135000"/>
              </a:schemeClr>
              <a:prstClr val="white"/>
            </a:duotone>
          </a:blip>
          <a:stretch>
            <a:fillRect/>
          </a:stretch>
        </a:blipFill>
      </dgm:spPr>
    </dgm:pt>
  </dgm:ptLst>
  <dgm:cxnLst>
    <dgm:cxn modelId="{CE2F9EE4-200B-430B-97C1-ED5579F0B4C9}" srcId="{7824619E-94F5-4B7F-A752-637A5BCED8F8}" destId="{660A099F-E2AF-4F3E-A96B-ED3B10B4AAA5}" srcOrd="2" destOrd="0" parTransId="{060CAC95-C42F-4648-A043-323FF81E076B}" sibTransId="{E8A1F94E-5585-4836-B761-C861D107D620}"/>
    <dgm:cxn modelId="{5E7033F2-0193-4990-9AE6-1CC2394869AA}" type="presOf" srcId="{30AD8EF4-E020-4B99-B5A7-ADCD4B095D6E}" destId="{44B02F53-4958-4CB3-B05B-9F1F93D59555}" srcOrd="0" destOrd="0" presId="urn:microsoft.com/office/officeart/2005/8/layout/pList2"/>
    <dgm:cxn modelId="{1A61AD05-CE9A-40BD-95AD-372E0D9C0E77}" type="presOf" srcId="{11AA8274-3084-41A6-92BA-6CE5EB42295A}" destId="{D75D0F81-6703-4FB4-B34C-1FCA7238B2CA}" srcOrd="0" destOrd="0" presId="urn:microsoft.com/office/officeart/2005/8/layout/pList2"/>
    <dgm:cxn modelId="{6458BD15-5329-46DF-AC7D-F5A2D85CD1EF}" type="presOf" srcId="{660A099F-E2AF-4F3E-A96B-ED3B10B4AAA5}" destId="{0DA2F6C7-8C68-4918-B74A-3AEB26D79159}" srcOrd="0" destOrd="0" presId="urn:microsoft.com/office/officeart/2005/8/layout/pList2"/>
    <dgm:cxn modelId="{F1E8EB1A-2871-4932-BF1B-F40BEAF42B71}" type="presOf" srcId="{7824619E-94F5-4B7F-A752-637A5BCED8F8}" destId="{FF4A1D52-53DF-4BC9-AB99-A8FF3A9E4EC7}" srcOrd="0" destOrd="0" presId="urn:microsoft.com/office/officeart/2005/8/layout/pList2"/>
    <dgm:cxn modelId="{53398179-BBFC-4FBF-9F4E-6221A6D09869}" srcId="{7824619E-94F5-4B7F-A752-637A5BCED8F8}" destId="{30AD8EF4-E020-4B99-B5A7-ADCD4B095D6E}" srcOrd="1" destOrd="0" parTransId="{B5C640E4-9A2C-45CB-B60B-868CE13A33BA}" sibTransId="{11AA8274-3084-41A6-92BA-6CE5EB42295A}"/>
    <dgm:cxn modelId="{C0B89F9F-1217-45A4-9B6F-7971A4EC80DA}" srcId="{7824619E-94F5-4B7F-A752-637A5BCED8F8}" destId="{40D9573A-F86A-4C33-BE27-9C12913751E6}" srcOrd="0" destOrd="0" parTransId="{109B9561-4D50-4FE9-B49C-3672A3265CB0}" sibTransId="{18EE0AD3-BF2F-438C-B473-89B4B1725B37}"/>
    <dgm:cxn modelId="{610E4A27-ED3C-4917-800F-BA960DD67D4A}" type="presOf" srcId="{18EE0AD3-BF2F-438C-B473-89B4B1725B37}" destId="{21E6F94E-B723-4F23-9B53-E9CE70C9A855}" srcOrd="0" destOrd="0" presId="urn:microsoft.com/office/officeart/2005/8/layout/pList2"/>
    <dgm:cxn modelId="{149D0539-1624-4396-B0DD-1453F23A669F}" type="presOf" srcId="{40D9573A-F86A-4C33-BE27-9C12913751E6}" destId="{6E6773EE-B743-47F3-8A8D-FD5B0BBB4D3D}" srcOrd="0" destOrd="0" presId="urn:microsoft.com/office/officeart/2005/8/layout/pList2"/>
    <dgm:cxn modelId="{4C7B2B15-FE94-4370-93D2-B396939E4189}" type="presParOf" srcId="{FF4A1D52-53DF-4BC9-AB99-A8FF3A9E4EC7}" destId="{C7039E95-12C8-461C-8F5A-A2CBD830A9C8}" srcOrd="0" destOrd="0" presId="urn:microsoft.com/office/officeart/2005/8/layout/pList2"/>
    <dgm:cxn modelId="{F7FAB9F9-5DA0-4BF1-B373-B6A16B8F9F63}" type="presParOf" srcId="{FF4A1D52-53DF-4BC9-AB99-A8FF3A9E4EC7}" destId="{B72C1ADA-4FC3-45CA-9415-D6CDCBC8C797}" srcOrd="1" destOrd="0" presId="urn:microsoft.com/office/officeart/2005/8/layout/pList2"/>
    <dgm:cxn modelId="{394D6F1B-73AC-4F74-AFC0-82203B8B450B}" type="presParOf" srcId="{B72C1ADA-4FC3-45CA-9415-D6CDCBC8C797}" destId="{4C83A4AD-FF2A-4168-951F-7535060566DD}" srcOrd="0" destOrd="0" presId="urn:microsoft.com/office/officeart/2005/8/layout/pList2"/>
    <dgm:cxn modelId="{FC5BA509-4FA4-4F3A-AA65-3D91B8D53473}" type="presParOf" srcId="{4C83A4AD-FF2A-4168-951F-7535060566DD}" destId="{6E6773EE-B743-47F3-8A8D-FD5B0BBB4D3D}" srcOrd="0" destOrd="0" presId="urn:microsoft.com/office/officeart/2005/8/layout/pList2"/>
    <dgm:cxn modelId="{865CF405-C155-4580-A177-27A434ABE2EA}" type="presParOf" srcId="{4C83A4AD-FF2A-4168-951F-7535060566DD}" destId="{F0D43BD4-B49E-4766-BD5A-1E6FB3CFC2B9}" srcOrd="1" destOrd="0" presId="urn:microsoft.com/office/officeart/2005/8/layout/pList2"/>
    <dgm:cxn modelId="{8381AB13-0A32-410D-967E-C7615D802E64}" type="presParOf" srcId="{4C83A4AD-FF2A-4168-951F-7535060566DD}" destId="{620B6AB6-4CF1-4D68-BAE3-7EF9291769AD}" srcOrd="2" destOrd="0" presId="urn:microsoft.com/office/officeart/2005/8/layout/pList2"/>
    <dgm:cxn modelId="{A4C24780-2CAB-4E20-95C0-33C4DFFA557E}" type="presParOf" srcId="{B72C1ADA-4FC3-45CA-9415-D6CDCBC8C797}" destId="{21E6F94E-B723-4F23-9B53-E9CE70C9A855}" srcOrd="1" destOrd="0" presId="urn:microsoft.com/office/officeart/2005/8/layout/pList2"/>
    <dgm:cxn modelId="{5697A24B-5FCF-4815-A1BD-35CD5ED1E443}" type="presParOf" srcId="{B72C1ADA-4FC3-45CA-9415-D6CDCBC8C797}" destId="{235B88D6-372D-470C-B2DF-80137EA13107}" srcOrd="2" destOrd="0" presId="urn:microsoft.com/office/officeart/2005/8/layout/pList2"/>
    <dgm:cxn modelId="{0391EEE0-C881-443F-9D25-65C0F3D7479C}" type="presParOf" srcId="{235B88D6-372D-470C-B2DF-80137EA13107}" destId="{44B02F53-4958-4CB3-B05B-9F1F93D59555}" srcOrd="0" destOrd="0" presId="urn:microsoft.com/office/officeart/2005/8/layout/pList2"/>
    <dgm:cxn modelId="{29132B4E-771C-4742-B83C-9AA979378560}" type="presParOf" srcId="{235B88D6-372D-470C-B2DF-80137EA13107}" destId="{9FA5B697-DE1F-46C6-BAA9-0967A79F00D4}" srcOrd="1" destOrd="0" presId="urn:microsoft.com/office/officeart/2005/8/layout/pList2"/>
    <dgm:cxn modelId="{E154F1F6-2C86-4C63-B255-72D8CEF69A07}" type="presParOf" srcId="{235B88D6-372D-470C-B2DF-80137EA13107}" destId="{7A70D4D5-632F-4BBB-BF3E-0BE42DAF48EC}" srcOrd="2" destOrd="0" presId="urn:microsoft.com/office/officeart/2005/8/layout/pList2"/>
    <dgm:cxn modelId="{5EB38A42-AFF3-417F-A072-F4349613E8B2}" type="presParOf" srcId="{B72C1ADA-4FC3-45CA-9415-D6CDCBC8C797}" destId="{D75D0F81-6703-4FB4-B34C-1FCA7238B2CA}" srcOrd="3" destOrd="0" presId="urn:microsoft.com/office/officeart/2005/8/layout/pList2"/>
    <dgm:cxn modelId="{9A3DA622-4D8F-42C2-BA89-1EFA41B95DC4}" type="presParOf" srcId="{B72C1ADA-4FC3-45CA-9415-D6CDCBC8C797}" destId="{9627D285-9E0C-4E12-A5E7-DFC536E5F38D}" srcOrd="4" destOrd="0" presId="urn:microsoft.com/office/officeart/2005/8/layout/pList2"/>
    <dgm:cxn modelId="{7638C8E6-A80D-4356-A406-375DB1593339}" type="presParOf" srcId="{9627D285-9E0C-4E12-A5E7-DFC536E5F38D}" destId="{0DA2F6C7-8C68-4918-B74A-3AEB26D79159}" srcOrd="0" destOrd="0" presId="urn:microsoft.com/office/officeart/2005/8/layout/pList2"/>
    <dgm:cxn modelId="{99E54CE4-2D68-4782-91F1-978264E032A2}" type="presParOf" srcId="{9627D285-9E0C-4E12-A5E7-DFC536E5F38D}" destId="{6587E6B1-6FD9-44F1-96FD-75F1AFDFC8F1}" srcOrd="1" destOrd="0" presId="urn:microsoft.com/office/officeart/2005/8/layout/pList2"/>
    <dgm:cxn modelId="{08878437-6AED-4362-997A-DDE7569D44B6}" type="presParOf" srcId="{9627D285-9E0C-4E12-A5E7-DFC536E5F38D}" destId="{26E4B45F-39DE-43FA-8840-FF94E1E07D0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55D2F5-F6A1-4A26-9168-535BE1A8E1D7}" type="doc">
      <dgm:prSet loTypeId="urn:microsoft.com/office/officeart/2005/8/layout/pList2" loCatId="list" qsTypeId="urn:microsoft.com/office/officeart/2005/8/quickstyle/simple1" qsCatId="simple" csTypeId="urn:microsoft.com/office/officeart/2005/8/colors/accent3_1" csCatId="accent3" phldr="1"/>
      <dgm:spPr/>
    </dgm:pt>
    <dgm:pt modelId="{E23BF9DD-5755-46DF-AAC2-40679FF4EF44}">
      <dgm:prSet phldrT="[Tekst]" custT="1"/>
      <dgm:spPr>
        <a:solidFill>
          <a:schemeClr val="bg1"/>
        </a:solidFill>
      </dgm:spPr>
      <dgm:t>
        <a:bodyPr/>
        <a:lstStyle/>
        <a:p>
          <a:endParaRPr lang="pl-PL" sz="1200" b="1">
            <a:latin typeface="Cambria" panose="02040503050406030204" pitchFamily="18" charset="0"/>
            <a:ea typeface="Cambria" panose="02040503050406030204" pitchFamily="18" charset="0"/>
          </a:endParaRPr>
        </a:p>
        <a:p>
          <a:r>
            <a:rPr lang="pl-PL" sz="1200" b="1">
              <a:solidFill>
                <a:schemeClr val="tx1"/>
              </a:solidFill>
              <a:latin typeface="Cambria"/>
              <a:ea typeface="Cambria"/>
            </a:rPr>
            <a:t>Planowana realizacja Centralnego Portu Komunikacyjnego</a:t>
          </a:r>
        </a:p>
      </dgm:t>
    </dgm:pt>
    <dgm:pt modelId="{17CA2B95-46F6-4562-B3F6-125FBC56C7C5}" type="parTrans" cxnId="{28FE7672-58BA-48C7-8339-AA938BF07423}">
      <dgm:prSet/>
      <dgm:spPr/>
      <dgm:t>
        <a:bodyPr/>
        <a:lstStyle/>
        <a:p>
          <a:endParaRPr lang="pl-PL"/>
        </a:p>
      </dgm:t>
    </dgm:pt>
    <dgm:pt modelId="{937FB278-F2DC-4900-BDE6-32B6AC473D3C}" type="sibTrans" cxnId="{28FE7672-58BA-48C7-8339-AA938BF07423}">
      <dgm:prSet/>
      <dgm:spPr/>
      <dgm:t>
        <a:bodyPr/>
        <a:lstStyle/>
        <a:p>
          <a:endParaRPr lang="pl-PL"/>
        </a:p>
      </dgm:t>
    </dgm:pt>
    <dgm:pt modelId="{F9D6A14E-F61C-445A-8DF8-DFE5E9AFEE5F}">
      <dgm:prSet phldrT="[Tekst]" custT="1"/>
      <dgm:spPr/>
      <dgm:t>
        <a:bodyPr/>
        <a:lstStyle/>
        <a:p>
          <a:endParaRPr lang="pl-PL" sz="1200" b="1" dirty="0">
            <a:latin typeface="Cambria" panose="02040503050406030204" pitchFamily="18" charset="0"/>
            <a:ea typeface="Cambria" panose="02040503050406030204" pitchFamily="18" charset="0"/>
          </a:endParaRPr>
        </a:p>
        <a:p>
          <a:r>
            <a:rPr lang="pl-PL" sz="1200" b="1" dirty="0">
              <a:latin typeface="Cambria"/>
              <a:ea typeface="Cambria"/>
            </a:rPr>
            <a:t>Zmiany w finansowaniu JST</a:t>
          </a:r>
        </a:p>
      </dgm:t>
    </dgm:pt>
    <dgm:pt modelId="{54FF4CCD-BCCA-42B9-BA0E-13A491016CB4}" type="parTrans" cxnId="{7997436F-F4C3-46A6-8DDD-F3AF24BF5BA5}">
      <dgm:prSet/>
      <dgm:spPr/>
      <dgm:t>
        <a:bodyPr/>
        <a:lstStyle/>
        <a:p>
          <a:endParaRPr lang="pl-PL"/>
        </a:p>
      </dgm:t>
    </dgm:pt>
    <dgm:pt modelId="{09B25B92-E8FA-4329-836D-1ABFDEC985EC}" type="sibTrans" cxnId="{7997436F-F4C3-46A6-8DDD-F3AF24BF5BA5}">
      <dgm:prSet/>
      <dgm:spPr/>
      <dgm:t>
        <a:bodyPr/>
        <a:lstStyle/>
        <a:p>
          <a:endParaRPr lang="pl-PL"/>
        </a:p>
      </dgm:t>
    </dgm:pt>
    <dgm:pt modelId="{D2ED1393-6F84-4F93-B51F-2F235BE759D6}">
      <dgm:prSet custT="1"/>
      <dgm:spPr/>
      <dgm:t>
        <a:bodyPr/>
        <a:lstStyle/>
        <a:p>
          <a:endParaRPr lang="pl-PL" sz="1200" b="1">
            <a:latin typeface="Cambria" panose="02040503050406030204" pitchFamily="18" charset="0"/>
            <a:ea typeface="Cambria" panose="02040503050406030204" pitchFamily="18" charset="0"/>
          </a:endParaRPr>
        </a:p>
        <a:p>
          <a:r>
            <a:rPr lang="pl-PL" sz="1200" b="1">
              <a:latin typeface="Cambria"/>
              <a:ea typeface="Cambria"/>
            </a:rPr>
            <a:t>Polityka migracyjna państwa</a:t>
          </a:r>
        </a:p>
      </dgm:t>
    </dgm:pt>
    <dgm:pt modelId="{9871D61C-BD75-4278-A9E3-DDDDACBB67B2}" type="parTrans" cxnId="{E0C108E9-FAF3-495A-BF71-F4F89A5A3EE0}">
      <dgm:prSet/>
      <dgm:spPr/>
      <dgm:t>
        <a:bodyPr/>
        <a:lstStyle/>
        <a:p>
          <a:endParaRPr lang="pl-PL"/>
        </a:p>
      </dgm:t>
    </dgm:pt>
    <dgm:pt modelId="{74810ECC-6B9B-48A2-A971-AD4486D3D5E7}" type="sibTrans" cxnId="{E0C108E9-FAF3-495A-BF71-F4F89A5A3EE0}">
      <dgm:prSet/>
      <dgm:spPr/>
      <dgm:t>
        <a:bodyPr/>
        <a:lstStyle/>
        <a:p>
          <a:endParaRPr lang="pl-PL"/>
        </a:p>
      </dgm:t>
    </dgm:pt>
    <dgm:pt modelId="{35BB20E0-B16F-4991-95DD-2A7FBC06DA08}">
      <dgm:prSet custT="1"/>
      <dgm:spPr>
        <a:solidFill>
          <a:schemeClr val="bg1"/>
        </a:solidFill>
      </dgm:spPr>
      <dgm:t>
        <a:bodyPr/>
        <a:lstStyle/>
        <a:p>
          <a:endParaRPr lang="pl-PL" sz="1200" b="1">
            <a:solidFill>
              <a:schemeClr val="tx1"/>
            </a:solidFill>
            <a:latin typeface="Cambria" panose="02040503050406030204" pitchFamily="18" charset="0"/>
            <a:ea typeface="Cambria" panose="02040503050406030204" pitchFamily="18" charset="0"/>
          </a:endParaRPr>
        </a:p>
        <a:p>
          <a:r>
            <a:rPr lang="pl-PL" sz="1200" b="1">
              <a:solidFill>
                <a:schemeClr val="tx1"/>
              </a:solidFill>
              <a:latin typeface="Cambria"/>
              <a:ea typeface="Cambria"/>
            </a:rPr>
            <a:t>Dalszy rozwój aglomeracji warszawskiej </a:t>
          </a:r>
        </a:p>
      </dgm:t>
    </dgm:pt>
    <dgm:pt modelId="{1B6996DE-7D14-4CD3-AC1B-6584E556B758}" type="parTrans" cxnId="{1ABDD42E-E6C6-4252-A5DD-8319C3D6803A}">
      <dgm:prSet/>
      <dgm:spPr/>
      <dgm:t>
        <a:bodyPr/>
        <a:lstStyle/>
        <a:p>
          <a:endParaRPr lang="pl-PL"/>
        </a:p>
      </dgm:t>
    </dgm:pt>
    <dgm:pt modelId="{E3E5CE7C-2D08-448B-8706-B50C17B1C37F}" type="sibTrans" cxnId="{1ABDD42E-E6C6-4252-A5DD-8319C3D6803A}">
      <dgm:prSet/>
      <dgm:spPr/>
      <dgm:t>
        <a:bodyPr/>
        <a:lstStyle/>
        <a:p>
          <a:endParaRPr lang="pl-PL"/>
        </a:p>
      </dgm:t>
    </dgm:pt>
    <dgm:pt modelId="{49A597B7-B8F9-407E-A323-E8C0F53D4443}">
      <dgm:prSet custT="1"/>
      <dgm:spPr/>
      <dgm:t>
        <a:bodyPr/>
        <a:lstStyle/>
        <a:p>
          <a:endParaRPr lang="pl-PL" sz="1200" b="1">
            <a:latin typeface="Cambria"/>
            <a:ea typeface="Cambria"/>
          </a:endParaRPr>
        </a:p>
        <a:p>
          <a:pPr rtl="0"/>
          <a:r>
            <a:rPr lang="pl-PL" sz="1200" b="1">
              <a:latin typeface="Cambria"/>
              <a:ea typeface="Cambria"/>
            </a:rPr>
            <a:t>Niedopasowanie              kwalifikacji i niska motywacja pracowników </a:t>
          </a:r>
        </a:p>
      </dgm:t>
    </dgm:pt>
    <dgm:pt modelId="{FA5D37C7-BC02-454C-9EAF-C305DAF28751}" type="parTrans" cxnId="{F24C734E-E5D4-4412-96A6-695F8A9832CC}">
      <dgm:prSet/>
      <dgm:spPr/>
      <dgm:t>
        <a:bodyPr/>
        <a:lstStyle/>
        <a:p>
          <a:endParaRPr lang="pl-PL"/>
        </a:p>
      </dgm:t>
    </dgm:pt>
    <dgm:pt modelId="{A2877092-EFB4-4C81-A49E-BF43E02BBF3F}" type="sibTrans" cxnId="{F24C734E-E5D4-4412-96A6-695F8A9832CC}">
      <dgm:prSet/>
      <dgm:spPr/>
      <dgm:t>
        <a:bodyPr/>
        <a:lstStyle/>
        <a:p>
          <a:endParaRPr lang="pl-PL"/>
        </a:p>
      </dgm:t>
    </dgm:pt>
    <dgm:pt modelId="{951CCCC3-E9EC-4259-88D8-940B7909785A}" type="pres">
      <dgm:prSet presAssocID="{2555D2F5-F6A1-4A26-9168-535BE1A8E1D7}" presName="Name0" presStyleCnt="0">
        <dgm:presLayoutVars>
          <dgm:dir/>
          <dgm:resizeHandles val="exact"/>
        </dgm:presLayoutVars>
      </dgm:prSet>
      <dgm:spPr/>
    </dgm:pt>
    <dgm:pt modelId="{9747BB80-E50F-4835-845A-2D07B8A17245}" type="pres">
      <dgm:prSet presAssocID="{2555D2F5-F6A1-4A26-9168-535BE1A8E1D7}" presName="bkgdShp" presStyleLbl="alignAccFollowNode1" presStyleIdx="0" presStyleCnt="1" custLinFactNeighborX="6573" custLinFactNeighborY="-3056"/>
      <dgm:spPr/>
    </dgm:pt>
    <dgm:pt modelId="{0F8D551C-2EDD-4953-926B-23174D2CCA9C}" type="pres">
      <dgm:prSet presAssocID="{2555D2F5-F6A1-4A26-9168-535BE1A8E1D7}" presName="linComp" presStyleCnt="0"/>
      <dgm:spPr/>
    </dgm:pt>
    <dgm:pt modelId="{159ACB52-59EF-4CA5-89C6-4DBFF319BE82}" type="pres">
      <dgm:prSet presAssocID="{E23BF9DD-5755-46DF-AAC2-40679FF4EF44}" presName="compNode" presStyleCnt="0"/>
      <dgm:spPr/>
    </dgm:pt>
    <dgm:pt modelId="{7C813E12-D89C-411B-8E9C-39772BFDD43C}" type="pres">
      <dgm:prSet presAssocID="{E23BF9DD-5755-46DF-AAC2-40679FF4EF44}" presName="node" presStyleLbl="node1" presStyleIdx="0" presStyleCnt="5">
        <dgm:presLayoutVars>
          <dgm:bulletEnabled val="1"/>
        </dgm:presLayoutVars>
      </dgm:prSet>
      <dgm:spPr/>
      <dgm:t>
        <a:bodyPr/>
        <a:lstStyle/>
        <a:p>
          <a:endParaRPr lang="pl-PL"/>
        </a:p>
      </dgm:t>
    </dgm:pt>
    <dgm:pt modelId="{00C3A3FB-81F7-47BE-B09C-DE6DFC0D17E9}" type="pres">
      <dgm:prSet presAssocID="{E23BF9DD-5755-46DF-AAC2-40679FF4EF44}" presName="invisiNode" presStyleLbl="node1" presStyleIdx="0" presStyleCnt="5"/>
      <dgm:spPr/>
    </dgm:pt>
    <dgm:pt modelId="{9485595E-6A06-4884-A1A7-20B3BAAAAECE}" type="pres">
      <dgm:prSet presAssocID="{E23BF9DD-5755-46DF-AAC2-40679FF4EF44}" presName="imagNode" presStyleLbl="fgImgPlace1" presStyleIdx="0" presStyleCnt="5" custScaleX="72197"/>
      <dgm:spPr>
        <a:blipFill rotWithShape="1">
          <a:blip xmlns:r="http://schemas.openxmlformats.org/officeDocument/2006/relationships" r:embed="rId1"/>
          <a:stretch>
            <a:fillRect/>
          </a:stretch>
        </a:blipFill>
        <a:ln>
          <a:solidFill>
            <a:srgbClr val="C00000"/>
          </a:solidFill>
        </a:ln>
      </dgm:spPr>
    </dgm:pt>
    <dgm:pt modelId="{DB582FD0-DAA9-415F-AB6E-8AD671116335}" type="pres">
      <dgm:prSet presAssocID="{937FB278-F2DC-4900-BDE6-32B6AC473D3C}" presName="sibTrans" presStyleLbl="sibTrans2D1" presStyleIdx="0" presStyleCnt="0"/>
      <dgm:spPr/>
      <dgm:t>
        <a:bodyPr/>
        <a:lstStyle/>
        <a:p>
          <a:endParaRPr lang="pl-PL"/>
        </a:p>
      </dgm:t>
    </dgm:pt>
    <dgm:pt modelId="{22B69392-8378-4653-A54F-46DD6845D06E}" type="pres">
      <dgm:prSet presAssocID="{F9D6A14E-F61C-445A-8DF8-DFE5E9AFEE5F}" presName="compNode" presStyleCnt="0"/>
      <dgm:spPr/>
    </dgm:pt>
    <dgm:pt modelId="{93D9BC8C-C26B-4FEB-B56A-79603D4AE814}" type="pres">
      <dgm:prSet presAssocID="{F9D6A14E-F61C-445A-8DF8-DFE5E9AFEE5F}" presName="node" presStyleLbl="node1" presStyleIdx="1" presStyleCnt="5">
        <dgm:presLayoutVars>
          <dgm:bulletEnabled val="1"/>
        </dgm:presLayoutVars>
      </dgm:prSet>
      <dgm:spPr/>
      <dgm:t>
        <a:bodyPr/>
        <a:lstStyle/>
        <a:p>
          <a:endParaRPr lang="pl-PL"/>
        </a:p>
      </dgm:t>
    </dgm:pt>
    <dgm:pt modelId="{4A0B923F-AE7D-4CD1-89A8-95B10AEE9D10}" type="pres">
      <dgm:prSet presAssocID="{F9D6A14E-F61C-445A-8DF8-DFE5E9AFEE5F}" presName="invisiNode" presStyleLbl="node1" presStyleIdx="1" presStyleCnt="5"/>
      <dgm:spPr/>
    </dgm:pt>
    <dgm:pt modelId="{EE3C1CA5-6D49-4350-AF49-FFED220C71CA}" type="pres">
      <dgm:prSet presAssocID="{F9D6A14E-F61C-445A-8DF8-DFE5E9AFEE5F}" presName="imagNode" presStyleLbl="fgImgPlace1" presStyleIdx="1" presStyleCnt="5" custScaleX="74663"/>
      <dgm:spPr>
        <a:blipFill rotWithShape="1">
          <a:blip xmlns:r="http://schemas.openxmlformats.org/officeDocument/2006/relationships" r:embed="rId2"/>
          <a:stretch>
            <a:fillRect/>
          </a:stretch>
        </a:blipFill>
        <a:ln>
          <a:solidFill>
            <a:srgbClr val="C00000"/>
          </a:solidFill>
        </a:ln>
      </dgm:spPr>
    </dgm:pt>
    <dgm:pt modelId="{3B787790-E62E-469B-BE93-1B7A63D8632F}" type="pres">
      <dgm:prSet presAssocID="{09B25B92-E8FA-4329-836D-1ABFDEC985EC}" presName="sibTrans" presStyleLbl="sibTrans2D1" presStyleIdx="0" presStyleCnt="0"/>
      <dgm:spPr/>
      <dgm:t>
        <a:bodyPr/>
        <a:lstStyle/>
        <a:p>
          <a:endParaRPr lang="pl-PL"/>
        </a:p>
      </dgm:t>
    </dgm:pt>
    <dgm:pt modelId="{2340D4EC-448C-4F18-9DFA-88931BA6F386}" type="pres">
      <dgm:prSet presAssocID="{D2ED1393-6F84-4F93-B51F-2F235BE759D6}" presName="compNode" presStyleCnt="0"/>
      <dgm:spPr/>
    </dgm:pt>
    <dgm:pt modelId="{D31EAE02-0058-42E6-835B-55A08E242A7F}" type="pres">
      <dgm:prSet presAssocID="{D2ED1393-6F84-4F93-B51F-2F235BE759D6}" presName="node" presStyleLbl="node1" presStyleIdx="2" presStyleCnt="5" custLinFactNeighborX="1445" custLinFactNeighborY="425">
        <dgm:presLayoutVars>
          <dgm:bulletEnabled val="1"/>
        </dgm:presLayoutVars>
      </dgm:prSet>
      <dgm:spPr/>
      <dgm:t>
        <a:bodyPr/>
        <a:lstStyle/>
        <a:p>
          <a:endParaRPr lang="pl-PL"/>
        </a:p>
      </dgm:t>
    </dgm:pt>
    <dgm:pt modelId="{0A83B67B-C7DC-416E-8697-76CECCD6C5EE}" type="pres">
      <dgm:prSet presAssocID="{D2ED1393-6F84-4F93-B51F-2F235BE759D6}" presName="invisiNode" presStyleLbl="node1" presStyleIdx="2" presStyleCnt="5"/>
      <dgm:spPr/>
    </dgm:pt>
    <dgm:pt modelId="{B62EF8D9-B16B-4EA5-8C12-B57939DD6EA9}" type="pres">
      <dgm:prSet presAssocID="{D2ED1393-6F84-4F93-B51F-2F235BE759D6}" presName="imagNode" presStyleLbl="fgImgPlace1" presStyleIdx="2" presStyleCnt="5" custScaleX="69425"/>
      <dgm:spPr>
        <a:blipFill rotWithShape="1">
          <a:blip xmlns:r="http://schemas.openxmlformats.org/officeDocument/2006/relationships" r:embed="rId3"/>
          <a:stretch>
            <a:fillRect/>
          </a:stretch>
        </a:blipFill>
        <a:ln>
          <a:solidFill>
            <a:srgbClr val="C00000"/>
          </a:solidFill>
        </a:ln>
      </dgm:spPr>
    </dgm:pt>
    <dgm:pt modelId="{2DB22D5F-11C0-40E3-BF15-E301D3349837}" type="pres">
      <dgm:prSet presAssocID="{74810ECC-6B9B-48A2-A971-AD4486D3D5E7}" presName="sibTrans" presStyleLbl="sibTrans2D1" presStyleIdx="0" presStyleCnt="0"/>
      <dgm:spPr/>
      <dgm:t>
        <a:bodyPr/>
        <a:lstStyle/>
        <a:p>
          <a:endParaRPr lang="pl-PL"/>
        </a:p>
      </dgm:t>
    </dgm:pt>
    <dgm:pt modelId="{C4FA9A41-BB0A-4460-86AC-4E8D4B0C986C}" type="pres">
      <dgm:prSet presAssocID="{35BB20E0-B16F-4991-95DD-2A7FBC06DA08}" presName="compNode" presStyleCnt="0"/>
      <dgm:spPr/>
    </dgm:pt>
    <dgm:pt modelId="{06859DC2-12F1-4E2C-829B-6F690D4B2557}" type="pres">
      <dgm:prSet presAssocID="{35BB20E0-B16F-4991-95DD-2A7FBC06DA08}" presName="node" presStyleLbl="node1" presStyleIdx="3" presStyleCnt="5" custLinFactNeighborX="1007" custLinFactNeighborY="357">
        <dgm:presLayoutVars>
          <dgm:bulletEnabled val="1"/>
        </dgm:presLayoutVars>
      </dgm:prSet>
      <dgm:spPr/>
      <dgm:t>
        <a:bodyPr/>
        <a:lstStyle/>
        <a:p>
          <a:endParaRPr lang="pl-PL"/>
        </a:p>
      </dgm:t>
    </dgm:pt>
    <dgm:pt modelId="{787300F8-14BC-4D0F-8D09-428DEE0D9A33}" type="pres">
      <dgm:prSet presAssocID="{35BB20E0-B16F-4991-95DD-2A7FBC06DA08}" presName="invisiNode" presStyleLbl="node1" presStyleIdx="3" presStyleCnt="5"/>
      <dgm:spPr/>
    </dgm:pt>
    <dgm:pt modelId="{AD59C47C-D7C9-4E77-AEFA-8258D74DE680}" type="pres">
      <dgm:prSet presAssocID="{35BB20E0-B16F-4991-95DD-2A7FBC06DA08}" presName="imagNode" presStyleLbl="fgImgPlace1" presStyleIdx="3" presStyleCnt="5" custScaleX="66675"/>
      <dgm:spPr>
        <a:blipFill rotWithShape="1">
          <a:blip xmlns:r="http://schemas.openxmlformats.org/officeDocument/2006/relationships" r:embed="rId4"/>
          <a:stretch>
            <a:fillRect/>
          </a:stretch>
        </a:blipFill>
        <a:ln>
          <a:solidFill>
            <a:srgbClr val="C00000"/>
          </a:solidFill>
        </a:ln>
      </dgm:spPr>
    </dgm:pt>
    <dgm:pt modelId="{EE1B405D-9260-47BC-89A1-543F782D905B}" type="pres">
      <dgm:prSet presAssocID="{E3E5CE7C-2D08-448B-8706-B50C17B1C37F}" presName="sibTrans" presStyleLbl="sibTrans2D1" presStyleIdx="0" presStyleCnt="0"/>
      <dgm:spPr/>
      <dgm:t>
        <a:bodyPr/>
        <a:lstStyle/>
        <a:p>
          <a:endParaRPr lang="pl-PL"/>
        </a:p>
      </dgm:t>
    </dgm:pt>
    <dgm:pt modelId="{DFBC745B-DC40-4F4F-A4C4-52362C3BBBAB}" type="pres">
      <dgm:prSet presAssocID="{49A597B7-B8F9-407E-A323-E8C0F53D4443}" presName="compNode" presStyleCnt="0"/>
      <dgm:spPr/>
    </dgm:pt>
    <dgm:pt modelId="{EB0924BD-B349-4BD2-B109-2A2F4DF3191A}" type="pres">
      <dgm:prSet presAssocID="{49A597B7-B8F9-407E-A323-E8C0F53D4443}" presName="node" presStyleLbl="node1" presStyleIdx="4" presStyleCnt="5">
        <dgm:presLayoutVars>
          <dgm:bulletEnabled val="1"/>
        </dgm:presLayoutVars>
      </dgm:prSet>
      <dgm:spPr/>
      <dgm:t>
        <a:bodyPr/>
        <a:lstStyle/>
        <a:p>
          <a:endParaRPr lang="pl-PL"/>
        </a:p>
      </dgm:t>
    </dgm:pt>
    <dgm:pt modelId="{1C0C951A-D3CB-4563-87A9-845820A8F232}" type="pres">
      <dgm:prSet presAssocID="{49A597B7-B8F9-407E-A323-E8C0F53D4443}" presName="invisiNode" presStyleLbl="node1" presStyleIdx="4" presStyleCnt="5"/>
      <dgm:spPr/>
    </dgm:pt>
    <dgm:pt modelId="{7657BA09-4807-46DE-B2A0-97E9D378CB67}" type="pres">
      <dgm:prSet presAssocID="{49A597B7-B8F9-407E-A323-E8C0F53D4443}" presName="imagNode" presStyleLbl="fgImgPlace1" presStyleIdx="4" presStyleCnt="5" custScaleX="66654"/>
      <dgm:spPr>
        <a:blipFill rotWithShape="1">
          <a:blip xmlns:r="http://schemas.openxmlformats.org/officeDocument/2006/relationships" r:embed="rId5"/>
          <a:stretch>
            <a:fillRect/>
          </a:stretch>
        </a:blipFill>
        <a:ln>
          <a:solidFill>
            <a:srgbClr val="C00000"/>
          </a:solidFill>
        </a:ln>
      </dgm:spPr>
    </dgm:pt>
  </dgm:ptLst>
  <dgm:cxnLst>
    <dgm:cxn modelId="{7997436F-F4C3-46A6-8DDD-F3AF24BF5BA5}" srcId="{2555D2F5-F6A1-4A26-9168-535BE1A8E1D7}" destId="{F9D6A14E-F61C-445A-8DF8-DFE5E9AFEE5F}" srcOrd="1" destOrd="0" parTransId="{54FF4CCD-BCCA-42B9-BA0E-13A491016CB4}" sibTransId="{09B25B92-E8FA-4329-836D-1ABFDEC985EC}"/>
    <dgm:cxn modelId="{374FF059-D691-4E22-AC0F-A00BAE9D7361}" type="presOf" srcId="{35BB20E0-B16F-4991-95DD-2A7FBC06DA08}" destId="{06859DC2-12F1-4E2C-829B-6F690D4B2557}" srcOrd="0" destOrd="0" presId="urn:microsoft.com/office/officeart/2005/8/layout/pList2"/>
    <dgm:cxn modelId="{C904CA40-ECB5-442C-A161-6C4B0A05A2F3}" type="presOf" srcId="{09B25B92-E8FA-4329-836D-1ABFDEC985EC}" destId="{3B787790-E62E-469B-BE93-1B7A63D8632F}" srcOrd="0" destOrd="0" presId="urn:microsoft.com/office/officeart/2005/8/layout/pList2"/>
    <dgm:cxn modelId="{CDB9815C-60D1-4E81-81C1-B4BF52D668AE}" type="presOf" srcId="{74810ECC-6B9B-48A2-A971-AD4486D3D5E7}" destId="{2DB22D5F-11C0-40E3-BF15-E301D3349837}" srcOrd="0" destOrd="0" presId="urn:microsoft.com/office/officeart/2005/8/layout/pList2"/>
    <dgm:cxn modelId="{48595BF0-6BE8-410E-AC42-33B4FF5BDA61}" type="presOf" srcId="{E23BF9DD-5755-46DF-AAC2-40679FF4EF44}" destId="{7C813E12-D89C-411B-8E9C-39772BFDD43C}" srcOrd="0" destOrd="0" presId="urn:microsoft.com/office/officeart/2005/8/layout/pList2"/>
    <dgm:cxn modelId="{E0C108E9-FAF3-495A-BF71-F4F89A5A3EE0}" srcId="{2555D2F5-F6A1-4A26-9168-535BE1A8E1D7}" destId="{D2ED1393-6F84-4F93-B51F-2F235BE759D6}" srcOrd="2" destOrd="0" parTransId="{9871D61C-BD75-4278-A9E3-DDDDACBB67B2}" sibTransId="{74810ECC-6B9B-48A2-A971-AD4486D3D5E7}"/>
    <dgm:cxn modelId="{28FE7672-58BA-48C7-8339-AA938BF07423}" srcId="{2555D2F5-F6A1-4A26-9168-535BE1A8E1D7}" destId="{E23BF9DD-5755-46DF-AAC2-40679FF4EF44}" srcOrd="0" destOrd="0" parTransId="{17CA2B95-46F6-4562-B3F6-125FBC56C7C5}" sibTransId="{937FB278-F2DC-4900-BDE6-32B6AC473D3C}"/>
    <dgm:cxn modelId="{91CF794D-C3BD-4588-8708-BA79611BFC6B}" type="presOf" srcId="{D2ED1393-6F84-4F93-B51F-2F235BE759D6}" destId="{D31EAE02-0058-42E6-835B-55A08E242A7F}" srcOrd="0" destOrd="0" presId="urn:microsoft.com/office/officeart/2005/8/layout/pList2"/>
    <dgm:cxn modelId="{8A0F404A-8991-428C-AC72-F98DD3D03DB7}" type="presOf" srcId="{E3E5CE7C-2D08-448B-8706-B50C17B1C37F}" destId="{EE1B405D-9260-47BC-89A1-543F782D905B}" srcOrd="0" destOrd="0" presId="urn:microsoft.com/office/officeart/2005/8/layout/pList2"/>
    <dgm:cxn modelId="{19ACA6D1-76A0-450B-B71B-47D1BEFFA1AB}" type="presOf" srcId="{49A597B7-B8F9-407E-A323-E8C0F53D4443}" destId="{EB0924BD-B349-4BD2-B109-2A2F4DF3191A}" srcOrd="0" destOrd="0" presId="urn:microsoft.com/office/officeart/2005/8/layout/pList2"/>
    <dgm:cxn modelId="{D53C8D85-40D3-45B7-8CFA-449E8238E30B}" type="presOf" srcId="{2555D2F5-F6A1-4A26-9168-535BE1A8E1D7}" destId="{951CCCC3-E9EC-4259-88D8-940B7909785A}" srcOrd="0" destOrd="0" presId="urn:microsoft.com/office/officeart/2005/8/layout/pList2"/>
    <dgm:cxn modelId="{F24C734E-E5D4-4412-96A6-695F8A9832CC}" srcId="{2555D2F5-F6A1-4A26-9168-535BE1A8E1D7}" destId="{49A597B7-B8F9-407E-A323-E8C0F53D4443}" srcOrd="4" destOrd="0" parTransId="{FA5D37C7-BC02-454C-9EAF-C305DAF28751}" sibTransId="{A2877092-EFB4-4C81-A49E-BF43E02BBF3F}"/>
    <dgm:cxn modelId="{0C69A5F9-5D3E-4C9B-BA77-BFFB975B0FCA}" type="presOf" srcId="{F9D6A14E-F61C-445A-8DF8-DFE5E9AFEE5F}" destId="{93D9BC8C-C26B-4FEB-B56A-79603D4AE814}" srcOrd="0" destOrd="0" presId="urn:microsoft.com/office/officeart/2005/8/layout/pList2"/>
    <dgm:cxn modelId="{7C85A4B7-E11E-4739-A3B8-CCF7DE5230B9}" type="presOf" srcId="{937FB278-F2DC-4900-BDE6-32B6AC473D3C}" destId="{DB582FD0-DAA9-415F-AB6E-8AD671116335}" srcOrd="0" destOrd="0" presId="urn:microsoft.com/office/officeart/2005/8/layout/pList2"/>
    <dgm:cxn modelId="{1ABDD42E-E6C6-4252-A5DD-8319C3D6803A}" srcId="{2555D2F5-F6A1-4A26-9168-535BE1A8E1D7}" destId="{35BB20E0-B16F-4991-95DD-2A7FBC06DA08}" srcOrd="3" destOrd="0" parTransId="{1B6996DE-7D14-4CD3-AC1B-6584E556B758}" sibTransId="{E3E5CE7C-2D08-448B-8706-B50C17B1C37F}"/>
    <dgm:cxn modelId="{285AF1BE-CB57-4CAB-BB53-690FD2AEEB93}" type="presParOf" srcId="{951CCCC3-E9EC-4259-88D8-940B7909785A}" destId="{9747BB80-E50F-4835-845A-2D07B8A17245}" srcOrd="0" destOrd="0" presId="urn:microsoft.com/office/officeart/2005/8/layout/pList2"/>
    <dgm:cxn modelId="{71A2940B-0250-445A-8489-90F16099F34C}" type="presParOf" srcId="{951CCCC3-E9EC-4259-88D8-940B7909785A}" destId="{0F8D551C-2EDD-4953-926B-23174D2CCA9C}" srcOrd="1" destOrd="0" presId="urn:microsoft.com/office/officeart/2005/8/layout/pList2"/>
    <dgm:cxn modelId="{20AE9B74-3586-47E3-8399-0A8AD3952B6B}" type="presParOf" srcId="{0F8D551C-2EDD-4953-926B-23174D2CCA9C}" destId="{159ACB52-59EF-4CA5-89C6-4DBFF319BE82}" srcOrd="0" destOrd="0" presId="urn:microsoft.com/office/officeart/2005/8/layout/pList2"/>
    <dgm:cxn modelId="{248D557C-B890-4E74-81C9-0C343E6B449F}" type="presParOf" srcId="{159ACB52-59EF-4CA5-89C6-4DBFF319BE82}" destId="{7C813E12-D89C-411B-8E9C-39772BFDD43C}" srcOrd="0" destOrd="0" presId="urn:microsoft.com/office/officeart/2005/8/layout/pList2"/>
    <dgm:cxn modelId="{3645989B-16EC-4C55-AACC-A189700607A8}" type="presParOf" srcId="{159ACB52-59EF-4CA5-89C6-4DBFF319BE82}" destId="{00C3A3FB-81F7-47BE-B09C-DE6DFC0D17E9}" srcOrd="1" destOrd="0" presId="urn:microsoft.com/office/officeart/2005/8/layout/pList2"/>
    <dgm:cxn modelId="{C50A90F0-FE9D-4B6F-BA6A-F8A13BDC6377}" type="presParOf" srcId="{159ACB52-59EF-4CA5-89C6-4DBFF319BE82}" destId="{9485595E-6A06-4884-A1A7-20B3BAAAAECE}" srcOrd="2" destOrd="0" presId="urn:microsoft.com/office/officeart/2005/8/layout/pList2"/>
    <dgm:cxn modelId="{C16082F9-9710-433C-843E-BB9972AAA692}" type="presParOf" srcId="{0F8D551C-2EDD-4953-926B-23174D2CCA9C}" destId="{DB582FD0-DAA9-415F-AB6E-8AD671116335}" srcOrd="1" destOrd="0" presId="urn:microsoft.com/office/officeart/2005/8/layout/pList2"/>
    <dgm:cxn modelId="{11EE73BF-E277-4817-A6E8-D11F400D6762}" type="presParOf" srcId="{0F8D551C-2EDD-4953-926B-23174D2CCA9C}" destId="{22B69392-8378-4653-A54F-46DD6845D06E}" srcOrd="2" destOrd="0" presId="urn:microsoft.com/office/officeart/2005/8/layout/pList2"/>
    <dgm:cxn modelId="{57002E81-ACBB-401E-A36F-C7330F2261CE}" type="presParOf" srcId="{22B69392-8378-4653-A54F-46DD6845D06E}" destId="{93D9BC8C-C26B-4FEB-B56A-79603D4AE814}" srcOrd="0" destOrd="0" presId="urn:microsoft.com/office/officeart/2005/8/layout/pList2"/>
    <dgm:cxn modelId="{1B316955-8A2A-4567-A3D8-29C61760B034}" type="presParOf" srcId="{22B69392-8378-4653-A54F-46DD6845D06E}" destId="{4A0B923F-AE7D-4CD1-89A8-95B10AEE9D10}" srcOrd="1" destOrd="0" presId="urn:microsoft.com/office/officeart/2005/8/layout/pList2"/>
    <dgm:cxn modelId="{73608D33-287A-464A-923F-ADAAA96158E0}" type="presParOf" srcId="{22B69392-8378-4653-A54F-46DD6845D06E}" destId="{EE3C1CA5-6D49-4350-AF49-FFED220C71CA}" srcOrd="2" destOrd="0" presId="urn:microsoft.com/office/officeart/2005/8/layout/pList2"/>
    <dgm:cxn modelId="{2F67F2A9-2C06-464C-9E6C-91463FB635EA}" type="presParOf" srcId="{0F8D551C-2EDD-4953-926B-23174D2CCA9C}" destId="{3B787790-E62E-469B-BE93-1B7A63D8632F}" srcOrd="3" destOrd="0" presId="urn:microsoft.com/office/officeart/2005/8/layout/pList2"/>
    <dgm:cxn modelId="{E2DD2EA2-69C0-47B1-B76C-F272159EAD1E}" type="presParOf" srcId="{0F8D551C-2EDD-4953-926B-23174D2CCA9C}" destId="{2340D4EC-448C-4F18-9DFA-88931BA6F386}" srcOrd="4" destOrd="0" presId="urn:microsoft.com/office/officeart/2005/8/layout/pList2"/>
    <dgm:cxn modelId="{FC5B525D-BE94-4713-B569-D3B64EF635ED}" type="presParOf" srcId="{2340D4EC-448C-4F18-9DFA-88931BA6F386}" destId="{D31EAE02-0058-42E6-835B-55A08E242A7F}" srcOrd="0" destOrd="0" presId="urn:microsoft.com/office/officeart/2005/8/layout/pList2"/>
    <dgm:cxn modelId="{387B5D22-0571-4BF6-BD02-6F176E6FDC9E}" type="presParOf" srcId="{2340D4EC-448C-4F18-9DFA-88931BA6F386}" destId="{0A83B67B-C7DC-416E-8697-76CECCD6C5EE}" srcOrd="1" destOrd="0" presId="urn:microsoft.com/office/officeart/2005/8/layout/pList2"/>
    <dgm:cxn modelId="{5D453775-F1D2-45DA-AC4F-0BC828613CB7}" type="presParOf" srcId="{2340D4EC-448C-4F18-9DFA-88931BA6F386}" destId="{B62EF8D9-B16B-4EA5-8C12-B57939DD6EA9}" srcOrd="2" destOrd="0" presId="urn:microsoft.com/office/officeart/2005/8/layout/pList2"/>
    <dgm:cxn modelId="{4F31E820-BC49-40B0-AE27-5BC4266BF640}" type="presParOf" srcId="{0F8D551C-2EDD-4953-926B-23174D2CCA9C}" destId="{2DB22D5F-11C0-40E3-BF15-E301D3349837}" srcOrd="5" destOrd="0" presId="urn:microsoft.com/office/officeart/2005/8/layout/pList2"/>
    <dgm:cxn modelId="{80AB51C3-B37E-4B42-96C6-C3A75681ABF9}" type="presParOf" srcId="{0F8D551C-2EDD-4953-926B-23174D2CCA9C}" destId="{C4FA9A41-BB0A-4460-86AC-4E8D4B0C986C}" srcOrd="6" destOrd="0" presId="urn:microsoft.com/office/officeart/2005/8/layout/pList2"/>
    <dgm:cxn modelId="{7579FCF6-8802-4AD6-BA80-B5E56B6BEEE1}" type="presParOf" srcId="{C4FA9A41-BB0A-4460-86AC-4E8D4B0C986C}" destId="{06859DC2-12F1-4E2C-829B-6F690D4B2557}" srcOrd="0" destOrd="0" presId="urn:microsoft.com/office/officeart/2005/8/layout/pList2"/>
    <dgm:cxn modelId="{5E1278E9-2493-451F-8674-52E99DD666F5}" type="presParOf" srcId="{C4FA9A41-BB0A-4460-86AC-4E8D4B0C986C}" destId="{787300F8-14BC-4D0F-8D09-428DEE0D9A33}" srcOrd="1" destOrd="0" presId="urn:microsoft.com/office/officeart/2005/8/layout/pList2"/>
    <dgm:cxn modelId="{BA8FA69E-A02D-446A-BC14-077F7DA8F92F}" type="presParOf" srcId="{C4FA9A41-BB0A-4460-86AC-4E8D4B0C986C}" destId="{AD59C47C-D7C9-4E77-AEFA-8258D74DE680}" srcOrd="2" destOrd="0" presId="urn:microsoft.com/office/officeart/2005/8/layout/pList2"/>
    <dgm:cxn modelId="{52F429AC-438F-41DD-8A98-B0EA5D83D400}" type="presParOf" srcId="{0F8D551C-2EDD-4953-926B-23174D2CCA9C}" destId="{EE1B405D-9260-47BC-89A1-543F782D905B}" srcOrd="7" destOrd="0" presId="urn:microsoft.com/office/officeart/2005/8/layout/pList2"/>
    <dgm:cxn modelId="{DF6D6A4D-78D3-4C5D-A368-A711C6998BB1}" type="presParOf" srcId="{0F8D551C-2EDD-4953-926B-23174D2CCA9C}" destId="{DFBC745B-DC40-4F4F-A4C4-52362C3BBBAB}" srcOrd="8" destOrd="0" presId="urn:microsoft.com/office/officeart/2005/8/layout/pList2"/>
    <dgm:cxn modelId="{9B1B0837-F17D-44A1-B502-B2C9E9296EB6}" type="presParOf" srcId="{DFBC745B-DC40-4F4F-A4C4-52362C3BBBAB}" destId="{EB0924BD-B349-4BD2-B109-2A2F4DF3191A}" srcOrd="0" destOrd="0" presId="urn:microsoft.com/office/officeart/2005/8/layout/pList2"/>
    <dgm:cxn modelId="{301CC43E-52BD-4275-8267-BD6B615220B5}" type="presParOf" srcId="{DFBC745B-DC40-4F4F-A4C4-52362C3BBBAB}" destId="{1C0C951A-D3CB-4563-87A9-845820A8F232}" srcOrd="1" destOrd="0" presId="urn:microsoft.com/office/officeart/2005/8/layout/pList2"/>
    <dgm:cxn modelId="{FD07A4C0-C596-4E8B-A6F9-641C982752DB}" type="presParOf" srcId="{DFBC745B-DC40-4F4F-A4C4-52362C3BBBAB}" destId="{7657BA09-4807-46DE-B2A0-97E9D378CB6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B1E4C6-EED6-4CCE-87EB-838C44D91C92}" type="doc">
      <dgm:prSet loTypeId="urn:microsoft.com/office/officeart/2005/8/layout/hierarchy4" loCatId="hierarchy" qsTypeId="urn:microsoft.com/office/officeart/2005/8/quickstyle/simple1" qsCatId="simple" csTypeId="urn:microsoft.com/office/officeart/2005/8/colors/accent3_1" csCatId="accent3" phldr="1"/>
      <dgm:spPr/>
      <dgm:t>
        <a:bodyPr/>
        <a:lstStyle/>
        <a:p>
          <a:endParaRPr lang="pl-PL"/>
        </a:p>
      </dgm:t>
    </dgm:pt>
    <dgm:pt modelId="{4DFA97DE-7B44-4DD0-8B10-7FEF565778CB}">
      <dgm:prSet phldrT="[Tekst]" custT="1"/>
      <dgm:spPr/>
      <dgm:t>
        <a:bodyPr/>
        <a:lstStyle/>
        <a:p>
          <a:r>
            <a:rPr lang="pl-PL" sz="1800" b="1" dirty="0">
              <a:solidFill>
                <a:schemeClr val="tx1">
                  <a:lumMod val="50000"/>
                  <a:lumOff val="50000"/>
                </a:schemeClr>
              </a:solidFill>
              <a:latin typeface="Cambria" panose="02040503050406030204" pitchFamily="18" charset="0"/>
              <a:ea typeface="Cambria" panose="02040503050406030204" pitchFamily="18" charset="0"/>
            </a:rPr>
            <a:t>CEL GŁÓWNY: </a:t>
          </a:r>
          <a:br>
            <a:rPr lang="pl-PL" sz="1800" b="1" dirty="0">
              <a:solidFill>
                <a:schemeClr val="tx1">
                  <a:lumMod val="50000"/>
                  <a:lumOff val="50000"/>
                </a:schemeClr>
              </a:solidFill>
              <a:latin typeface="Cambria" panose="02040503050406030204" pitchFamily="18" charset="0"/>
              <a:ea typeface="Cambria" panose="02040503050406030204" pitchFamily="18" charset="0"/>
            </a:rPr>
          </a:br>
          <a:r>
            <a:rPr lang="pl-PL" sz="1800" b="1" dirty="0">
              <a:solidFill>
                <a:schemeClr val="tx1">
                  <a:lumMod val="50000"/>
                  <a:lumOff val="50000"/>
                </a:schemeClr>
              </a:solidFill>
              <a:latin typeface="Cambria" panose="02040503050406030204" pitchFamily="18" charset="0"/>
              <a:ea typeface="Cambria" panose="02040503050406030204" pitchFamily="18" charset="0"/>
            </a:rPr>
            <a:t>PRZYJAZNE I NOWOCZESNE MIEJSCE ŻYCIA SPOŁECZNEGO</a:t>
          </a:r>
        </a:p>
      </dgm:t>
    </dgm:pt>
    <dgm:pt modelId="{C60CFCC5-2017-4570-BE2E-0C3456EF623F}" type="parTrans" cxnId="{9EAE160B-21F6-4438-BD1C-A8B633D51121}">
      <dgm:prSet/>
      <dgm:spPr/>
      <dgm:t>
        <a:bodyPr/>
        <a:lstStyle/>
        <a:p>
          <a:endParaRPr lang="pl-PL"/>
        </a:p>
      </dgm:t>
    </dgm:pt>
    <dgm:pt modelId="{04A967F9-C8CB-4A45-BF4A-85C640DE3B51}" type="sibTrans" cxnId="{9EAE160B-21F6-4438-BD1C-A8B633D51121}">
      <dgm:prSet/>
      <dgm:spPr/>
      <dgm:t>
        <a:bodyPr/>
        <a:lstStyle/>
        <a:p>
          <a:endParaRPr lang="pl-PL"/>
        </a:p>
      </dgm:t>
    </dgm:pt>
    <dgm:pt modelId="{F95DD79D-5358-4FDB-8F81-6EBF9F47CD58}">
      <dgm:prSet phldrT="[Tekst]" custT="1"/>
      <dgm:spPr/>
      <dgm:t>
        <a:bodyPr/>
        <a:lstStyle/>
        <a:p>
          <a:r>
            <a:rPr lang="pl-PL" sz="1200" b="1">
              <a:solidFill>
                <a:srgbClr val="C00000"/>
              </a:solidFill>
              <a:latin typeface="Cambria" panose="02040503050406030204" pitchFamily="18" charset="0"/>
              <a:ea typeface="Cambria" panose="02040503050406030204" pitchFamily="18" charset="0"/>
            </a:rPr>
            <a:t>CEL STRATEGICZNY 1:</a:t>
          </a:r>
        </a:p>
        <a:p>
          <a:r>
            <a:rPr lang="pl-PL" sz="1200" b="1">
              <a:solidFill>
                <a:srgbClr val="C00000"/>
              </a:solidFill>
              <a:latin typeface="Cambria" panose="02040503050406030204" pitchFamily="18" charset="0"/>
              <a:ea typeface="Cambria" panose="02040503050406030204" pitchFamily="18" charset="0"/>
            </a:rPr>
            <a:t>AKTYWNA I ZINTEGROWANA  WSPÓLNOTA </a:t>
          </a:r>
        </a:p>
      </dgm:t>
    </dgm:pt>
    <dgm:pt modelId="{30F4843A-185F-47B2-BB2D-180EF05F4925}" type="parTrans" cxnId="{DB85B006-480F-4C60-AE54-3D9697670BDC}">
      <dgm:prSet/>
      <dgm:spPr/>
      <dgm:t>
        <a:bodyPr/>
        <a:lstStyle/>
        <a:p>
          <a:endParaRPr lang="pl-PL"/>
        </a:p>
      </dgm:t>
    </dgm:pt>
    <dgm:pt modelId="{EFB762A9-3171-4E81-993C-6B2BF38BE5A9}" type="sibTrans" cxnId="{DB85B006-480F-4C60-AE54-3D9697670BDC}">
      <dgm:prSet/>
      <dgm:spPr/>
      <dgm:t>
        <a:bodyPr/>
        <a:lstStyle/>
        <a:p>
          <a:endParaRPr lang="pl-PL"/>
        </a:p>
      </dgm:t>
    </dgm:pt>
    <dgm:pt modelId="{193298AF-8960-41EE-A5A0-3E77AE381D26}">
      <dgm:prSet phldrT="[Tekst]" custT="1"/>
      <dgm:spPr/>
      <dgm:t>
        <a:bodyPr/>
        <a:lstStyle/>
        <a:p>
          <a:r>
            <a:rPr lang="pl-PL" sz="1200" b="1" cap="all" baseline="0">
              <a:solidFill>
                <a:srgbClr val="C00000"/>
              </a:solidFill>
              <a:latin typeface="Cambria" panose="02040503050406030204" pitchFamily="18" charset="0"/>
              <a:ea typeface="Cambria" panose="02040503050406030204" pitchFamily="18" charset="0"/>
            </a:rPr>
            <a:t>Cel strategiczny 2:</a:t>
          </a:r>
        </a:p>
        <a:p>
          <a:r>
            <a:rPr lang="pl-PL" sz="1200" b="1">
              <a:solidFill>
                <a:srgbClr val="C00000"/>
              </a:solidFill>
              <a:latin typeface="Cambria" panose="02040503050406030204" pitchFamily="18" charset="0"/>
              <a:ea typeface="Cambria" panose="02040503050406030204" pitchFamily="18" charset="0"/>
            </a:rPr>
            <a:t>KONKURENCYJNA GOSPODARKA</a:t>
          </a:r>
        </a:p>
      </dgm:t>
    </dgm:pt>
    <dgm:pt modelId="{AC4321EF-41E3-46F3-AC14-2A87E90148A5}" type="parTrans" cxnId="{B40075D8-B436-489F-AFB6-453C5430A02B}">
      <dgm:prSet/>
      <dgm:spPr/>
      <dgm:t>
        <a:bodyPr/>
        <a:lstStyle/>
        <a:p>
          <a:endParaRPr lang="pl-PL"/>
        </a:p>
      </dgm:t>
    </dgm:pt>
    <dgm:pt modelId="{25688660-DE17-4896-AEFF-2F9CAC15EC98}" type="sibTrans" cxnId="{B40075D8-B436-489F-AFB6-453C5430A02B}">
      <dgm:prSet/>
      <dgm:spPr/>
      <dgm:t>
        <a:bodyPr/>
        <a:lstStyle/>
        <a:p>
          <a:endParaRPr lang="pl-PL"/>
        </a:p>
      </dgm:t>
    </dgm:pt>
    <dgm:pt modelId="{11EFC13C-5983-470F-8051-E3A249BE7571}">
      <dgm:prSet phldrT="[Tekst]" custT="1"/>
      <dgm:spPr/>
      <dgm:t>
        <a:bodyPr/>
        <a:lstStyle/>
        <a:p>
          <a:r>
            <a:rPr lang="pl-PL" sz="1200" b="1" cap="all" baseline="0">
              <a:solidFill>
                <a:srgbClr val="C00000"/>
              </a:solidFill>
              <a:latin typeface="Cambria" panose="02040503050406030204" pitchFamily="18" charset="0"/>
              <a:ea typeface="Cambria" panose="02040503050406030204" pitchFamily="18" charset="0"/>
            </a:rPr>
            <a:t>Cel strategiczny 3: </a:t>
          </a:r>
        </a:p>
        <a:p>
          <a:r>
            <a:rPr lang="pl-PL" sz="1200" b="1">
              <a:solidFill>
                <a:srgbClr val="C00000"/>
              </a:solidFill>
              <a:latin typeface="Cambria" panose="02040503050406030204" pitchFamily="18" charset="0"/>
              <a:ea typeface="Cambria" panose="02040503050406030204" pitchFamily="18" charset="0"/>
            </a:rPr>
            <a:t>PRZYJAZNA PRZESTRZEŃ </a:t>
          </a:r>
        </a:p>
      </dgm:t>
    </dgm:pt>
    <dgm:pt modelId="{CC6BE57F-CD95-40BC-A97C-DBB5623E9A62}" type="parTrans" cxnId="{F885DE3B-4EE1-42C9-A12C-FDBD8BF44AAD}">
      <dgm:prSet/>
      <dgm:spPr/>
      <dgm:t>
        <a:bodyPr/>
        <a:lstStyle/>
        <a:p>
          <a:endParaRPr lang="pl-PL"/>
        </a:p>
      </dgm:t>
    </dgm:pt>
    <dgm:pt modelId="{CD47C174-DDEB-48A5-BC2E-D9D08B82B5AD}" type="sibTrans" cxnId="{F885DE3B-4EE1-42C9-A12C-FDBD8BF44AAD}">
      <dgm:prSet/>
      <dgm:spPr/>
      <dgm:t>
        <a:bodyPr/>
        <a:lstStyle/>
        <a:p>
          <a:endParaRPr lang="pl-PL"/>
        </a:p>
      </dgm:t>
    </dgm:pt>
    <dgm:pt modelId="{A0AFC914-4E72-493A-8B04-DEA99BFF97EC}">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Dostępne usługi publiczne o wysokiej jakości </a:t>
          </a:r>
        </a:p>
      </dgm:t>
    </dgm:pt>
    <dgm:pt modelId="{465C8446-B363-4C8C-9C4A-46D328A40850}" type="parTrans" cxnId="{C7864642-5BC3-416D-BFE6-28DB83745983}">
      <dgm:prSet/>
      <dgm:spPr/>
      <dgm:t>
        <a:bodyPr/>
        <a:lstStyle/>
        <a:p>
          <a:endParaRPr lang="pl-PL"/>
        </a:p>
      </dgm:t>
    </dgm:pt>
    <dgm:pt modelId="{A3FC5EA9-8052-4BB3-8476-0649AC9133F1}" type="sibTrans" cxnId="{C7864642-5BC3-416D-BFE6-28DB83745983}">
      <dgm:prSet/>
      <dgm:spPr/>
      <dgm:t>
        <a:bodyPr/>
        <a:lstStyle/>
        <a:p>
          <a:endParaRPr lang="pl-PL"/>
        </a:p>
      </dgm:t>
    </dgm:pt>
    <dgm:pt modelId="{CCC41C8B-C268-4A3E-8B38-880E18412D20}">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Silna tożsamość lokalna i zintegrowani mieszkańcy</a:t>
          </a:r>
        </a:p>
      </dgm:t>
    </dgm:pt>
    <dgm:pt modelId="{1345A655-A6FC-4FD2-B6AC-282A4E192EBF}" type="parTrans" cxnId="{CF91028E-7419-435A-A57E-5F98269C6C91}">
      <dgm:prSet/>
      <dgm:spPr/>
      <dgm:t>
        <a:bodyPr/>
        <a:lstStyle/>
        <a:p>
          <a:endParaRPr lang="pl-PL"/>
        </a:p>
      </dgm:t>
    </dgm:pt>
    <dgm:pt modelId="{61B2B5C0-1ACB-4AC5-97FE-159661C32F4B}" type="sibTrans" cxnId="{CF91028E-7419-435A-A57E-5F98269C6C91}">
      <dgm:prSet/>
      <dgm:spPr/>
      <dgm:t>
        <a:bodyPr/>
        <a:lstStyle/>
        <a:p>
          <a:endParaRPr lang="pl-PL"/>
        </a:p>
      </dgm:t>
    </dgm:pt>
    <dgm:pt modelId="{73BA9755-096C-4CC0-9CB9-E221DA53AE7D}">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Transparentny samorząd i aktywni mieszkańcy </a:t>
          </a:r>
        </a:p>
      </dgm:t>
    </dgm:pt>
    <dgm:pt modelId="{9FD9ECF7-7FC4-43F0-813E-AAA3DBACB7CA}" type="parTrans" cxnId="{23FE22F7-6710-4B9A-B9E5-E9C0F80A9D25}">
      <dgm:prSet/>
      <dgm:spPr/>
      <dgm:t>
        <a:bodyPr/>
        <a:lstStyle/>
        <a:p>
          <a:endParaRPr lang="pl-PL"/>
        </a:p>
      </dgm:t>
    </dgm:pt>
    <dgm:pt modelId="{7004FBF9-9F0F-4C0D-8751-4DFFA19C0601}" type="sibTrans" cxnId="{23FE22F7-6710-4B9A-B9E5-E9C0F80A9D25}">
      <dgm:prSet/>
      <dgm:spPr/>
      <dgm:t>
        <a:bodyPr/>
        <a:lstStyle/>
        <a:p>
          <a:endParaRPr lang="pl-PL"/>
        </a:p>
      </dgm:t>
    </dgm:pt>
    <dgm:pt modelId="{C92C6C91-C364-49F0-A7CB-7808909B368E}">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Rozwinięta przedsiębiorczość lokalna </a:t>
          </a:r>
        </a:p>
      </dgm:t>
    </dgm:pt>
    <dgm:pt modelId="{81C87BFA-45EB-40B5-B686-FA3501FACB61}" type="parTrans" cxnId="{32824252-2F0D-405A-8D27-1F1151EE1EB7}">
      <dgm:prSet/>
      <dgm:spPr/>
      <dgm:t>
        <a:bodyPr/>
        <a:lstStyle/>
        <a:p>
          <a:endParaRPr lang="pl-PL"/>
        </a:p>
      </dgm:t>
    </dgm:pt>
    <dgm:pt modelId="{CE60A3F6-BF3B-4B42-ABED-B5F8E816A3C4}" type="sibTrans" cxnId="{32824252-2F0D-405A-8D27-1F1151EE1EB7}">
      <dgm:prSet/>
      <dgm:spPr/>
      <dgm:t>
        <a:bodyPr/>
        <a:lstStyle/>
        <a:p>
          <a:endParaRPr lang="pl-PL"/>
        </a:p>
      </dgm:t>
    </dgm:pt>
    <dgm:pt modelId="{66BC9097-18D8-4034-A34E-2D586AE27240}">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Dobrze rozwinięta infrastruktura</a:t>
          </a:r>
        </a:p>
      </dgm:t>
    </dgm:pt>
    <dgm:pt modelId="{25DA340A-5819-45EF-8181-69743E8EE21B}" type="parTrans" cxnId="{88AA7CD6-9D90-4C78-AA35-3BB566CC42BD}">
      <dgm:prSet/>
      <dgm:spPr/>
      <dgm:t>
        <a:bodyPr/>
        <a:lstStyle/>
        <a:p>
          <a:endParaRPr lang="pl-PL"/>
        </a:p>
      </dgm:t>
    </dgm:pt>
    <dgm:pt modelId="{9F3AA62A-79DD-4826-86FA-40C5E3CCF80A}" type="sibTrans" cxnId="{88AA7CD6-9D90-4C78-AA35-3BB566CC42BD}">
      <dgm:prSet/>
      <dgm:spPr/>
      <dgm:t>
        <a:bodyPr/>
        <a:lstStyle/>
        <a:p>
          <a:endParaRPr lang="pl-PL"/>
        </a:p>
      </dgm:t>
    </dgm:pt>
    <dgm:pt modelId="{7B3EF582-8D02-4912-87D0-EED6B1D24A20}">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Funkcjonalna i estetyczna przestrzeń</a:t>
          </a:r>
        </a:p>
      </dgm:t>
    </dgm:pt>
    <dgm:pt modelId="{2481FC55-425E-46ED-BACE-1FD08189DFBD}" type="parTrans" cxnId="{103D6EF5-4DE7-4EF8-BA6E-AF70C9D66880}">
      <dgm:prSet/>
      <dgm:spPr/>
      <dgm:t>
        <a:bodyPr/>
        <a:lstStyle/>
        <a:p>
          <a:endParaRPr lang="pl-PL"/>
        </a:p>
      </dgm:t>
    </dgm:pt>
    <dgm:pt modelId="{EC5F43FD-A2DB-4F75-B319-9E223798D015}" type="sibTrans" cxnId="{103D6EF5-4DE7-4EF8-BA6E-AF70C9D66880}">
      <dgm:prSet/>
      <dgm:spPr/>
      <dgm:t>
        <a:bodyPr/>
        <a:lstStyle/>
        <a:p>
          <a:endParaRPr lang="pl-PL"/>
        </a:p>
      </dgm:t>
    </dgm:pt>
    <dgm:pt modelId="{2A9FB975-263C-49B8-AF2B-A93E7F2898F8}">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Dostępna i bezpieczna przestrzeń </a:t>
          </a:r>
        </a:p>
      </dgm:t>
    </dgm:pt>
    <dgm:pt modelId="{536C385D-B86C-4E0B-B37A-8B2C347180DF}" type="parTrans" cxnId="{00A461C8-6EF5-4317-8348-78EF95033EFF}">
      <dgm:prSet/>
      <dgm:spPr/>
      <dgm:t>
        <a:bodyPr/>
        <a:lstStyle/>
        <a:p>
          <a:endParaRPr lang="pl-PL"/>
        </a:p>
      </dgm:t>
    </dgm:pt>
    <dgm:pt modelId="{93AB7E9E-E268-40E7-8C53-98E307F1CFE4}" type="sibTrans" cxnId="{00A461C8-6EF5-4317-8348-78EF95033EFF}">
      <dgm:prSet/>
      <dgm:spPr/>
      <dgm:t>
        <a:bodyPr/>
        <a:lstStyle/>
        <a:p>
          <a:endParaRPr lang="pl-PL"/>
        </a:p>
      </dgm:t>
    </dgm:pt>
    <dgm:pt modelId="{BBB596B4-53B4-4F38-80DF-4D7A1CD65EDD}">
      <dgm:prSet custT="1"/>
      <dgm:spPr/>
      <dgm:t>
        <a:bodyPr/>
        <a:lstStyle/>
        <a:p>
          <a:r>
            <a:rPr lang="pl-PL" sz="1200">
              <a:latin typeface="Cambria" panose="02040503050406030204" pitchFamily="18" charset="0"/>
              <a:ea typeface="Cambria" panose="02040503050406030204" pitchFamily="18" charset="0"/>
            </a:rPr>
            <a:t> </a:t>
          </a:r>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Rozpoznawalna marka gminy</a:t>
          </a:r>
        </a:p>
      </dgm:t>
    </dgm:pt>
    <dgm:pt modelId="{DB11FAAC-E12A-4597-93C9-BB27DC39BE34}" type="parTrans" cxnId="{49271EE6-B804-45C4-ABF3-DD94D236C11F}">
      <dgm:prSet/>
      <dgm:spPr/>
      <dgm:t>
        <a:bodyPr/>
        <a:lstStyle/>
        <a:p>
          <a:endParaRPr lang="pl-PL"/>
        </a:p>
      </dgm:t>
    </dgm:pt>
    <dgm:pt modelId="{193EC0AC-3861-4722-B8CF-37F63221D8B3}" type="sibTrans" cxnId="{49271EE6-B804-45C4-ABF3-DD94D236C11F}">
      <dgm:prSet/>
      <dgm:spPr/>
      <dgm:t>
        <a:bodyPr/>
        <a:lstStyle/>
        <a:p>
          <a:endParaRPr lang="pl-PL"/>
        </a:p>
      </dgm:t>
    </dgm:pt>
    <dgm:pt modelId="{ED1797C1-35CC-4849-828E-D2C7E1FBF079}">
      <dgm:prSet custT="1"/>
      <dgm:spPr/>
      <dgm:t>
        <a:bodyPr/>
        <a:lstStyle/>
        <a:p>
          <a:r>
            <a:rPr lang="pl-PL" sz="1200" b="1">
              <a:solidFill>
                <a:srgbClr val="C00000"/>
              </a:solidFill>
              <a:latin typeface="Cambria" panose="02040503050406030204" pitchFamily="18" charset="0"/>
              <a:ea typeface="Cambria" panose="02040503050406030204" pitchFamily="18" charset="0"/>
            </a:rPr>
            <a:t>CEL STRATEGICZNY 4: </a:t>
          </a:r>
          <a:br>
            <a:rPr lang="pl-PL" sz="1200" b="1">
              <a:solidFill>
                <a:srgbClr val="C00000"/>
              </a:solidFill>
              <a:latin typeface="Cambria" panose="02040503050406030204" pitchFamily="18" charset="0"/>
              <a:ea typeface="Cambria" panose="02040503050406030204" pitchFamily="18" charset="0"/>
            </a:rPr>
          </a:br>
          <a:r>
            <a:rPr lang="pl-PL" sz="1200" b="1">
              <a:solidFill>
                <a:srgbClr val="C00000"/>
              </a:solidFill>
              <a:latin typeface="Cambria" panose="02040503050406030204" pitchFamily="18" charset="0"/>
              <a:ea typeface="Cambria" panose="02040503050406030204" pitchFamily="18" charset="0"/>
            </a:rPr>
            <a:t>CZYSTE ŚRODOWISKO</a:t>
          </a:r>
        </a:p>
      </dgm:t>
    </dgm:pt>
    <dgm:pt modelId="{A4E67FDA-3C07-48AC-AD27-173CAB6E0767}" type="parTrans" cxnId="{DA71A5A5-4049-4D5F-91D8-F20EB8613CEC}">
      <dgm:prSet/>
      <dgm:spPr/>
      <dgm:t>
        <a:bodyPr/>
        <a:lstStyle/>
        <a:p>
          <a:endParaRPr lang="pl-PL"/>
        </a:p>
      </dgm:t>
    </dgm:pt>
    <dgm:pt modelId="{14B1F67E-E72E-4A51-A61D-BCE569B421B6}" type="sibTrans" cxnId="{DA71A5A5-4049-4D5F-91D8-F20EB8613CEC}">
      <dgm:prSet/>
      <dgm:spPr/>
      <dgm:t>
        <a:bodyPr/>
        <a:lstStyle/>
        <a:p>
          <a:endParaRPr lang="pl-PL"/>
        </a:p>
      </dgm:t>
    </dgm:pt>
    <dgm:pt modelId="{BB7C893D-8A59-463B-866C-6096C2504439}">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Czyste powietrzne</a:t>
          </a:r>
        </a:p>
      </dgm:t>
    </dgm:pt>
    <dgm:pt modelId="{A63AD033-0FCB-4BF8-A690-24B613998A76}" type="parTrans" cxnId="{89FD7DF7-06D0-4C9B-8FB3-8B2C553AF54C}">
      <dgm:prSet/>
      <dgm:spPr/>
      <dgm:t>
        <a:bodyPr/>
        <a:lstStyle/>
        <a:p>
          <a:endParaRPr lang="pl-PL"/>
        </a:p>
      </dgm:t>
    </dgm:pt>
    <dgm:pt modelId="{1DCDD8CC-DB9E-4320-B735-D02830D16F5D}" type="sibTrans" cxnId="{89FD7DF7-06D0-4C9B-8FB3-8B2C553AF54C}">
      <dgm:prSet/>
      <dgm:spPr/>
      <dgm:t>
        <a:bodyPr/>
        <a:lstStyle/>
        <a:p>
          <a:endParaRPr lang="pl-PL"/>
        </a:p>
      </dgm:t>
    </dgm:pt>
    <dgm:pt modelId="{ABDA9247-8119-4F59-8510-7F1BE701C906}">
      <dgm:prSet custT="1"/>
      <dgm:spPr/>
      <dgm:t>
        <a:bodyPr/>
        <a:lstStyle/>
        <a:p>
          <a:r>
            <a:rPr lang="pl-PL" sz="1200" b="1">
              <a:latin typeface="Cambria" panose="02040503050406030204" pitchFamily="18" charset="0"/>
              <a:ea typeface="Cambria" panose="02040503050406030204" pitchFamily="18" charset="0"/>
            </a:rPr>
            <a:t>Cel operacyjny</a:t>
          </a:r>
          <a:r>
            <a:rPr lang="pl-PL" sz="1200">
              <a:latin typeface="Cambria" panose="02040503050406030204" pitchFamily="18" charset="0"/>
              <a:ea typeface="Cambria" panose="02040503050406030204" pitchFamily="18" charset="0"/>
            </a:rPr>
            <a:t>:</a:t>
          </a:r>
        </a:p>
        <a:p>
          <a:r>
            <a:rPr lang="pl-PL" sz="1200">
              <a:latin typeface="Cambria" panose="02040503050406030204" pitchFamily="18" charset="0"/>
              <a:ea typeface="Cambria" panose="02040503050406030204" pitchFamily="18" charset="0"/>
            </a:rPr>
            <a:t>Wody i gleby wysokiej jakości</a:t>
          </a:r>
        </a:p>
      </dgm:t>
    </dgm:pt>
    <dgm:pt modelId="{FAA1597B-E42A-4102-B81D-436815DFCC22}" type="parTrans" cxnId="{AC57B71B-8AEF-4D0E-9E47-1098CFD883DF}">
      <dgm:prSet/>
      <dgm:spPr/>
      <dgm:t>
        <a:bodyPr/>
        <a:lstStyle/>
        <a:p>
          <a:endParaRPr lang="pl-PL"/>
        </a:p>
      </dgm:t>
    </dgm:pt>
    <dgm:pt modelId="{2155AAC9-6665-45A0-B815-98F4F7392834}" type="sibTrans" cxnId="{AC57B71B-8AEF-4D0E-9E47-1098CFD883DF}">
      <dgm:prSet/>
      <dgm:spPr/>
      <dgm:t>
        <a:bodyPr/>
        <a:lstStyle/>
        <a:p>
          <a:endParaRPr lang="pl-PL"/>
        </a:p>
      </dgm:t>
    </dgm:pt>
    <dgm:pt modelId="{DD0442B3-939D-4DA8-9168-72EF2153CD64}" type="pres">
      <dgm:prSet presAssocID="{48B1E4C6-EED6-4CCE-87EB-838C44D91C92}" presName="Name0" presStyleCnt="0">
        <dgm:presLayoutVars>
          <dgm:chPref val="1"/>
          <dgm:dir/>
          <dgm:animOne val="branch"/>
          <dgm:animLvl val="lvl"/>
          <dgm:resizeHandles/>
        </dgm:presLayoutVars>
      </dgm:prSet>
      <dgm:spPr/>
      <dgm:t>
        <a:bodyPr/>
        <a:lstStyle/>
        <a:p>
          <a:endParaRPr lang="pl-PL"/>
        </a:p>
      </dgm:t>
    </dgm:pt>
    <dgm:pt modelId="{BA09F8B3-7B10-4328-8AE5-D4765B26C25B}" type="pres">
      <dgm:prSet presAssocID="{4DFA97DE-7B44-4DD0-8B10-7FEF565778CB}" presName="vertOne" presStyleCnt="0"/>
      <dgm:spPr/>
    </dgm:pt>
    <dgm:pt modelId="{303EF536-964D-473D-ABB5-0BDC48B5A3E5}" type="pres">
      <dgm:prSet presAssocID="{4DFA97DE-7B44-4DD0-8B10-7FEF565778CB}" presName="txOne" presStyleLbl="node0" presStyleIdx="0" presStyleCnt="1" custScaleY="40913" custLinFactNeighborX="-65" custLinFactNeighborY="71345">
        <dgm:presLayoutVars>
          <dgm:chPref val="3"/>
        </dgm:presLayoutVars>
      </dgm:prSet>
      <dgm:spPr/>
      <dgm:t>
        <a:bodyPr/>
        <a:lstStyle/>
        <a:p>
          <a:endParaRPr lang="pl-PL"/>
        </a:p>
      </dgm:t>
    </dgm:pt>
    <dgm:pt modelId="{5F880548-3D09-425E-9AF1-C5142127461A}" type="pres">
      <dgm:prSet presAssocID="{4DFA97DE-7B44-4DD0-8B10-7FEF565778CB}" presName="parTransOne" presStyleCnt="0"/>
      <dgm:spPr/>
    </dgm:pt>
    <dgm:pt modelId="{CD735EC4-B838-4F76-9282-73563A9FDA2F}" type="pres">
      <dgm:prSet presAssocID="{4DFA97DE-7B44-4DD0-8B10-7FEF565778CB}" presName="horzOne" presStyleCnt="0"/>
      <dgm:spPr/>
    </dgm:pt>
    <dgm:pt modelId="{AA738DCF-FCF2-470B-9E15-CD907E4CBB9A}" type="pres">
      <dgm:prSet presAssocID="{F95DD79D-5358-4FDB-8F81-6EBF9F47CD58}" presName="vertTwo" presStyleCnt="0"/>
      <dgm:spPr/>
    </dgm:pt>
    <dgm:pt modelId="{F315AB23-FB2D-4D2D-8C75-8BAB7F6A1FC2}" type="pres">
      <dgm:prSet presAssocID="{F95DD79D-5358-4FDB-8F81-6EBF9F47CD58}" presName="txTwo" presStyleLbl="node2" presStyleIdx="0" presStyleCnt="4" custScaleY="75744">
        <dgm:presLayoutVars>
          <dgm:chPref val="3"/>
        </dgm:presLayoutVars>
      </dgm:prSet>
      <dgm:spPr/>
      <dgm:t>
        <a:bodyPr/>
        <a:lstStyle/>
        <a:p>
          <a:endParaRPr lang="pl-PL"/>
        </a:p>
      </dgm:t>
    </dgm:pt>
    <dgm:pt modelId="{46EF5219-E309-4CBD-8E1F-A3792623276C}" type="pres">
      <dgm:prSet presAssocID="{F95DD79D-5358-4FDB-8F81-6EBF9F47CD58}" presName="parTransTwo" presStyleCnt="0"/>
      <dgm:spPr/>
    </dgm:pt>
    <dgm:pt modelId="{01DFCE39-A1AA-4A6E-892C-3555CDA3CD42}" type="pres">
      <dgm:prSet presAssocID="{F95DD79D-5358-4FDB-8F81-6EBF9F47CD58}" presName="horzTwo" presStyleCnt="0"/>
      <dgm:spPr/>
    </dgm:pt>
    <dgm:pt modelId="{8D6B4EF5-3B53-410D-8F81-CE1DF836F2D2}" type="pres">
      <dgm:prSet presAssocID="{A0AFC914-4E72-493A-8B04-DEA99BFF97EC}" presName="vertThree" presStyleCnt="0"/>
      <dgm:spPr/>
    </dgm:pt>
    <dgm:pt modelId="{819C2201-506D-49B8-A1BC-65FAAE4EA345}" type="pres">
      <dgm:prSet presAssocID="{A0AFC914-4E72-493A-8B04-DEA99BFF97EC}" presName="txThree" presStyleLbl="node3" presStyleIdx="0" presStyleCnt="10">
        <dgm:presLayoutVars>
          <dgm:chPref val="3"/>
        </dgm:presLayoutVars>
      </dgm:prSet>
      <dgm:spPr/>
      <dgm:t>
        <a:bodyPr/>
        <a:lstStyle/>
        <a:p>
          <a:endParaRPr lang="pl-PL"/>
        </a:p>
      </dgm:t>
    </dgm:pt>
    <dgm:pt modelId="{878FB7BD-81AA-4B0A-8F83-53A566372628}" type="pres">
      <dgm:prSet presAssocID="{A0AFC914-4E72-493A-8B04-DEA99BFF97EC}" presName="horzThree" presStyleCnt="0"/>
      <dgm:spPr/>
    </dgm:pt>
    <dgm:pt modelId="{DEA8F60B-CE5F-4F46-A825-C4D44E624882}" type="pres">
      <dgm:prSet presAssocID="{A3FC5EA9-8052-4BB3-8476-0649AC9133F1}" presName="sibSpaceThree" presStyleCnt="0"/>
      <dgm:spPr/>
    </dgm:pt>
    <dgm:pt modelId="{E4DE4539-0447-479E-949A-41B7F3DC1583}" type="pres">
      <dgm:prSet presAssocID="{CCC41C8B-C268-4A3E-8B38-880E18412D20}" presName="vertThree" presStyleCnt="0"/>
      <dgm:spPr/>
    </dgm:pt>
    <dgm:pt modelId="{1F8CA19C-A515-42E7-A40F-EAF81E59879C}" type="pres">
      <dgm:prSet presAssocID="{CCC41C8B-C268-4A3E-8B38-880E18412D20}" presName="txThree" presStyleLbl="node3" presStyleIdx="1" presStyleCnt="10">
        <dgm:presLayoutVars>
          <dgm:chPref val="3"/>
        </dgm:presLayoutVars>
      </dgm:prSet>
      <dgm:spPr/>
      <dgm:t>
        <a:bodyPr/>
        <a:lstStyle/>
        <a:p>
          <a:endParaRPr lang="pl-PL"/>
        </a:p>
      </dgm:t>
    </dgm:pt>
    <dgm:pt modelId="{50DE6E0E-E109-4E31-B927-671FF588A908}" type="pres">
      <dgm:prSet presAssocID="{CCC41C8B-C268-4A3E-8B38-880E18412D20}" presName="horzThree" presStyleCnt="0"/>
      <dgm:spPr/>
    </dgm:pt>
    <dgm:pt modelId="{8E4911E5-1105-412F-AA7F-239A3D013880}" type="pres">
      <dgm:prSet presAssocID="{61B2B5C0-1ACB-4AC5-97FE-159661C32F4B}" presName="sibSpaceThree" presStyleCnt="0"/>
      <dgm:spPr/>
    </dgm:pt>
    <dgm:pt modelId="{3FB42EBD-FEB1-42AC-A402-DC957EF4C711}" type="pres">
      <dgm:prSet presAssocID="{73BA9755-096C-4CC0-9CB9-E221DA53AE7D}" presName="vertThree" presStyleCnt="0"/>
      <dgm:spPr/>
    </dgm:pt>
    <dgm:pt modelId="{0B3B7B0D-6BB0-4A72-9A55-0E5E39FE8590}" type="pres">
      <dgm:prSet presAssocID="{73BA9755-096C-4CC0-9CB9-E221DA53AE7D}" presName="txThree" presStyleLbl="node3" presStyleIdx="2" presStyleCnt="10" custScaleX="109740">
        <dgm:presLayoutVars>
          <dgm:chPref val="3"/>
        </dgm:presLayoutVars>
      </dgm:prSet>
      <dgm:spPr/>
      <dgm:t>
        <a:bodyPr/>
        <a:lstStyle/>
        <a:p>
          <a:endParaRPr lang="pl-PL"/>
        </a:p>
      </dgm:t>
    </dgm:pt>
    <dgm:pt modelId="{EF57DC38-68E0-419F-BD9A-92D4DD33A58F}" type="pres">
      <dgm:prSet presAssocID="{73BA9755-096C-4CC0-9CB9-E221DA53AE7D}" presName="horzThree" presStyleCnt="0"/>
      <dgm:spPr/>
    </dgm:pt>
    <dgm:pt modelId="{A3FC62FC-07B1-49F7-BDAE-19B4E0312D97}" type="pres">
      <dgm:prSet presAssocID="{EFB762A9-3171-4E81-993C-6B2BF38BE5A9}" presName="sibSpaceTwo" presStyleCnt="0"/>
      <dgm:spPr/>
    </dgm:pt>
    <dgm:pt modelId="{4D34411A-073E-43D1-A3AE-D9EA0165EBEA}" type="pres">
      <dgm:prSet presAssocID="{193298AF-8960-41EE-A5A0-3E77AE381D26}" presName="vertTwo" presStyleCnt="0"/>
      <dgm:spPr/>
    </dgm:pt>
    <dgm:pt modelId="{35D6B77B-DC43-4512-9C36-68EFD3D47240}" type="pres">
      <dgm:prSet presAssocID="{193298AF-8960-41EE-A5A0-3E77AE381D26}" presName="txTwo" presStyleLbl="node2" presStyleIdx="1" presStyleCnt="4" custScaleY="75784">
        <dgm:presLayoutVars>
          <dgm:chPref val="3"/>
        </dgm:presLayoutVars>
      </dgm:prSet>
      <dgm:spPr/>
      <dgm:t>
        <a:bodyPr/>
        <a:lstStyle/>
        <a:p>
          <a:endParaRPr lang="pl-PL"/>
        </a:p>
      </dgm:t>
    </dgm:pt>
    <dgm:pt modelId="{7F5D1891-25F1-449E-A9E2-460AE88CF286}" type="pres">
      <dgm:prSet presAssocID="{193298AF-8960-41EE-A5A0-3E77AE381D26}" presName="parTransTwo" presStyleCnt="0"/>
      <dgm:spPr/>
    </dgm:pt>
    <dgm:pt modelId="{C5B836AB-C5A8-4481-AED5-EC2EDA3EDBD1}" type="pres">
      <dgm:prSet presAssocID="{193298AF-8960-41EE-A5A0-3E77AE381D26}" presName="horzTwo" presStyleCnt="0"/>
      <dgm:spPr/>
    </dgm:pt>
    <dgm:pt modelId="{77C3AE7E-0D16-4DB9-8A94-43FFF97EFC6B}" type="pres">
      <dgm:prSet presAssocID="{C92C6C91-C364-49F0-A7CB-7808909B368E}" presName="vertThree" presStyleCnt="0"/>
      <dgm:spPr/>
    </dgm:pt>
    <dgm:pt modelId="{62D86FF1-FB65-42FE-ADE5-F21AE01FCFFC}" type="pres">
      <dgm:prSet presAssocID="{C92C6C91-C364-49F0-A7CB-7808909B368E}" presName="txThree" presStyleLbl="node3" presStyleIdx="3" presStyleCnt="10">
        <dgm:presLayoutVars>
          <dgm:chPref val="3"/>
        </dgm:presLayoutVars>
      </dgm:prSet>
      <dgm:spPr/>
      <dgm:t>
        <a:bodyPr/>
        <a:lstStyle/>
        <a:p>
          <a:endParaRPr lang="pl-PL"/>
        </a:p>
      </dgm:t>
    </dgm:pt>
    <dgm:pt modelId="{8E6C974B-D133-4C1C-B33D-ACE4AA0D47C6}" type="pres">
      <dgm:prSet presAssocID="{C92C6C91-C364-49F0-A7CB-7808909B368E}" presName="horzThree" presStyleCnt="0"/>
      <dgm:spPr/>
    </dgm:pt>
    <dgm:pt modelId="{73329C6C-D3BB-4B2F-8EC7-484423A0D426}" type="pres">
      <dgm:prSet presAssocID="{CE60A3F6-BF3B-4B42-ABED-B5F8E816A3C4}" presName="sibSpaceThree" presStyleCnt="0"/>
      <dgm:spPr/>
    </dgm:pt>
    <dgm:pt modelId="{F41E17CF-2495-4F26-98E2-69348ADE5771}" type="pres">
      <dgm:prSet presAssocID="{66BC9097-18D8-4034-A34E-2D586AE27240}" presName="vertThree" presStyleCnt="0"/>
      <dgm:spPr/>
    </dgm:pt>
    <dgm:pt modelId="{8C16B7AC-7A76-43DB-A963-54E1B751BE90}" type="pres">
      <dgm:prSet presAssocID="{66BC9097-18D8-4034-A34E-2D586AE27240}" presName="txThree" presStyleLbl="node3" presStyleIdx="4" presStyleCnt="10" custScaleX="110571">
        <dgm:presLayoutVars>
          <dgm:chPref val="3"/>
        </dgm:presLayoutVars>
      </dgm:prSet>
      <dgm:spPr/>
      <dgm:t>
        <a:bodyPr/>
        <a:lstStyle/>
        <a:p>
          <a:endParaRPr lang="pl-PL"/>
        </a:p>
      </dgm:t>
    </dgm:pt>
    <dgm:pt modelId="{98D4D697-71BA-4C30-A4DB-08EB142B1C6D}" type="pres">
      <dgm:prSet presAssocID="{66BC9097-18D8-4034-A34E-2D586AE27240}" presName="horzThree" presStyleCnt="0"/>
      <dgm:spPr/>
    </dgm:pt>
    <dgm:pt modelId="{00A84567-728D-4F44-9A08-A329D3C7409A}" type="pres">
      <dgm:prSet presAssocID="{9F3AA62A-79DD-4826-86FA-40C5E3CCF80A}" presName="sibSpaceThree" presStyleCnt="0"/>
      <dgm:spPr/>
    </dgm:pt>
    <dgm:pt modelId="{27877EF7-CFE6-46F8-A491-6C6D4BD8BBDB}" type="pres">
      <dgm:prSet presAssocID="{BBB596B4-53B4-4F38-80DF-4D7A1CD65EDD}" presName="vertThree" presStyleCnt="0"/>
      <dgm:spPr/>
    </dgm:pt>
    <dgm:pt modelId="{89473E3F-875E-4BF0-87FC-E49BDBE1F75D}" type="pres">
      <dgm:prSet presAssocID="{BBB596B4-53B4-4F38-80DF-4D7A1CD65EDD}" presName="txThree" presStyleLbl="node3" presStyleIdx="5" presStyleCnt="10" custScaleX="117245">
        <dgm:presLayoutVars>
          <dgm:chPref val="3"/>
        </dgm:presLayoutVars>
      </dgm:prSet>
      <dgm:spPr/>
      <dgm:t>
        <a:bodyPr/>
        <a:lstStyle/>
        <a:p>
          <a:endParaRPr lang="pl-PL"/>
        </a:p>
      </dgm:t>
    </dgm:pt>
    <dgm:pt modelId="{017FE05B-E785-4E14-8E8E-DDD7BA84C19C}" type="pres">
      <dgm:prSet presAssocID="{BBB596B4-53B4-4F38-80DF-4D7A1CD65EDD}" presName="horzThree" presStyleCnt="0"/>
      <dgm:spPr/>
    </dgm:pt>
    <dgm:pt modelId="{09CD2E4B-B980-4758-8582-A0B4E5F03B45}" type="pres">
      <dgm:prSet presAssocID="{25688660-DE17-4896-AEFF-2F9CAC15EC98}" presName="sibSpaceTwo" presStyleCnt="0"/>
      <dgm:spPr/>
    </dgm:pt>
    <dgm:pt modelId="{7E389CA5-7E4E-415C-98F7-847BC4A3A891}" type="pres">
      <dgm:prSet presAssocID="{11EFC13C-5983-470F-8051-E3A249BE7571}" presName="vertTwo" presStyleCnt="0"/>
      <dgm:spPr/>
    </dgm:pt>
    <dgm:pt modelId="{0910D47D-8EAE-4AAA-A13A-6016331DB2D9}" type="pres">
      <dgm:prSet presAssocID="{11EFC13C-5983-470F-8051-E3A249BE7571}" presName="txTwo" presStyleLbl="node2" presStyleIdx="2" presStyleCnt="4" custScaleY="77398">
        <dgm:presLayoutVars>
          <dgm:chPref val="3"/>
        </dgm:presLayoutVars>
      </dgm:prSet>
      <dgm:spPr/>
      <dgm:t>
        <a:bodyPr/>
        <a:lstStyle/>
        <a:p>
          <a:endParaRPr lang="pl-PL"/>
        </a:p>
      </dgm:t>
    </dgm:pt>
    <dgm:pt modelId="{A8E1FF9B-2282-49A8-A42D-96BA1084F6B7}" type="pres">
      <dgm:prSet presAssocID="{11EFC13C-5983-470F-8051-E3A249BE7571}" presName="parTransTwo" presStyleCnt="0"/>
      <dgm:spPr/>
    </dgm:pt>
    <dgm:pt modelId="{2D634267-6FB6-4DA5-B215-F7FCACB01E23}" type="pres">
      <dgm:prSet presAssocID="{11EFC13C-5983-470F-8051-E3A249BE7571}" presName="horzTwo" presStyleCnt="0"/>
      <dgm:spPr/>
    </dgm:pt>
    <dgm:pt modelId="{25899F43-9ABC-49D6-9BA3-48980DB0B9BB}" type="pres">
      <dgm:prSet presAssocID="{7B3EF582-8D02-4912-87D0-EED6B1D24A20}" presName="vertThree" presStyleCnt="0"/>
      <dgm:spPr/>
    </dgm:pt>
    <dgm:pt modelId="{FAC2F346-31EA-4A8B-9D74-396CC2E457C0}" type="pres">
      <dgm:prSet presAssocID="{7B3EF582-8D02-4912-87D0-EED6B1D24A20}" presName="txThree" presStyleLbl="node3" presStyleIdx="6" presStyleCnt="10">
        <dgm:presLayoutVars>
          <dgm:chPref val="3"/>
        </dgm:presLayoutVars>
      </dgm:prSet>
      <dgm:spPr/>
      <dgm:t>
        <a:bodyPr/>
        <a:lstStyle/>
        <a:p>
          <a:endParaRPr lang="pl-PL"/>
        </a:p>
      </dgm:t>
    </dgm:pt>
    <dgm:pt modelId="{0077DED7-AAFE-41A4-A667-27F4397F3ADC}" type="pres">
      <dgm:prSet presAssocID="{7B3EF582-8D02-4912-87D0-EED6B1D24A20}" presName="horzThree" presStyleCnt="0"/>
      <dgm:spPr/>
    </dgm:pt>
    <dgm:pt modelId="{40CD2D45-0401-42BD-9CF2-96089E6CB084}" type="pres">
      <dgm:prSet presAssocID="{EC5F43FD-A2DB-4F75-B319-9E223798D015}" presName="sibSpaceThree" presStyleCnt="0"/>
      <dgm:spPr/>
    </dgm:pt>
    <dgm:pt modelId="{809DB7B8-C3AC-411F-A981-5114B1F09E7D}" type="pres">
      <dgm:prSet presAssocID="{2A9FB975-263C-49B8-AF2B-A93E7F2898F8}" presName="vertThree" presStyleCnt="0"/>
      <dgm:spPr/>
    </dgm:pt>
    <dgm:pt modelId="{B5CE51C3-95A7-4F98-9D78-7FB7A34ED065}" type="pres">
      <dgm:prSet presAssocID="{2A9FB975-263C-49B8-AF2B-A93E7F2898F8}" presName="txThree" presStyleLbl="node3" presStyleIdx="7" presStyleCnt="10">
        <dgm:presLayoutVars>
          <dgm:chPref val="3"/>
        </dgm:presLayoutVars>
      </dgm:prSet>
      <dgm:spPr/>
      <dgm:t>
        <a:bodyPr/>
        <a:lstStyle/>
        <a:p>
          <a:endParaRPr lang="pl-PL"/>
        </a:p>
      </dgm:t>
    </dgm:pt>
    <dgm:pt modelId="{99DA22C4-F31E-4B19-8EB2-0F72E83B9711}" type="pres">
      <dgm:prSet presAssocID="{2A9FB975-263C-49B8-AF2B-A93E7F2898F8}" presName="horzThree" presStyleCnt="0"/>
      <dgm:spPr/>
    </dgm:pt>
    <dgm:pt modelId="{0567DD29-FA59-4ED3-9C31-D0E6AFFDC6ED}" type="pres">
      <dgm:prSet presAssocID="{CD47C174-DDEB-48A5-BC2E-D9D08B82B5AD}" presName="sibSpaceTwo" presStyleCnt="0"/>
      <dgm:spPr/>
    </dgm:pt>
    <dgm:pt modelId="{3E7D3510-CC94-4A38-9EE1-228D86074372}" type="pres">
      <dgm:prSet presAssocID="{ED1797C1-35CC-4849-828E-D2C7E1FBF079}" presName="vertTwo" presStyleCnt="0"/>
      <dgm:spPr/>
    </dgm:pt>
    <dgm:pt modelId="{004D2248-6074-4B54-8113-FC366EADF6A5}" type="pres">
      <dgm:prSet presAssocID="{ED1797C1-35CC-4849-828E-D2C7E1FBF079}" presName="txTwo" presStyleLbl="node2" presStyleIdx="3" presStyleCnt="4" custScaleY="75744">
        <dgm:presLayoutVars>
          <dgm:chPref val="3"/>
        </dgm:presLayoutVars>
      </dgm:prSet>
      <dgm:spPr/>
      <dgm:t>
        <a:bodyPr/>
        <a:lstStyle/>
        <a:p>
          <a:endParaRPr lang="pl-PL"/>
        </a:p>
      </dgm:t>
    </dgm:pt>
    <dgm:pt modelId="{C2D26D86-1599-4158-83B3-572576FB3B15}" type="pres">
      <dgm:prSet presAssocID="{ED1797C1-35CC-4849-828E-D2C7E1FBF079}" presName="parTransTwo" presStyleCnt="0"/>
      <dgm:spPr/>
    </dgm:pt>
    <dgm:pt modelId="{EB81D86F-44FE-47E9-9AE3-A919089CEED4}" type="pres">
      <dgm:prSet presAssocID="{ED1797C1-35CC-4849-828E-D2C7E1FBF079}" presName="horzTwo" presStyleCnt="0"/>
      <dgm:spPr/>
    </dgm:pt>
    <dgm:pt modelId="{51665420-41BC-4912-BDDC-6E4207813AF0}" type="pres">
      <dgm:prSet presAssocID="{BB7C893D-8A59-463B-866C-6096C2504439}" presName="vertThree" presStyleCnt="0"/>
      <dgm:spPr/>
    </dgm:pt>
    <dgm:pt modelId="{EC7B967C-8303-4826-865D-BB7C13FAC137}" type="pres">
      <dgm:prSet presAssocID="{BB7C893D-8A59-463B-866C-6096C2504439}" presName="txThree" presStyleLbl="node3" presStyleIdx="8" presStyleCnt="10">
        <dgm:presLayoutVars>
          <dgm:chPref val="3"/>
        </dgm:presLayoutVars>
      </dgm:prSet>
      <dgm:spPr/>
      <dgm:t>
        <a:bodyPr/>
        <a:lstStyle/>
        <a:p>
          <a:endParaRPr lang="pl-PL"/>
        </a:p>
      </dgm:t>
    </dgm:pt>
    <dgm:pt modelId="{6BCC7FFB-B4F5-460B-923F-0857D81548C0}" type="pres">
      <dgm:prSet presAssocID="{BB7C893D-8A59-463B-866C-6096C2504439}" presName="horzThree" presStyleCnt="0"/>
      <dgm:spPr/>
    </dgm:pt>
    <dgm:pt modelId="{EF788EFF-7A5C-416E-831C-7697C9B53A6E}" type="pres">
      <dgm:prSet presAssocID="{1DCDD8CC-DB9E-4320-B735-D02830D16F5D}" presName="sibSpaceThree" presStyleCnt="0"/>
      <dgm:spPr/>
    </dgm:pt>
    <dgm:pt modelId="{BE3224CD-4225-4AB6-B9E6-7A9CE8F82944}" type="pres">
      <dgm:prSet presAssocID="{ABDA9247-8119-4F59-8510-7F1BE701C906}" presName="vertThree" presStyleCnt="0"/>
      <dgm:spPr/>
    </dgm:pt>
    <dgm:pt modelId="{1F0148A9-B7C9-469C-8F6F-FCF0089BDFA1}" type="pres">
      <dgm:prSet presAssocID="{ABDA9247-8119-4F59-8510-7F1BE701C906}" presName="txThree" presStyleLbl="node3" presStyleIdx="9" presStyleCnt="10">
        <dgm:presLayoutVars>
          <dgm:chPref val="3"/>
        </dgm:presLayoutVars>
      </dgm:prSet>
      <dgm:spPr/>
      <dgm:t>
        <a:bodyPr/>
        <a:lstStyle/>
        <a:p>
          <a:endParaRPr lang="pl-PL"/>
        </a:p>
      </dgm:t>
    </dgm:pt>
    <dgm:pt modelId="{93C73B57-3A48-496D-9FE4-199DFEBBB741}" type="pres">
      <dgm:prSet presAssocID="{ABDA9247-8119-4F59-8510-7F1BE701C906}" presName="horzThree" presStyleCnt="0"/>
      <dgm:spPr/>
    </dgm:pt>
  </dgm:ptLst>
  <dgm:cxnLst>
    <dgm:cxn modelId="{B13C6C48-D9FF-4056-A714-9C9FAEF5485E}" type="presOf" srcId="{11EFC13C-5983-470F-8051-E3A249BE7571}" destId="{0910D47D-8EAE-4AAA-A13A-6016331DB2D9}" srcOrd="0" destOrd="0" presId="urn:microsoft.com/office/officeart/2005/8/layout/hierarchy4"/>
    <dgm:cxn modelId="{C7864642-5BC3-416D-BFE6-28DB83745983}" srcId="{F95DD79D-5358-4FDB-8F81-6EBF9F47CD58}" destId="{A0AFC914-4E72-493A-8B04-DEA99BFF97EC}" srcOrd="0" destOrd="0" parTransId="{465C8446-B363-4C8C-9C4A-46D328A40850}" sibTransId="{A3FC5EA9-8052-4BB3-8476-0649AC9133F1}"/>
    <dgm:cxn modelId="{6D6F0D14-7032-4FEC-9CCD-B9098AE30923}" type="presOf" srcId="{ED1797C1-35CC-4849-828E-D2C7E1FBF079}" destId="{004D2248-6074-4B54-8113-FC366EADF6A5}" srcOrd="0" destOrd="0" presId="urn:microsoft.com/office/officeart/2005/8/layout/hierarchy4"/>
    <dgm:cxn modelId="{83C3BC45-5D5B-4544-9580-C703D09E8A98}" type="presOf" srcId="{F95DD79D-5358-4FDB-8F81-6EBF9F47CD58}" destId="{F315AB23-FB2D-4D2D-8C75-8BAB7F6A1FC2}" srcOrd="0" destOrd="0" presId="urn:microsoft.com/office/officeart/2005/8/layout/hierarchy4"/>
    <dgm:cxn modelId="{3294C1C4-A313-45B0-BFDB-F7DE1C8EB18C}" type="presOf" srcId="{48B1E4C6-EED6-4CCE-87EB-838C44D91C92}" destId="{DD0442B3-939D-4DA8-9168-72EF2153CD64}" srcOrd="0" destOrd="0" presId="urn:microsoft.com/office/officeart/2005/8/layout/hierarchy4"/>
    <dgm:cxn modelId="{AC57B71B-8AEF-4D0E-9E47-1098CFD883DF}" srcId="{ED1797C1-35CC-4849-828E-D2C7E1FBF079}" destId="{ABDA9247-8119-4F59-8510-7F1BE701C906}" srcOrd="1" destOrd="0" parTransId="{FAA1597B-E42A-4102-B81D-436815DFCC22}" sibTransId="{2155AAC9-6665-45A0-B815-98F4F7392834}"/>
    <dgm:cxn modelId="{88AA7CD6-9D90-4C78-AA35-3BB566CC42BD}" srcId="{193298AF-8960-41EE-A5A0-3E77AE381D26}" destId="{66BC9097-18D8-4034-A34E-2D586AE27240}" srcOrd="1" destOrd="0" parTransId="{25DA340A-5819-45EF-8181-69743E8EE21B}" sibTransId="{9F3AA62A-79DD-4826-86FA-40C5E3CCF80A}"/>
    <dgm:cxn modelId="{9EAE160B-21F6-4438-BD1C-A8B633D51121}" srcId="{48B1E4C6-EED6-4CCE-87EB-838C44D91C92}" destId="{4DFA97DE-7B44-4DD0-8B10-7FEF565778CB}" srcOrd="0" destOrd="0" parTransId="{C60CFCC5-2017-4570-BE2E-0C3456EF623F}" sibTransId="{04A967F9-C8CB-4A45-BF4A-85C640DE3B51}"/>
    <dgm:cxn modelId="{F885DE3B-4EE1-42C9-A12C-FDBD8BF44AAD}" srcId="{4DFA97DE-7B44-4DD0-8B10-7FEF565778CB}" destId="{11EFC13C-5983-470F-8051-E3A249BE7571}" srcOrd="2" destOrd="0" parTransId="{CC6BE57F-CD95-40BC-A97C-DBB5623E9A62}" sibTransId="{CD47C174-DDEB-48A5-BC2E-D9D08B82B5AD}"/>
    <dgm:cxn modelId="{E7A0536C-65F2-4E55-9406-E831CFF6C6AC}" type="presOf" srcId="{2A9FB975-263C-49B8-AF2B-A93E7F2898F8}" destId="{B5CE51C3-95A7-4F98-9D78-7FB7A34ED065}" srcOrd="0" destOrd="0" presId="urn:microsoft.com/office/officeart/2005/8/layout/hierarchy4"/>
    <dgm:cxn modelId="{32824252-2F0D-405A-8D27-1F1151EE1EB7}" srcId="{193298AF-8960-41EE-A5A0-3E77AE381D26}" destId="{C92C6C91-C364-49F0-A7CB-7808909B368E}" srcOrd="0" destOrd="0" parTransId="{81C87BFA-45EB-40B5-B686-FA3501FACB61}" sibTransId="{CE60A3F6-BF3B-4B42-ABED-B5F8E816A3C4}"/>
    <dgm:cxn modelId="{7BAAED16-9B0D-4F9F-B567-A9AC3BB543C7}" type="presOf" srcId="{C92C6C91-C364-49F0-A7CB-7808909B368E}" destId="{62D86FF1-FB65-42FE-ADE5-F21AE01FCFFC}" srcOrd="0" destOrd="0" presId="urn:microsoft.com/office/officeart/2005/8/layout/hierarchy4"/>
    <dgm:cxn modelId="{23FE22F7-6710-4B9A-B9E5-E9C0F80A9D25}" srcId="{F95DD79D-5358-4FDB-8F81-6EBF9F47CD58}" destId="{73BA9755-096C-4CC0-9CB9-E221DA53AE7D}" srcOrd="2" destOrd="0" parTransId="{9FD9ECF7-7FC4-43F0-813E-AAA3DBACB7CA}" sibTransId="{7004FBF9-9F0F-4C0D-8751-4DFFA19C0601}"/>
    <dgm:cxn modelId="{5CBD041B-3FC7-4006-8AFD-AEECAC6C49D3}" type="presOf" srcId="{7B3EF582-8D02-4912-87D0-EED6B1D24A20}" destId="{FAC2F346-31EA-4A8B-9D74-396CC2E457C0}" srcOrd="0" destOrd="0" presId="urn:microsoft.com/office/officeart/2005/8/layout/hierarchy4"/>
    <dgm:cxn modelId="{D3E1AF50-6FDF-4125-8B1C-5CE068488D65}" type="presOf" srcId="{73BA9755-096C-4CC0-9CB9-E221DA53AE7D}" destId="{0B3B7B0D-6BB0-4A72-9A55-0E5E39FE8590}" srcOrd="0" destOrd="0" presId="urn:microsoft.com/office/officeart/2005/8/layout/hierarchy4"/>
    <dgm:cxn modelId="{A2C7E953-0DBF-46F5-B86A-F916F51179D6}" type="presOf" srcId="{4DFA97DE-7B44-4DD0-8B10-7FEF565778CB}" destId="{303EF536-964D-473D-ABB5-0BDC48B5A3E5}" srcOrd="0" destOrd="0" presId="urn:microsoft.com/office/officeart/2005/8/layout/hierarchy4"/>
    <dgm:cxn modelId="{127149B2-B821-41E6-8F9B-F79C0350F245}" type="presOf" srcId="{193298AF-8960-41EE-A5A0-3E77AE381D26}" destId="{35D6B77B-DC43-4512-9C36-68EFD3D47240}" srcOrd="0" destOrd="0" presId="urn:microsoft.com/office/officeart/2005/8/layout/hierarchy4"/>
    <dgm:cxn modelId="{00A461C8-6EF5-4317-8348-78EF95033EFF}" srcId="{11EFC13C-5983-470F-8051-E3A249BE7571}" destId="{2A9FB975-263C-49B8-AF2B-A93E7F2898F8}" srcOrd="1" destOrd="0" parTransId="{536C385D-B86C-4E0B-B37A-8B2C347180DF}" sibTransId="{93AB7E9E-E268-40E7-8C53-98E307F1CFE4}"/>
    <dgm:cxn modelId="{EEADA2E3-341D-42C7-A129-D42D2D3AB250}" type="presOf" srcId="{BB7C893D-8A59-463B-866C-6096C2504439}" destId="{EC7B967C-8303-4826-865D-BB7C13FAC137}" srcOrd="0" destOrd="0" presId="urn:microsoft.com/office/officeart/2005/8/layout/hierarchy4"/>
    <dgm:cxn modelId="{89FD7DF7-06D0-4C9B-8FB3-8B2C553AF54C}" srcId="{ED1797C1-35CC-4849-828E-D2C7E1FBF079}" destId="{BB7C893D-8A59-463B-866C-6096C2504439}" srcOrd="0" destOrd="0" parTransId="{A63AD033-0FCB-4BF8-A690-24B613998A76}" sibTransId="{1DCDD8CC-DB9E-4320-B735-D02830D16F5D}"/>
    <dgm:cxn modelId="{103D6EF5-4DE7-4EF8-BA6E-AF70C9D66880}" srcId="{11EFC13C-5983-470F-8051-E3A249BE7571}" destId="{7B3EF582-8D02-4912-87D0-EED6B1D24A20}" srcOrd="0" destOrd="0" parTransId="{2481FC55-425E-46ED-BACE-1FD08189DFBD}" sibTransId="{EC5F43FD-A2DB-4F75-B319-9E223798D015}"/>
    <dgm:cxn modelId="{CF91028E-7419-435A-A57E-5F98269C6C91}" srcId="{F95DD79D-5358-4FDB-8F81-6EBF9F47CD58}" destId="{CCC41C8B-C268-4A3E-8B38-880E18412D20}" srcOrd="1" destOrd="0" parTransId="{1345A655-A6FC-4FD2-B6AC-282A4E192EBF}" sibTransId="{61B2B5C0-1ACB-4AC5-97FE-159661C32F4B}"/>
    <dgm:cxn modelId="{B525B0F9-3D8F-4231-837C-CB7C3A45D6B5}" type="presOf" srcId="{66BC9097-18D8-4034-A34E-2D586AE27240}" destId="{8C16B7AC-7A76-43DB-A963-54E1B751BE90}" srcOrd="0" destOrd="0" presId="urn:microsoft.com/office/officeart/2005/8/layout/hierarchy4"/>
    <dgm:cxn modelId="{DB85B006-480F-4C60-AE54-3D9697670BDC}" srcId="{4DFA97DE-7B44-4DD0-8B10-7FEF565778CB}" destId="{F95DD79D-5358-4FDB-8F81-6EBF9F47CD58}" srcOrd="0" destOrd="0" parTransId="{30F4843A-185F-47B2-BB2D-180EF05F4925}" sibTransId="{EFB762A9-3171-4E81-993C-6B2BF38BE5A9}"/>
    <dgm:cxn modelId="{3338B7C2-4BEB-4607-BA65-F90E4F2CD9C6}" type="presOf" srcId="{BBB596B4-53B4-4F38-80DF-4D7A1CD65EDD}" destId="{89473E3F-875E-4BF0-87FC-E49BDBE1F75D}" srcOrd="0" destOrd="0" presId="urn:microsoft.com/office/officeart/2005/8/layout/hierarchy4"/>
    <dgm:cxn modelId="{E315087D-F322-458B-AB9E-C1ED801C3980}" type="presOf" srcId="{A0AFC914-4E72-493A-8B04-DEA99BFF97EC}" destId="{819C2201-506D-49B8-A1BC-65FAAE4EA345}" srcOrd="0" destOrd="0" presId="urn:microsoft.com/office/officeart/2005/8/layout/hierarchy4"/>
    <dgm:cxn modelId="{DA71A5A5-4049-4D5F-91D8-F20EB8613CEC}" srcId="{4DFA97DE-7B44-4DD0-8B10-7FEF565778CB}" destId="{ED1797C1-35CC-4849-828E-D2C7E1FBF079}" srcOrd="3" destOrd="0" parTransId="{A4E67FDA-3C07-48AC-AD27-173CAB6E0767}" sibTransId="{14B1F67E-E72E-4A51-A61D-BCE569B421B6}"/>
    <dgm:cxn modelId="{66D3BA2A-18FF-442F-9C3D-595BF601FDBC}" type="presOf" srcId="{ABDA9247-8119-4F59-8510-7F1BE701C906}" destId="{1F0148A9-B7C9-469C-8F6F-FCF0089BDFA1}" srcOrd="0" destOrd="0" presId="urn:microsoft.com/office/officeart/2005/8/layout/hierarchy4"/>
    <dgm:cxn modelId="{49271EE6-B804-45C4-ABF3-DD94D236C11F}" srcId="{193298AF-8960-41EE-A5A0-3E77AE381D26}" destId="{BBB596B4-53B4-4F38-80DF-4D7A1CD65EDD}" srcOrd="2" destOrd="0" parTransId="{DB11FAAC-E12A-4597-93C9-BB27DC39BE34}" sibTransId="{193EC0AC-3861-4722-B8CF-37F63221D8B3}"/>
    <dgm:cxn modelId="{B40075D8-B436-489F-AFB6-453C5430A02B}" srcId="{4DFA97DE-7B44-4DD0-8B10-7FEF565778CB}" destId="{193298AF-8960-41EE-A5A0-3E77AE381D26}" srcOrd="1" destOrd="0" parTransId="{AC4321EF-41E3-46F3-AC14-2A87E90148A5}" sibTransId="{25688660-DE17-4896-AEFF-2F9CAC15EC98}"/>
    <dgm:cxn modelId="{B9160446-3748-4161-9DA1-A449751B4BAD}" type="presOf" srcId="{CCC41C8B-C268-4A3E-8B38-880E18412D20}" destId="{1F8CA19C-A515-42E7-A40F-EAF81E59879C}" srcOrd="0" destOrd="0" presId="urn:microsoft.com/office/officeart/2005/8/layout/hierarchy4"/>
    <dgm:cxn modelId="{A929800E-12D0-4114-8DF3-E4199EB4913C}" type="presParOf" srcId="{DD0442B3-939D-4DA8-9168-72EF2153CD64}" destId="{BA09F8B3-7B10-4328-8AE5-D4765B26C25B}" srcOrd="0" destOrd="0" presId="urn:microsoft.com/office/officeart/2005/8/layout/hierarchy4"/>
    <dgm:cxn modelId="{F9B0C7BC-4E6A-4D35-8218-5489F6E7350E}" type="presParOf" srcId="{BA09F8B3-7B10-4328-8AE5-D4765B26C25B}" destId="{303EF536-964D-473D-ABB5-0BDC48B5A3E5}" srcOrd="0" destOrd="0" presId="urn:microsoft.com/office/officeart/2005/8/layout/hierarchy4"/>
    <dgm:cxn modelId="{F22B1D01-A607-41D0-9313-4EB32C3E2E17}" type="presParOf" srcId="{BA09F8B3-7B10-4328-8AE5-D4765B26C25B}" destId="{5F880548-3D09-425E-9AF1-C5142127461A}" srcOrd="1" destOrd="0" presId="urn:microsoft.com/office/officeart/2005/8/layout/hierarchy4"/>
    <dgm:cxn modelId="{3410DB9D-0BFC-46EC-A8F1-32166C068762}" type="presParOf" srcId="{BA09F8B3-7B10-4328-8AE5-D4765B26C25B}" destId="{CD735EC4-B838-4F76-9282-73563A9FDA2F}" srcOrd="2" destOrd="0" presId="urn:microsoft.com/office/officeart/2005/8/layout/hierarchy4"/>
    <dgm:cxn modelId="{8551EF22-D32C-46C3-9F68-1F77EA8A7F18}" type="presParOf" srcId="{CD735EC4-B838-4F76-9282-73563A9FDA2F}" destId="{AA738DCF-FCF2-470B-9E15-CD907E4CBB9A}" srcOrd="0" destOrd="0" presId="urn:microsoft.com/office/officeart/2005/8/layout/hierarchy4"/>
    <dgm:cxn modelId="{676C59C5-7ED1-431C-B605-26C11D49C22C}" type="presParOf" srcId="{AA738DCF-FCF2-470B-9E15-CD907E4CBB9A}" destId="{F315AB23-FB2D-4D2D-8C75-8BAB7F6A1FC2}" srcOrd="0" destOrd="0" presId="urn:microsoft.com/office/officeart/2005/8/layout/hierarchy4"/>
    <dgm:cxn modelId="{7AC5A184-FC7E-471C-85EF-C21A38D12E1C}" type="presParOf" srcId="{AA738DCF-FCF2-470B-9E15-CD907E4CBB9A}" destId="{46EF5219-E309-4CBD-8E1F-A3792623276C}" srcOrd="1" destOrd="0" presId="urn:microsoft.com/office/officeart/2005/8/layout/hierarchy4"/>
    <dgm:cxn modelId="{60DD4E83-8B09-4F20-9F86-D4D0260AC5A1}" type="presParOf" srcId="{AA738DCF-FCF2-470B-9E15-CD907E4CBB9A}" destId="{01DFCE39-A1AA-4A6E-892C-3555CDA3CD42}" srcOrd="2" destOrd="0" presId="urn:microsoft.com/office/officeart/2005/8/layout/hierarchy4"/>
    <dgm:cxn modelId="{5F5937F5-2D96-42C6-B035-5F2443362C1D}" type="presParOf" srcId="{01DFCE39-A1AA-4A6E-892C-3555CDA3CD42}" destId="{8D6B4EF5-3B53-410D-8F81-CE1DF836F2D2}" srcOrd="0" destOrd="0" presId="urn:microsoft.com/office/officeart/2005/8/layout/hierarchy4"/>
    <dgm:cxn modelId="{8F998123-0B44-4D1E-A2B7-20C759976472}" type="presParOf" srcId="{8D6B4EF5-3B53-410D-8F81-CE1DF836F2D2}" destId="{819C2201-506D-49B8-A1BC-65FAAE4EA345}" srcOrd="0" destOrd="0" presId="urn:microsoft.com/office/officeart/2005/8/layout/hierarchy4"/>
    <dgm:cxn modelId="{D8151ADC-6B58-44F6-8A75-4F3C99CA23C0}" type="presParOf" srcId="{8D6B4EF5-3B53-410D-8F81-CE1DF836F2D2}" destId="{878FB7BD-81AA-4B0A-8F83-53A566372628}" srcOrd="1" destOrd="0" presId="urn:microsoft.com/office/officeart/2005/8/layout/hierarchy4"/>
    <dgm:cxn modelId="{31D7646B-6A23-4846-9254-2A13B45F79F1}" type="presParOf" srcId="{01DFCE39-A1AA-4A6E-892C-3555CDA3CD42}" destId="{DEA8F60B-CE5F-4F46-A825-C4D44E624882}" srcOrd="1" destOrd="0" presId="urn:microsoft.com/office/officeart/2005/8/layout/hierarchy4"/>
    <dgm:cxn modelId="{E4A1BB08-2A0E-464B-AE83-05EE22E535EE}" type="presParOf" srcId="{01DFCE39-A1AA-4A6E-892C-3555CDA3CD42}" destId="{E4DE4539-0447-479E-949A-41B7F3DC1583}" srcOrd="2" destOrd="0" presId="urn:microsoft.com/office/officeart/2005/8/layout/hierarchy4"/>
    <dgm:cxn modelId="{C297B81B-E7B4-4533-934B-DCDF5A8F0C63}" type="presParOf" srcId="{E4DE4539-0447-479E-949A-41B7F3DC1583}" destId="{1F8CA19C-A515-42E7-A40F-EAF81E59879C}" srcOrd="0" destOrd="0" presId="urn:microsoft.com/office/officeart/2005/8/layout/hierarchy4"/>
    <dgm:cxn modelId="{BEDA72C7-5FAA-4C11-B1FC-437D45A8E2B6}" type="presParOf" srcId="{E4DE4539-0447-479E-949A-41B7F3DC1583}" destId="{50DE6E0E-E109-4E31-B927-671FF588A908}" srcOrd="1" destOrd="0" presId="urn:microsoft.com/office/officeart/2005/8/layout/hierarchy4"/>
    <dgm:cxn modelId="{FC2998E8-06DE-4167-BBA3-993321B2CB10}" type="presParOf" srcId="{01DFCE39-A1AA-4A6E-892C-3555CDA3CD42}" destId="{8E4911E5-1105-412F-AA7F-239A3D013880}" srcOrd="3" destOrd="0" presId="urn:microsoft.com/office/officeart/2005/8/layout/hierarchy4"/>
    <dgm:cxn modelId="{CB7E78BA-2BC2-4588-B7B2-D8ED24631F49}" type="presParOf" srcId="{01DFCE39-A1AA-4A6E-892C-3555CDA3CD42}" destId="{3FB42EBD-FEB1-42AC-A402-DC957EF4C711}" srcOrd="4" destOrd="0" presId="urn:microsoft.com/office/officeart/2005/8/layout/hierarchy4"/>
    <dgm:cxn modelId="{77508D03-63AC-41EF-9275-F3224A7264F7}" type="presParOf" srcId="{3FB42EBD-FEB1-42AC-A402-DC957EF4C711}" destId="{0B3B7B0D-6BB0-4A72-9A55-0E5E39FE8590}" srcOrd="0" destOrd="0" presId="urn:microsoft.com/office/officeart/2005/8/layout/hierarchy4"/>
    <dgm:cxn modelId="{87AA8632-202A-4259-9054-DA04CC9021BF}" type="presParOf" srcId="{3FB42EBD-FEB1-42AC-A402-DC957EF4C711}" destId="{EF57DC38-68E0-419F-BD9A-92D4DD33A58F}" srcOrd="1" destOrd="0" presId="urn:microsoft.com/office/officeart/2005/8/layout/hierarchy4"/>
    <dgm:cxn modelId="{FF6D341A-1C6E-42A1-BE5B-C193B5FACCC5}" type="presParOf" srcId="{CD735EC4-B838-4F76-9282-73563A9FDA2F}" destId="{A3FC62FC-07B1-49F7-BDAE-19B4E0312D97}" srcOrd="1" destOrd="0" presId="urn:microsoft.com/office/officeart/2005/8/layout/hierarchy4"/>
    <dgm:cxn modelId="{B168E0BB-3421-44C0-8C88-C166D81C9687}" type="presParOf" srcId="{CD735EC4-B838-4F76-9282-73563A9FDA2F}" destId="{4D34411A-073E-43D1-A3AE-D9EA0165EBEA}" srcOrd="2" destOrd="0" presId="urn:microsoft.com/office/officeart/2005/8/layout/hierarchy4"/>
    <dgm:cxn modelId="{AC2F617C-F9D7-43CC-B5FC-6C92060A3B8D}" type="presParOf" srcId="{4D34411A-073E-43D1-A3AE-D9EA0165EBEA}" destId="{35D6B77B-DC43-4512-9C36-68EFD3D47240}" srcOrd="0" destOrd="0" presId="urn:microsoft.com/office/officeart/2005/8/layout/hierarchy4"/>
    <dgm:cxn modelId="{9711E4AE-273E-42BE-ABDB-72DA741EC285}" type="presParOf" srcId="{4D34411A-073E-43D1-A3AE-D9EA0165EBEA}" destId="{7F5D1891-25F1-449E-A9E2-460AE88CF286}" srcOrd="1" destOrd="0" presId="urn:microsoft.com/office/officeart/2005/8/layout/hierarchy4"/>
    <dgm:cxn modelId="{0F6FAD5E-2E28-4D8A-A767-B4A39325250F}" type="presParOf" srcId="{4D34411A-073E-43D1-A3AE-D9EA0165EBEA}" destId="{C5B836AB-C5A8-4481-AED5-EC2EDA3EDBD1}" srcOrd="2" destOrd="0" presId="urn:microsoft.com/office/officeart/2005/8/layout/hierarchy4"/>
    <dgm:cxn modelId="{138A5B3A-C761-46D8-BB68-32EF99B36B3A}" type="presParOf" srcId="{C5B836AB-C5A8-4481-AED5-EC2EDA3EDBD1}" destId="{77C3AE7E-0D16-4DB9-8A94-43FFF97EFC6B}" srcOrd="0" destOrd="0" presId="urn:microsoft.com/office/officeart/2005/8/layout/hierarchy4"/>
    <dgm:cxn modelId="{C3A3445D-1537-494F-A4EB-F6DFD800712D}" type="presParOf" srcId="{77C3AE7E-0D16-4DB9-8A94-43FFF97EFC6B}" destId="{62D86FF1-FB65-42FE-ADE5-F21AE01FCFFC}" srcOrd="0" destOrd="0" presId="urn:microsoft.com/office/officeart/2005/8/layout/hierarchy4"/>
    <dgm:cxn modelId="{8FA1F205-8D35-4FE5-896D-1DBAA010A327}" type="presParOf" srcId="{77C3AE7E-0D16-4DB9-8A94-43FFF97EFC6B}" destId="{8E6C974B-D133-4C1C-B33D-ACE4AA0D47C6}" srcOrd="1" destOrd="0" presId="urn:microsoft.com/office/officeart/2005/8/layout/hierarchy4"/>
    <dgm:cxn modelId="{D4354C9C-958D-48C3-8CB2-5A1AA31D01C2}" type="presParOf" srcId="{C5B836AB-C5A8-4481-AED5-EC2EDA3EDBD1}" destId="{73329C6C-D3BB-4B2F-8EC7-484423A0D426}" srcOrd="1" destOrd="0" presId="urn:microsoft.com/office/officeart/2005/8/layout/hierarchy4"/>
    <dgm:cxn modelId="{03BE03EA-FFEB-404C-B077-59376B82A8D9}" type="presParOf" srcId="{C5B836AB-C5A8-4481-AED5-EC2EDA3EDBD1}" destId="{F41E17CF-2495-4F26-98E2-69348ADE5771}" srcOrd="2" destOrd="0" presId="urn:microsoft.com/office/officeart/2005/8/layout/hierarchy4"/>
    <dgm:cxn modelId="{9459486F-0894-4956-BC55-2A0B0E909D1F}" type="presParOf" srcId="{F41E17CF-2495-4F26-98E2-69348ADE5771}" destId="{8C16B7AC-7A76-43DB-A963-54E1B751BE90}" srcOrd="0" destOrd="0" presId="urn:microsoft.com/office/officeart/2005/8/layout/hierarchy4"/>
    <dgm:cxn modelId="{1672F0EE-1FDA-4B8D-A626-3EC79B30D47F}" type="presParOf" srcId="{F41E17CF-2495-4F26-98E2-69348ADE5771}" destId="{98D4D697-71BA-4C30-A4DB-08EB142B1C6D}" srcOrd="1" destOrd="0" presId="urn:microsoft.com/office/officeart/2005/8/layout/hierarchy4"/>
    <dgm:cxn modelId="{45C0DB71-46FE-4ABD-BAD0-4D2ABA7A3003}" type="presParOf" srcId="{C5B836AB-C5A8-4481-AED5-EC2EDA3EDBD1}" destId="{00A84567-728D-4F44-9A08-A329D3C7409A}" srcOrd="3" destOrd="0" presId="urn:microsoft.com/office/officeart/2005/8/layout/hierarchy4"/>
    <dgm:cxn modelId="{F05B308D-5EB3-4340-9D60-FC803B90115E}" type="presParOf" srcId="{C5B836AB-C5A8-4481-AED5-EC2EDA3EDBD1}" destId="{27877EF7-CFE6-46F8-A491-6C6D4BD8BBDB}" srcOrd="4" destOrd="0" presId="urn:microsoft.com/office/officeart/2005/8/layout/hierarchy4"/>
    <dgm:cxn modelId="{A9BEB8D1-4A06-43E2-8D64-7EC700514F43}" type="presParOf" srcId="{27877EF7-CFE6-46F8-A491-6C6D4BD8BBDB}" destId="{89473E3F-875E-4BF0-87FC-E49BDBE1F75D}" srcOrd="0" destOrd="0" presId="urn:microsoft.com/office/officeart/2005/8/layout/hierarchy4"/>
    <dgm:cxn modelId="{E41BC2D6-A80F-48F9-B12E-CBEDD5EC144B}" type="presParOf" srcId="{27877EF7-CFE6-46F8-A491-6C6D4BD8BBDB}" destId="{017FE05B-E785-4E14-8E8E-DDD7BA84C19C}" srcOrd="1" destOrd="0" presId="urn:microsoft.com/office/officeart/2005/8/layout/hierarchy4"/>
    <dgm:cxn modelId="{CEE58C04-A458-420B-ADAA-C589399E0C1F}" type="presParOf" srcId="{CD735EC4-B838-4F76-9282-73563A9FDA2F}" destId="{09CD2E4B-B980-4758-8582-A0B4E5F03B45}" srcOrd="3" destOrd="0" presId="urn:microsoft.com/office/officeart/2005/8/layout/hierarchy4"/>
    <dgm:cxn modelId="{AE94FB52-A0B2-4596-A51B-F1ABF5CCDCDC}" type="presParOf" srcId="{CD735EC4-B838-4F76-9282-73563A9FDA2F}" destId="{7E389CA5-7E4E-415C-98F7-847BC4A3A891}" srcOrd="4" destOrd="0" presId="urn:microsoft.com/office/officeart/2005/8/layout/hierarchy4"/>
    <dgm:cxn modelId="{6A235308-08BB-412A-9257-1A6BB068666A}" type="presParOf" srcId="{7E389CA5-7E4E-415C-98F7-847BC4A3A891}" destId="{0910D47D-8EAE-4AAA-A13A-6016331DB2D9}" srcOrd="0" destOrd="0" presId="urn:microsoft.com/office/officeart/2005/8/layout/hierarchy4"/>
    <dgm:cxn modelId="{54A69E82-A541-465E-83F4-091D524691AC}" type="presParOf" srcId="{7E389CA5-7E4E-415C-98F7-847BC4A3A891}" destId="{A8E1FF9B-2282-49A8-A42D-96BA1084F6B7}" srcOrd="1" destOrd="0" presId="urn:microsoft.com/office/officeart/2005/8/layout/hierarchy4"/>
    <dgm:cxn modelId="{2878CADF-B150-4D93-9984-C7059F25DA35}" type="presParOf" srcId="{7E389CA5-7E4E-415C-98F7-847BC4A3A891}" destId="{2D634267-6FB6-4DA5-B215-F7FCACB01E23}" srcOrd="2" destOrd="0" presId="urn:microsoft.com/office/officeart/2005/8/layout/hierarchy4"/>
    <dgm:cxn modelId="{1DBD7C88-A295-4D29-A8CA-00C2D0683DEB}" type="presParOf" srcId="{2D634267-6FB6-4DA5-B215-F7FCACB01E23}" destId="{25899F43-9ABC-49D6-9BA3-48980DB0B9BB}" srcOrd="0" destOrd="0" presId="urn:microsoft.com/office/officeart/2005/8/layout/hierarchy4"/>
    <dgm:cxn modelId="{3BD68AE1-B570-4036-B18B-17C0CBDDB47B}" type="presParOf" srcId="{25899F43-9ABC-49D6-9BA3-48980DB0B9BB}" destId="{FAC2F346-31EA-4A8B-9D74-396CC2E457C0}" srcOrd="0" destOrd="0" presId="urn:microsoft.com/office/officeart/2005/8/layout/hierarchy4"/>
    <dgm:cxn modelId="{AF03376A-B12E-498F-A517-D2E2AB718905}" type="presParOf" srcId="{25899F43-9ABC-49D6-9BA3-48980DB0B9BB}" destId="{0077DED7-AAFE-41A4-A667-27F4397F3ADC}" srcOrd="1" destOrd="0" presId="urn:microsoft.com/office/officeart/2005/8/layout/hierarchy4"/>
    <dgm:cxn modelId="{DEBC2941-9BA4-411B-9D85-6C6FFD8A3A7D}" type="presParOf" srcId="{2D634267-6FB6-4DA5-B215-F7FCACB01E23}" destId="{40CD2D45-0401-42BD-9CF2-96089E6CB084}" srcOrd="1" destOrd="0" presId="urn:microsoft.com/office/officeart/2005/8/layout/hierarchy4"/>
    <dgm:cxn modelId="{F8CAD8C0-D45E-4F7D-823F-6E6A4A9BAA0B}" type="presParOf" srcId="{2D634267-6FB6-4DA5-B215-F7FCACB01E23}" destId="{809DB7B8-C3AC-411F-A981-5114B1F09E7D}" srcOrd="2" destOrd="0" presId="urn:microsoft.com/office/officeart/2005/8/layout/hierarchy4"/>
    <dgm:cxn modelId="{2B65F14A-29D3-4302-847C-861139969DDD}" type="presParOf" srcId="{809DB7B8-C3AC-411F-A981-5114B1F09E7D}" destId="{B5CE51C3-95A7-4F98-9D78-7FB7A34ED065}" srcOrd="0" destOrd="0" presId="urn:microsoft.com/office/officeart/2005/8/layout/hierarchy4"/>
    <dgm:cxn modelId="{51033A23-3689-4935-8336-CB43AF6F3767}" type="presParOf" srcId="{809DB7B8-C3AC-411F-A981-5114B1F09E7D}" destId="{99DA22C4-F31E-4B19-8EB2-0F72E83B9711}" srcOrd="1" destOrd="0" presId="urn:microsoft.com/office/officeart/2005/8/layout/hierarchy4"/>
    <dgm:cxn modelId="{8382784A-810B-43BC-8336-A45AA8EF87BC}" type="presParOf" srcId="{CD735EC4-B838-4F76-9282-73563A9FDA2F}" destId="{0567DD29-FA59-4ED3-9C31-D0E6AFFDC6ED}" srcOrd="5" destOrd="0" presId="urn:microsoft.com/office/officeart/2005/8/layout/hierarchy4"/>
    <dgm:cxn modelId="{B1A2C541-633D-4C0A-BAC1-47DB3D6984BC}" type="presParOf" srcId="{CD735EC4-B838-4F76-9282-73563A9FDA2F}" destId="{3E7D3510-CC94-4A38-9EE1-228D86074372}" srcOrd="6" destOrd="0" presId="urn:microsoft.com/office/officeart/2005/8/layout/hierarchy4"/>
    <dgm:cxn modelId="{E1108354-09A7-4786-B9DB-7ED0DFFB215C}" type="presParOf" srcId="{3E7D3510-CC94-4A38-9EE1-228D86074372}" destId="{004D2248-6074-4B54-8113-FC366EADF6A5}" srcOrd="0" destOrd="0" presId="urn:microsoft.com/office/officeart/2005/8/layout/hierarchy4"/>
    <dgm:cxn modelId="{C9B60AD9-33A8-4C6D-9479-881BDE020891}" type="presParOf" srcId="{3E7D3510-CC94-4A38-9EE1-228D86074372}" destId="{C2D26D86-1599-4158-83B3-572576FB3B15}" srcOrd="1" destOrd="0" presId="urn:microsoft.com/office/officeart/2005/8/layout/hierarchy4"/>
    <dgm:cxn modelId="{4B9113D7-00FF-4AAD-B40E-9081FDB81FA7}" type="presParOf" srcId="{3E7D3510-CC94-4A38-9EE1-228D86074372}" destId="{EB81D86F-44FE-47E9-9AE3-A919089CEED4}" srcOrd="2" destOrd="0" presId="urn:microsoft.com/office/officeart/2005/8/layout/hierarchy4"/>
    <dgm:cxn modelId="{F48CF0B4-B899-45DA-8A20-653D9B91CE80}" type="presParOf" srcId="{EB81D86F-44FE-47E9-9AE3-A919089CEED4}" destId="{51665420-41BC-4912-BDDC-6E4207813AF0}" srcOrd="0" destOrd="0" presId="urn:microsoft.com/office/officeart/2005/8/layout/hierarchy4"/>
    <dgm:cxn modelId="{F5094238-8440-47C4-A3B9-38BFA64C8065}" type="presParOf" srcId="{51665420-41BC-4912-BDDC-6E4207813AF0}" destId="{EC7B967C-8303-4826-865D-BB7C13FAC137}" srcOrd="0" destOrd="0" presId="urn:microsoft.com/office/officeart/2005/8/layout/hierarchy4"/>
    <dgm:cxn modelId="{A4414BCA-9CF8-402F-964C-35AF384E94B4}" type="presParOf" srcId="{51665420-41BC-4912-BDDC-6E4207813AF0}" destId="{6BCC7FFB-B4F5-460B-923F-0857D81548C0}" srcOrd="1" destOrd="0" presId="urn:microsoft.com/office/officeart/2005/8/layout/hierarchy4"/>
    <dgm:cxn modelId="{8A492B7F-6DBB-46FC-B180-B9AB4B147578}" type="presParOf" srcId="{EB81D86F-44FE-47E9-9AE3-A919089CEED4}" destId="{EF788EFF-7A5C-416E-831C-7697C9B53A6E}" srcOrd="1" destOrd="0" presId="urn:microsoft.com/office/officeart/2005/8/layout/hierarchy4"/>
    <dgm:cxn modelId="{712906A6-CA11-46F8-8350-4897F1F09FA4}" type="presParOf" srcId="{EB81D86F-44FE-47E9-9AE3-A919089CEED4}" destId="{BE3224CD-4225-4AB6-B9E6-7A9CE8F82944}" srcOrd="2" destOrd="0" presId="urn:microsoft.com/office/officeart/2005/8/layout/hierarchy4"/>
    <dgm:cxn modelId="{1779D80E-3260-4CB3-9ECB-808CB4D5A8FA}" type="presParOf" srcId="{BE3224CD-4225-4AB6-B9E6-7A9CE8F82944}" destId="{1F0148A9-B7C9-469C-8F6F-FCF0089BDFA1}" srcOrd="0" destOrd="0" presId="urn:microsoft.com/office/officeart/2005/8/layout/hierarchy4"/>
    <dgm:cxn modelId="{22727138-7FA0-4CC0-86B1-48B6A72DC99D}" type="presParOf" srcId="{BE3224CD-4225-4AB6-B9E6-7A9CE8F82944}" destId="{93C73B57-3A48-496D-9FE4-199DFEBBB74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15D9FF-E496-483F-ABEA-B387D46CAC71}" type="doc">
      <dgm:prSet loTypeId="urn:microsoft.com/office/officeart/2005/8/layout/matrix1" loCatId="matrix" qsTypeId="urn:microsoft.com/office/officeart/2005/8/quickstyle/simple1" qsCatId="simple" csTypeId="urn:microsoft.com/office/officeart/2005/8/colors/accent0_1" csCatId="mainScheme" phldr="1"/>
      <dgm:spPr/>
      <dgm:t>
        <a:bodyPr/>
        <a:lstStyle/>
        <a:p>
          <a:endParaRPr lang="pl-PL"/>
        </a:p>
      </dgm:t>
    </dgm:pt>
    <dgm:pt modelId="{9BC3BFC3-0813-43C5-A7AA-19BFC50495FC}">
      <dgm:prSet phldrT="[Tekst]" custT="1"/>
      <dgm:spPr>
        <a:solidFill>
          <a:srgbClr val="C00000"/>
        </a:solidFill>
      </dgm:spPr>
      <dgm:t>
        <a:bodyPr/>
        <a:lstStyle/>
        <a:p>
          <a:r>
            <a:rPr lang="pl-PL" sz="1200" b="1">
              <a:solidFill>
                <a:schemeClr val="bg1"/>
              </a:solidFill>
              <a:latin typeface="Cambria" panose="02040503050406030204" pitchFamily="18" charset="0"/>
              <a:ea typeface="Cambria" panose="02040503050406030204" pitchFamily="18" charset="0"/>
            </a:rPr>
            <a:t>PRZYJAZNE I NOWOCZESNE MIEJSCE ŻYCIA SPOŁECZNEGO</a:t>
          </a:r>
          <a:endParaRPr lang="pl-PL" sz="1200">
            <a:solidFill>
              <a:schemeClr val="bg1"/>
            </a:solidFill>
            <a:latin typeface="Cambria" panose="02040503050406030204" pitchFamily="18" charset="0"/>
            <a:ea typeface="Cambria" panose="02040503050406030204" pitchFamily="18" charset="0"/>
          </a:endParaRPr>
        </a:p>
      </dgm:t>
    </dgm:pt>
    <dgm:pt modelId="{9A3AADC8-DDE1-43B9-8A6E-C1C2D5803745}" type="parTrans" cxnId="{2B2DF3E6-B6E7-4ABE-8506-F1EA81ECB9D7}">
      <dgm:prSet/>
      <dgm:spPr/>
      <dgm:t>
        <a:bodyPr/>
        <a:lstStyle/>
        <a:p>
          <a:endParaRPr lang="pl-PL"/>
        </a:p>
      </dgm:t>
    </dgm:pt>
    <dgm:pt modelId="{FA757DF1-7C10-4537-8A8F-6C1048D562E9}" type="sibTrans" cxnId="{2B2DF3E6-B6E7-4ABE-8506-F1EA81ECB9D7}">
      <dgm:prSet/>
      <dgm:spPr/>
      <dgm:t>
        <a:bodyPr/>
        <a:lstStyle/>
        <a:p>
          <a:endParaRPr lang="pl-PL"/>
        </a:p>
      </dgm:t>
    </dgm:pt>
    <dgm:pt modelId="{87E6A182-D607-4329-AA38-3D2043FDF57E}">
      <dgm:prSet phldrT="[Tekst]" custT="1"/>
      <dgm:spPr/>
      <dgm:t>
        <a:bodyPr/>
        <a:lstStyle/>
        <a:p>
          <a:r>
            <a:rPr lang="pl-PL" sz="1200">
              <a:latin typeface="Cambria" panose="02040503050406030204" pitchFamily="18" charset="0"/>
              <a:ea typeface="Cambria" panose="02040503050406030204" pitchFamily="18" charset="0"/>
            </a:rPr>
            <a:t>Realizacja celów dotyczących integracji społecznej, aktywizacji mieszkańców oraz dostępu do wysokiej jakości usług publicznych wzmacnia lokalną tożsamość i społeczne więzi. </a:t>
          </a:r>
        </a:p>
        <a:p>
          <a:r>
            <a:rPr lang="pl-PL" sz="1200">
              <a:latin typeface="Cambria" panose="02040503050406030204" pitchFamily="18" charset="0"/>
              <a:ea typeface="Cambria" panose="02040503050406030204" pitchFamily="18" charset="0"/>
            </a:rPr>
            <a:t>Te działania, z kolei, pozytywnie wpływają na cele związane z konkurencyjnością gospodarki, bo zintegrowana wspólnota to aktywni mieszkańcy i przedsiębiorcy, którzy współtworzą lokalną gospodarkę.</a:t>
          </a:r>
        </a:p>
      </dgm:t>
    </dgm:pt>
    <dgm:pt modelId="{3B22AB44-8AAD-4FFD-86F0-0C4654391029}" type="parTrans" cxnId="{6087CE1A-BD66-46A3-82AF-9B74400D5D47}">
      <dgm:prSet/>
      <dgm:spPr/>
      <dgm:t>
        <a:bodyPr/>
        <a:lstStyle/>
        <a:p>
          <a:endParaRPr lang="pl-PL"/>
        </a:p>
      </dgm:t>
    </dgm:pt>
    <dgm:pt modelId="{C965E8D4-5911-416D-907D-94FA40DE9C2C}" type="sibTrans" cxnId="{6087CE1A-BD66-46A3-82AF-9B74400D5D47}">
      <dgm:prSet/>
      <dgm:spPr/>
      <dgm:t>
        <a:bodyPr/>
        <a:lstStyle/>
        <a:p>
          <a:endParaRPr lang="pl-PL"/>
        </a:p>
      </dgm:t>
    </dgm:pt>
    <dgm:pt modelId="{2AF5E966-D2C2-405C-9C99-BBC8BF5D58E0}">
      <dgm:prSet phldrT="[Tekst]" custT="1"/>
      <dgm:spPr/>
      <dgm:t>
        <a:bodyPr/>
        <a:lstStyle/>
        <a:p>
          <a:r>
            <a:rPr lang="pl-PL" sz="1200">
              <a:latin typeface="Cambria" panose="02040503050406030204" pitchFamily="18" charset="0"/>
              <a:ea typeface="Cambria" panose="02040503050406030204" pitchFamily="18" charset="0"/>
            </a:rPr>
            <a:t>Dobrze rozwinięta gospodarka przyciąga nowych mieszkańców i zwiększa dostępność usług publicznych, co wzmacnia zintegrowaną wspólnotę. </a:t>
          </a:r>
        </a:p>
        <a:p>
          <a:r>
            <a:rPr lang="pl-PL" sz="1200">
              <a:latin typeface="Cambria" panose="02040503050406030204" pitchFamily="18" charset="0"/>
              <a:ea typeface="Cambria" panose="02040503050406030204" pitchFamily="18" charset="0"/>
            </a:rPr>
            <a:t>Inwestycje w infrastrukturę techniczną, np. transport czy telekomunikację, wspierają również działania w zakresie ekologii i przestrzeni, które są fundamentami zrównoważonego rozwoju środowiskowego.</a:t>
          </a:r>
        </a:p>
      </dgm:t>
    </dgm:pt>
    <dgm:pt modelId="{5D0F22EC-9797-4FE3-A650-064095847A30}" type="parTrans" cxnId="{E2FBB549-B86B-48F7-9DAB-27CB54917927}">
      <dgm:prSet/>
      <dgm:spPr/>
      <dgm:t>
        <a:bodyPr/>
        <a:lstStyle/>
        <a:p>
          <a:endParaRPr lang="pl-PL"/>
        </a:p>
      </dgm:t>
    </dgm:pt>
    <dgm:pt modelId="{C7DC2AF8-380F-4A1A-8BDD-767E485C890B}" type="sibTrans" cxnId="{E2FBB549-B86B-48F7-9DAB-27CB54917927}">
      <dgm:prSet/>
      <dgm:spPr/>
      <dgm:t>
        <a:bodyPr/>
        <a:lstStyle/>
        <a:p>
          <a:endParaRPr lang="pl-PL"/>
        </a:p>
      </dgm:t>
    </dgm:pt>
    <dgm:pt modelId="{E23FAA0A-9893-44FD-8591-5E1E4BB69ABA}">
      <dgm:prSet phldrT="[Tekst]" custT="1"/>
      <dgm:spPr/>
      <dgm:t>
        <a:bodyPr/>
        <a:lstStyle/>
        <a:p>
          <a:r>
            <a:rPr lang="pl-PL" sz="1200">
              <a:latin typeface="Cambria" panose="02040503050406030204" pitchFamily="18" charset="0"/>
              <a:ea typeface="Cambria" panose="02040503050406030204" pitchFamily="18" charset="0"/>
            </a:rPr>
            <a:t>Funkcjonalne i estetyczne przestrzenie wspierają zrównoważony rozwój gospodarczy i społeczny. </a:t>
          </a:r>
        </a:p>
        <a:p>
          <a:r>
            <a:rPr lang="pl-PL" sz="1200">
              <a:latin typeface="Cambria" panose="02040503050406030204" pitchFamily="18" charset="0"/>
              <a:ea typeface="Cambria" panose="02040503050406030204" pitchFamily="18" charset="0"/>
            </a:rPr>
            <a:t>Przestrzenie publiczne stają się miejscami integracji społecznej oraz promują aktywny styl życia, co jednocześnie wspiera rozwój kulturalny, zgodnie z wizją gminy jako miejsca o bogatym życiu społecznym i kulturalnym</a:t>
          </a:r>
        </a:p>
      </dgm:t>
    </dgm:pt>
    <dgm:pt modelId="{279DA878-EAEF-4F33-94B2-1571D863BDE0}" type="parTrans" cxnId="{F1B04F05-CB46-4C22-A001-C7DB9C028E2F}">
      <dgm:prSet/>
      <dgm:spPr/>
      <dgm:t>
        <a:bodyPr/>
        <a:lstStyle/>
        <a:p>
          <a:endParaRPr lang="pl-PL"/>
        </a:p>
      </dgm:t>
    </dgm:pt>
    <dgm:pt modelId="{0AA4E30C-BB97-4EC7-9191-2A36C4EB1722}" type="sibTrans" cxnId="{F1B04F05-CB46-4C22-A001-C7DB9C028E2F}">
      <dgm:prSet/>
      <dgm:spPr/>
      <dgm:t>
        <a:bodyPr/>
        <a:lstStyle/>
        <a:p>
          <a:endParaRPr lang="pl-PL"/>
        </a:p>
      </dgm:t>
    </dgm:pt>
    <dgm:pt modelId="{7A9CF13D-D620-418D-B896-5E3596D2FF45}">
      <dgm:prSet phldrT="[Tekst]" custT="1"/>
      <dgm:spPr/>
      <dgm:t>
        <a:bodyPr/>
        <a:lstStyle/>
        <a:p>
          <a:r>
            <a:rPr lang="pl-PL" sz="1200">
              <a:latin typeface="Cambria" panose="02040503050406030204" pitchFamily="18" charset="0"/>
              <a:ea typeface="Cambria" panose="02040503050406030204" pitchFamily="18" charset="0"/>
            </a:rPr>
            <a:t>Czyste środowisko jest podstawą dla realizacji pozostałych celów, ponieważ zrównoważony rozwój przestrzeni publicznych i infrastruktury jest ściśle powiązany z jakością środowiska. </a:t>
          </a:r>
        </a:p>
        <a:p>
          <a:r>
            <a:rPr lang="pl-PL" sz="1200">
              <a:latin typeface="Cambria" panose="02040503050406030204" pitchFamily="18" charset="0"/>
              <a:ea typeface="Cambria" panose="02040503050406030204" pitchFamily="18" charset="0"/>
            </a:rPr>
            <a:t>Ekologiczne działania przyczyniają się także do budowania marki Grodziska Mazowieckiego jako przyjaznej gminy, co może przyciągać mieszkańców i inwestorów, a jednocześnie wspierać rozwój lokalnej gospodarki.</a:t>
          </a:r>
        </a:p>
      </dgm:t>
    </dgm:pt>
    <dgm:pt modelId="{7EC22107-E64D-4260-A6ED-0742EA886EC0}" type="parTrans" cxnId="{3B9AAE09-F7D4-4A81-874D-110548DFC855}">
      <dgm:prSet/>
      <dgm:spPr/>
      <dgm:t>
        <a:bodyPr/>
        <a:lstStyle/>
        <a:p>
          <a:endParaRPr lang="pl-PL"/>
        </a:p>
      </dgm:t>
    </dgm:pt>
    <dgm:pt modelId="{A3B7DEEB-E7DE-476B-A18F-CC3949C92E31}" type="sibTrans" cxnId="{3B9AAE09-F7D4-4A81-874D-110548DFC855}">
      <dgm:prSet/>
      <dgm:spPr/>
      <dgm:t>
        <a:bodyPr/>
        <a:lstStyle/>
        <a:p>
          <a:endParaRPr lang="pl-PL"/>
        </a:p>
      </dgm:t>
    </dgm:pt>
    <dgm:pt modelId="{E13617C6-B4C0-4520-A29A-758594DFFD7C}" type="pres">
      <dgm:prSet presAssocID="{7B15D9FF-E496-483F-ABEA-B387D46CAC71}" presName="diagram" presStyleCnt="0">
        <dgm:presLayoutVars>
          <dgm:chMax val="1"/>
          <dgm:dir/>
          <dgm:animLvl val="ctr"/>
          <dgm:resizeHandles val="exact"/>
        </dgm:presLayoutVars>
      </dgm:prSet>
      <dgm:spPr/>
      <dgm:t>
        <a:bodyPr/>
        <a:lstStyle/>
        <a:p>
          <a:endParaRPr lang="pl-PL"/>
        </a:p>
      </dgm:t>
    </dgm:pt>
    <dgm:pt modelId="{70698FB4-98CE-4DE6-B77A-2931B2C33700}" type="pres">
      <dgm:prSet presAssocID="{7B15D9FF-E496-483F-ABEA-B387D46CAC71}" presName="matrix" presStyleCnt="0"/>
      <dgm:spPr/>
    </dgm:pt>
    <dgm:pt modelId="{630258E3-46B4-48FE-95FD-A393793A1947}" type="pres">
      <dgm:prSet presAssocID="{7B15D9FF-E496-483F-ABEA-B387D46CAC71}" presName="tile1" presStyleLbl="node1" presStyleIdx="0" presStyleCnt="4" custLinFactNeighborX="1651" custLinFactNeighborY="1414"/>
      <dgm:spPr/>
      <dgm:t>
        <a:bodyPr/>
        <a:lstStyle/>
        <a:p>
          <a:endParaRPr lang="pl-PL"/>
        </a:p>
      </dgm:t>
    </dgm:pt>
    <dgm:pt modelId="{7A3D3E76-8338-4D5B-A1CB-AAFFA905CBAA}" type="pres">
      <dgm:prSet presAssocID="{7B15D9FF-E496-483F-ABEA-B387D46CAC71}" presName="tile1text" presStyleLbl="node1" presStyleIdx="0" presStyleCnt="4">
        <dgm:presLayoutVars>
          <dgm:chMax val="0"/>
          <dgm:chPref val="0"/>
          <dgm:bulletEnabled val="1"/>
        </dgm:presLayoutVars>
      </dgm:prSet>
      <dgm:spPr/>
      <dgm:t>
        <a:bodyPr/>
        <a:lstStyle/>
        <a:p>
          <a:endParaRPr lang="pl-PL"/>
        </a:p>
      </dgm:t>
    </dgm:pt>
    <dgm:pt modelId="{C6084EA4-2ED9-4539-9E08-1576B9CDA9A3}" type="pres">
      <dgm:prSet presAssocID="{7B15D9FF-E496-483F-ABEA-B387D46CAC71}" presName="tile2" presStyleLbl="node1" presStyleIdx="1" presStyleCnt="4" custLinFactNeighborX="1651" custLinFactNeighborY="1414"/>
      <dgm:spPr/>
      <dgm:t>
        <a:bodyPr/>
        <a:lstStyle/>
        <a:p>
          <a:endParaRPr lang="pl-PL"/>
        </a:p>
      </dgm:t>
    </dgm:pt>
    <dgm:pt modelId="{FA7A65A2-56A3-4F44-9829-2893A6A209C8}" type="pres">
      <dgm:prSet presAssocID="{7B15D9FF-E496-483F-ABEA-B387D46CAC71}" presName="tile2text" presStyleLbl="node1" presStyleIdx="1" presStyleCnt="4">
        <dgm:presLayoutVars>
          <dgm:chMax val="0"/>
          <dgm:chPref val="0"/>
          <dgm:bulletEnabled val="1"/>
        </dgm:presLayoutVars>
      </dgm:prSet>
      <dgm:spPr/>
      <dgm:t>
        <a:bodyPr/>
        <a:lstStyle/>
        <a:p>
          <a:endParaRPr lang="pl-PL"/>
        </a:p>
      </dgm:t>
    </dgm:pt>
    <dgm:pt modelId="{23E39929-C88F-466E-92B3-721FC2BADCEC}" type="pres">
      <dgm:prSet presAssocID="{7B15D9FF-E496-483F-ABEA-B387D46CAC71}" presName="tile3" presStyleLbl="node1" presStyleIdx="2" presStyleCnt="4" custLinFactNeighborX="1651" custLinFactNeighborY="1414"/>
      <dgm:spPr/>
      <dgm:t>
        <a:bodyPr/>
        <a:lstStyle/>
        <a:p>
          <a:endParaRPr lang="pl-PL"/>
        </a:p>
      </dgm:t>
    </dgm:pt>
    <dgm:pt modelId="{8DB8E74B-F916-4A23-B773-C08873089FD3}" type="pres">
      <dgm:prSet presAssocID="{7B15D9FF-E496-483F-ABEA-B387D46CAC71}" presName="tile3text" presStyleLbl="node1" presStyleIdx="2" presStyleCnt="4">
        <dgm:presLayoutVars>
          <dgm:chMax val="0"/>
          <dgm:chPref val="0"/>
          <dgm:bulletEnabled val="1"/>
        </dgm:presLayoutVars>
      </dgm:prSet>
      <dgm:spPr/>
      <dgm:t>
        <a:bodyPr/>
        <a:lstStyle/>
        <a:p>
          <a:endParaRPr lang="pl-PL"/>
        </a:p>
      </dgm:t>
    </dgm:pt>
    <dgm:pt modelId="{3E66CF19-3E5C-414C-AB02-E2AD3BE3EAA3}" type="pres">
      <dgm:prSet presAssocID="{7B15D9FF-E496-483F-ABEA-B387D46CAC71}" presName="tile4" presStyleLbl="node1" presStyleIdx="3" presStyleCnt="4" custLinFactNeighborX="1651" custLinFactNeighborY="1414"/>
      <dgm:spPr/>
      <dgm:t>
        <a:bodyPr/>
        <a:lstStyle/>
        <a:p>
          <a:endParaRPr lang="pl-PL"/>
        </a:p>
      </dgm:t>
    </dgm:pt>
    <dgm:pt modelId="{572EAAF4-3D93-4A38-AA3D-DB65929878B5}" type="pres">
      <dgm:prSet presAssocID="{7B15D9FF-E496-483F-ABEA-B387D46CAC71}" presName="tile4text" presStyleLbl="node1" presStyleIdx="3" presStyleCnt="4">
        <dgm:presLayoutVars>
          <dgm:chMax val="0"/>
          <dgm:chPref val="0"/>
          <dgm:bulletEnabled val="1"/>
        </dgm:presLayoutVars>
      </dgm:prSet>
      <dgm:spPr/>
      <dgm:t>
        <a:bodyPr/>
        <a:lstStyle/>
        <a:p>
          <a:endParaRPr lang="pl-PL"/>
        </a:p>
      </dgm:t>
    </dgm:pt>
    <dgm:pt modelId="{6AE6FF8C-5A0E-4AB4-A50D-E70F2F46EB40}" type="pres">
      <dgm:prSet presAssocID="{7B15D9FF-E496-483F-ABEA-B387D46CAC71}" presName="centerTile" presStyleLbl="fgShp" presStyleIdx="0" presStyleCnt="1" custScaleX="140771" custLinFactNeighborX="3930" custLinFactNeighborY="2829">
        <dgm:presLayoutVars>
          <dgm:chMax val="0"/>
          <dgm:chPref val="0"/>
        </dgm:presLayoutVars>
      </dgm:prSet>
      <dgm:spPr/>
      <dgm:t>
        <a:bodyPr/>
        <a:lstStyle/>
        <a:p>
          <a:endParaRPr lang="pl-PL"/>
        </a:p>
      </dgm:t>
    </dgm:pt>
  </dgm:ptLst>
  <dgm:cxnLst>
    <dgm:cxn modelId="{08DDEAFA-431E-4354-85B6-28874D2245E3}" type="presOf" srcId="{2AF5E966-D2C2-405C-9C99-BBC8BF5D58E0}" destId="{C6084EA4-2ED9-4539-9E08-1576B9CDA9A3}" srcOrd="0" destOrd="0" presId="urn:microsoft.com/office/officeart/2005/8/layout/matrix1"/>
    <dgm:cxn modelId="{0D32DD03-1891-4F0A-A710-5B998FCC6927}" type="presOf" srcId="{87E6A182-D607-4329-AA38-3D2043FDF57E}" destId="{630258E3-46B4-48FE-95FD-A393793A1947}" srcOrd="0" destOrd="0" presId="urn:microsoft.com/office/officeart/2005/8/layout/matrix1"/>
    <dgm:cxn modelId="{2B2DF3E6-B6E7-4ABE-8506-F1EA81ECB9D7}" srcId="{7B15D9FF-E496-483F-ABEA-B387D46CAC71}" destId="{9BC3BFC3-0813-43C5-A7AA-19BFC50495FC}" srcOrd="0" destOrd="0" parTransId="{9A3AADC8-DDE1-43B9-8A6E-C1C2D5803745}" sibTransId="{FA757DF1-7C10-4537-8A8F-6C1048D562E9}"/>
    <dgm:cxn modelId="{BB527658-7871-4F38-A0C2-4913CC3F5018}" type="presOf" srcId="{E23FAA0A-9893-44FD-8591-5E1E4BB69ABA}" destId="{23E39929-C88F-466E-92B3-721FC2BADCEC}" srcOrd="0" destOrd="0" presId="urn:microsoft.com/office/officeart/2005/8/layout/matrix1"/>
    <dgm:cxn modelId="{57B74900-3162-4BD8-AAC7-A32ED1BF3718}" type="presOf" srcId="{7A9CF13D-D620-418D-B896-5E3596D2FF45}" destId="{3E66CF19-3E5C-414C-AB02-E2AD3BE3EAA3}" srcOrd="0" destOrd="0" presId="urn:microsoft.com/office/officeart/2005/8/layout/matrix1"/>
    <dgm:cxn modelId="{3B9AAE09-F7D4-4A81-874D-110548DFC855}" srcId="{9BC3BFC3-0813-43C5-A7AA-19BFC50495FC}" destId="{7A9CF13D-D620-418D-B896-5E3596D2FF45}" srcOrd="3" destOrd="0" parTransId="{7EC22107-E64D-4260-A6ED-0742EA886EC0}" sibTransId="{A3B7DEEB-E7DE-476B-A18F-CC3949C92E31}"/>
    <dgm:cxn modelId="{37E4589D-DF17-4B9B-B608-4B068B304B43}" type="presOf" srcId="{87E6A182-D607-4329-AA38-3D2043FDF57E}" destId="{7A3D3E76-8338-4D5B-A1CB-AAFFA905CBAA}" srcOrd="1" destOrd="0" presId="urn:microsoft.com/office/officeart/2005/8/layout/matrix1"/>
    <dgm:cxn modelId="{E2FBB549-B86B-48F7-9DAB-27CB54917927}" srcId="{9BC3BFC3-0813-43C5-A7AA-19BFC50495FC}" destId="{2AF5E966-D2C2-405C-9C99-BBC8BF5D58E0}" srcOrd="1" destOrd="0" parTransId="{5D0F22EC-9797-4FE3-A650-064095847A30}" sibTransId="{C7DC2AF8-380F-4A1A-8BDD-767E485C890B}"/>
    <dgm:cxn modelId="{17397F6A-F8A7-497F-9125-16EC8B06FF2D}" type="presOf" srcId="{7B15D9FF-E496-483F-ABEA-B387D46CAC71}" destId="{E13617C6-B4C0-4520-A29A-758594DFFD7C}" srcOrd="0" destOrd="0" presId="urn:microsoft.com/office/officeart/2005/8/layout/matrix1"/>
    <dgm:cxn modelId="{C67C7741-EB1D-4123-A61E-83DF8CB02006}" type="presOf" srcId="{7A9CF13D-D620-418D-B896-5E3596D2FF45}" destId="{572EAAF4-3D93-4A38-AA3D-DB65929878B5}" srcOrd="1" destOrd="0" presId="urn:microsoft.com/office/officeart/2005/8/layout/matrix1"/>
    <dgm:cxn modelId="{5B0A009E-ACD4-4E4D-95D8-63358F035BEB}" type="presOf" srcId="{E23FAA0A-9893-44FD-8591-5E1E4BB69ABA}" destId="{8DB8E74B-F916-4A23-B773-C08873089FD3}" srcOrd="1" destOrd="0" presId="urn:microsoft.com/office/officeart/2005/8/layout/matrix1"/>
    <dgm:cxn modelId="{6087CE1A-BD66-46A3-82AF-9B74400D5D47}" srcId="{9BC3BFC3-0813-43C5-A7AA-19BFC50495FC}" destId="{87E6A182-D607-4329-AA38-3D2043FDF57E}" srcOrd="0" destOrd="0" parTransId="{3B22AB44-8AAD-4FFD-86F0-0C4654391029}" sibTransId="{C965E8D4-5911-416D-907D-94FA40DE9C2C}"/>
    <dgm:cxn modelId="{E929B449-A00E-45EF-A14D-F1F45FE4A18F}" type="presOf" srcId="{2AF5E966-D2C2-405C-9C99-BBC8BF5D58E0}" destId="{FA7A65A2-56A3-4F44-9829-2893A6A209C8}" srcOrd="1" destOrd="0" presId="urn:microsoft.com/office/officeart/2005/8/layout/matrix1"/>
    <dgm:cxn modelId="{DDB347F2-8F8E-4F08-93C1-43742DE083B8}" type="presOf" srcId="{9BC3BFC3-0813-43C5-A7AA-19BFC50495FC}" destId="{6AE6FF8C-5A0E-4AB4-A50D-E70F2F46EB40}" srcOrd="0" destOrd="0" presId="urn:microsoft.com/office/officeart/2005/8/layout/matrix1"/>
    <dgm:cxn modelId="{F1B04F05-CB46-4C22-A001-C7DB9C028E2F}" srcId="{9BC3BFC3-0813-43C5-A7AA-19BFC50495FC}" destId="{E23FAA0A-9893-44FD-8591-5E1E4BB69ABA}" srcOrd="2" destOrd="0" parTransId="{279DA878-EAEF-4F33-94B2-1571D863BDE0}" sibTransId="{0AA4E30C-BB97-4EC7-9191-2A36C4EB1722}"/>
    <dgm:cxn modelId="{98D64604-638B-4AED-8701-BED65C488E53}" type="presParOf" srcId="{E13617C6-B4C0-4520-A29A-758594DFFD7C}" destId="{70698FB4-98CE-4DE6-B77A-2931B2C33700}" srcOrd="0" destOrd="0" presId="urn:microsoft.com/office/officeart/2005/8/layout/matrix1"/>
    <dgm:cxn modelId="{405457C4-7F0A-47B6-BC93-B704760AAF65}" type="presParOf" srcId="{70698FB4-98CE-4DE6-B77A-2931B2C33700}" destId="{630258E3-46B4-48FE-95FD-A393793A1947}" srcOrd="0" destOrd="0" presId="urn:microsoft.com/office/officeart/2005/8/layout/matrix1"/>
    <dgm:cxn modelId="{9A98DA0F-D7EC-49F9-B820-CD9097A34E68}" type="presParOf" srcId="{70698FB4-98CE-4DE6-B77A-2931B2C33700}" destId="{7A3D3E76-8338-4D5B-A1CB-AAFFA905CBAA}" srcOrd="1" destOrd="0" presId="urn:microsoft.com/office/officeart/2005/8/layout/matrix1"/>
    <dgm:cxn modelId="{BD53B4EC-D362-4D07-8E01-6C0856EE208A}" type="presParOf" srcId="{70698FB4-98CE-4DE6-B77A-2931B2C33700}" destId="{C6084EA4-2ED9-4539-9E08-1576B9CDA9A3}" srcOrd="2" destOrd="0" presId="urn:microsoft.com/office/officeart/2005/8/layout/matrix1"/>
    <dgm:cxn modelId="{CF27E9B3-6C8F-4B52-B4D8-6F91BB3A2CAB}" type="presParOf" srcId="{70698FB4-98CE-4DE6-B77A-2931B2C33700}" destId="{FA7A65A2-56A3-4F44-9829-2893A6A209C8}" srcOrd="3" destOrd="0" presId="urn:microsoft.com/office/officeart/2005/8/layout/matrix1"/>
    <dgm:cxn modelId="{A1610CFD-376F-40EF-800C-345A7B449BCE}" type="presParOf" srcId="{70698FB4-98CE-4DE6-B77A-2931B2C33700}" destId="{23E39929-C88F-466E-92B3-721FC2BADCEC}" srcOrd="4" destOrd="0" presId="urn:microsoft.com/office/officeart/2005/8/layout/matrix1"/>
    <dgm:cxn modelId="{00F473A6-12B9-4701-9A15-7296E1AB4BAF}" type="presParOf" srcId="{70698FB4-98CE-4DE6-B77A-2931B2C33700}" destId="{8DB8E74B-F916-4A23-B773-C08873089FD3}" srcOrd="5" destOrd="0" presId="urn:microsoft.com/office/officeart/2005/8/layout/matrix1"/>
    <dgm:cxn modelId="{003F38E4-F1E2-4522-8AA5-1DC9B8933CA1}" type="presParOf" srcId="{70698FB4-98CE-4DE6-B77A-2931B2C33700}" destId="{3E66CF19-3E5C-414C-AB02-E2AD3BE3EAA3}" srcOrd="6" destOrd="0" presId="urn:microsoft.com/office/officeart/2005/8/layout/matrix1"/>
    <dgm:cxn modelId="{A5B3B272-9E82-4527-ABEF-5CD8A2E54A5C}" type="presParOf" srcId="{70698FB4-98CE-4DE6-B77A-2931B2C33700}" destId="{572EAAF4-3D93-4A38-AA3D-DB65929878B5}" srcOrd="7" destOrd="0" presId="urn:microsoft.com/office/officeart/2005/8/layout/matrix1"/>
    <dgm:cxn modelId="{B59A5AA1-B2CB-4B21-B6E5-01F2785CBD84}" type="presParOf" srcId="{E13617C6-B4C0-4520-A29A-758594DFFD7C}" destId="{6AE6FF8C-5A0E-4AB4-A50D-E70F2F46EB4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B1E4C6-EED6-4CCE-87EB-838C44D91C92}" type="doc">
      <dgm:prSet loTypeId="urn:microsoft.com/office/officeart/2008/layout/HalfCircleOrganizationChart" loCatId="hierarchy" qsTypeId="urn:microsoft.com/office/officeart/2005/8/quickstyle/simple1" qsCatId="simple" csTypeId="urn:microsoft.com/office/officeart/2005/8/colors/accent3_1" csCatId="accent3" phldr="1"/>
      <dgm:spPr/>
      <dgm:t>
        <a:bodyPr/>
        <a:lstStyle/>
        <a:p>
          <a:endParaRPr lang="pl-PL"/>
        </a:p>
      </dgm:t>
    </dgm:pt>
    <dgm:pt modelId="{4DFA97DE-7B44-4DD0-8B10-7FEF565778CB}">
      <dgm:prSet phldrT="[Tekst]" custT="1"/>
      <dgm:spPr/>
      <dgm:t>
        <a:bodyPr/>
        <a:lstStyle/>
        <a:p>
          <a:r>
            <a:rPr lang="pl-PL" sz="1800" b="1" dirty="0">
              <a:solidFill>
                <a:srgbClr val="C00000"/>
              </a:solidFill>
              <a:latin typeface="Cambria" panose="02040503050406030204" pitchFamily="18" charset="0"/>
              <a:ea typeface="Cambria" panose="02040503050406030204" pitchFamily="18" charset="0"/>
            </a:rPr>
            <a:t>POPRAWA JAKOŚCI ŻYCIA W GMINIE</a:t>
          </a:r>
        </a:p>
      </dgm:t>
    </dgm:pt>
    <dgm:pt modelId="{C60CFCC5-2017-4570-BE2E-0C3456EF623F}" type="parTrans" cxnId="{9EAE160B-21F6-4438-BD1C-A8B633D51121}">
      <dgm:prSet/>
      <dgm:spPr/>
      <dgm:t>
        <a:bodyPr/>
        <a:lstStyle/>
        <a:p>
          <a:endParaRPr lang="pl-PL"/>
        </a:p>
      </dgm:t>
    </dgm:pt>
    <dgm:pt modelId="{04A967F9-C8CB-4A45-BF4A-85C640DE3B51}" type="sibTrans" cxnId="{9EAE160B-21F6-4438-BD1C-A8B633D51121}">
      <dgm:prSet/>
      <dgm:spPr/>
      <dgm:t>
        <a:bodyPr/>
        <a:lstStyle/>
        <a:p>
          <a:endParaRPr lang="pl-PL"/>
        </a:p>
      </dgm:t>
    </dgm:pt>
    <dgm:pt modelId="{F95DD79D-5358-4FDB-8F81-6EBF9F47CD58}">
      <dgm:prSet phldrT="[Tekst]" custT="1"/>
      <dgm:spPr/>
      <dgm:t>
        <a:bodyPr/>
        <a:lstStyle/>
        <a:p>
          <a:r>
            <a:rPr lang="pl-PL" sz="1200" b="1">
              <a:solidFill>
                <a:srgbClr val="C00000"/>
              </a:solidFill>
              <a:latin typeface="Cambria" panose="02040503050406030204" pitchFamily="18" charset="0"/>
              <a:ea typeface="Cambria" panose="02040503050406030204" pitchFamily="18" charset="0"/>
            </a:rPr>
            <a:t>WZROST ZADOWOLENIA Z JAKOŚCI USŁUG, POPRAWA INTEGRACJI MIESZKAŃCÓW </a:t>
          </a:r>
        </a:p>
      </dgm:t>
    </dgm:pt>
    <dgm:pt modelId="{30F4843A-185F-47B2-BB2D-180EF05F4925}" type="parTrans" cxnId="{DB85B006-480F-4C60-AE54-3D9697670BDC}">
      <dgm:prSet/>
      <dgm:spPr/>
      <dgm:t>
        <a:bodyPr/>
        <a:lstStyle/>
        <a:p>
          <a:endParaRPr lang="pl-PL"/>
        </a:p>
      </dgm:t>
    </dgm:pt>
    <dgm:pt modelId="{EFB762A9-3171-4E81-993C-6B2BF38BE5A9}" type="sibTrans" cxnId="{DB85B006-480F-4C60-AE54-3D9697670BDC}">
      <dgm:prSet/>
      <dgm:spPr/>
      <dgm:t>
        <a:bodyPr/>
        <a:lstStyle/>
        <a:p>
          <a:endParaRPr lang="pl-PL"/>
        </a:p>
      </dgm:t>
    </dgm:pt>
    <dgm:pt modelId="{193298AF-8960-41EE-A5A0-3E77AE381D26}">
      <dgm:prSet phldrT="[Tekst]" custT="1"/>
      <dgm:spPr/>
      <dgm:t>
        <a:bodyPr/>
        <a:lstStyle/>
        <a:p>
          <a:r>
            <a:rPr lang="pl-PL" sz="1200" b="1" cap="all" baseline="0">
              <a:solidFill>
                <a:srgbClr val="C00000"/>
              </a:solidFill>
              <a:latin typeface="Cambria" panose="02040503050406030204" pitchFamily="18" charset="0"/>
              <a:ea typeface="Cambria" panose="02040503050406030204" pitchFamily="18" charset="0"/>
            </a:rPr>
            <a:t>Wzrost konkurencyjności gminy</a:t>
          </a:r>
          <a:endParaRPr lang="pl-PL" sz="1200" b="1">
            <a:solidFill>
              <a:srgbClr val="C00000"/>
            </a:solidFill>
            <a:latin typeface="Cambria" panose="02040503050406030204" pitchFamily="18" charset="0"/>
            <a:ea typeface="Cambria" panose="02040503050406030204" pitchFamily="18" charset="0"/>
          </a:endParaRPr>
        </a:p>
      </dgm:t>
    </dgm:pt>
    <dgm:pt modelId="{AC4321EF-41E3-46F3-AC14-2A87E90148A5}" type="parTrans" cxnId="{B40075D8-B436-489F-AFB6-453C5430A02B}">
      <dgm:prSet/>
      <dgm:spPr/>
      <dgm:t>
        <a:bodyPr/>
        <a:lstStyle/>
        <a:p>
          <a:endParaRPr lang="pl-PL"/>
        </a:p>
      </dgm:t>
    </dgm:pt>
    <dgm:pt modelId="{25688660-DE17-4896-AEFF-2F9CAC15EC98}" type="sibTrans" cxnId="{B40075D8-B436-489F-AFB6-453C5430A02B}">
      <dgm:prSet/>
      <dgm:spPr/>
      <dgm:t>
        <a:bodyPr/>
        <a:lstStyle/>
        <a:p>
          <a:endParaRPr lang="pl-PL"/>
        </a:p>
      </dgm:t>
    </dgm:pt>
    <dgm:pt modelId="{11EFC13C-5983-470F-8051-E3A249BE7571}">
      <dgm:prSet phldrT="[Tekst]" custT="1"/>
      <dgm:spPr/>
      <dgm:t>
        <a:bodyPr/>
        <a:lstStyle/>
        <a:p>
          <a:r>
            <a:rPr lang="pl-PL" sz="1200" b="1" cap="all" baseline="0">
              <a:solidFill>
                <a:srgbClr val="C00000"/>
              </a:solidFill>
              <a:latin typeface="Cambria" panose="02040503050406030204" pitchFamily="18" charset="0"/>
              <a:ea typeface="Cambria" panose="02040503050406030204" pitchFamily="18" charset="0"/>
            </a:rPr>
            <a:t>Poprawa jakości przestrzeni  </a:t>
          </a:r>
          <a:endParaRPr lang="pl-PL" sz="1200" b="1">
            <a:solidFill>
              <a:srgbClr val="C00000"/>
            </a:solidFill>
            <a:latin typeface="Cambria" panose="02040503050406030204" pitchFamily="18" charset="0"/>
            <a:ea typeface="Cambria" panose="02040503050406030204" pitchFamily="18" charset="0"/>
          </a:endParaRPr>
        </a:p>
      </dgm:t>
    </dgm:pt>
    <dgm:pt modelId="{CC6BE57F-CD95-40BC-A97C-DBB5623E9A62}" type="parTrans" cxnId="{F885DE3B-4EE1-42C9-A12C-FDBD8BF44AAD}">
      <dgm:prSet/>
      <dgm:spPr/>
      <dgm:t>
        <a:bodyPr/>
        <a:lstStyle/>
        <a:p>
          <a:endParaRPr lang="pl-PL"/>
        </a:p>
      </dgm:t>
    </dgm:pt>
    <dgm:pt modelId="{CD47C174-DDEB-48A5-BC2E-D9D08B82B5AD}" type="sibTrans" cxnId="{F885DE3B-4EE1-42C9-A12C-FDBD8BF44AAD}">
      <dgm:prSet/>
      <dgm:spPr/>
      <dgm:t>
        <a:bodyPr/>
        <a:lstStyle/>
        <a:p>
          <a:endParaRPr lang="pl-PL"/>
        </a:p>
      </dgm:t>
    </dgm:pt>
    <dgm:pt modelId="{A0AFC914-4E72-493A-8B04-DEA99BFF97EC}">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Poprawa dostępności i jakości usług publicznych </a:t>
          </a:r>
        </a:p>
      </dgm:t>
    </dgm:pt>
    <dgm:pt modelId="{465C8446-B363-4C8C-9C4A-46D328A40850}" type="parTrans" cxnId="{C7864642-5BC3-416D-BFE6-28DB83745983}">
      <dgm:prSet/>
      <dgm:spPr/>
      <dgm:t>
        <a:bodyPr/>
        <a:lstStyle/>
        <a:p>
          <a:endParaRPr lang="pl-PL"/>
        </a:p>
      </dgm:t>
    </dgm:pt>
    <dgm:pt modelId="{A3FC5EA9-8052-4BB3-8476-0649AC9133F1}" type="sibTrans" cxnId="{C7864642-5BC3-416D-BFE6-28DB83745983}">
      <dgm:prSet/>
      <dgm:spPr/>
      <dgm:t>
        <a:bodyPr/>
        <a:lstStyle/>
        <a:p>
          <a:endParaRPr lang="pl-PL"/>
        </a:p>
      </dgm:t>
    </dgm:pt>
    <dgm:pt modelId="{CCC41C8B-C268-4A3E-8B38-880E18412D20}">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Poprawa integracji mieszkańców </a:t>
          </a:r>
        </a:p>
      </dgm:t>
    </dgm:pt>
    <dgm:pt modelId="{1345A655-A6FC-4FD2-B6AC-282A4E192EBF}" type="parTrans" cxnId="{CF91028E-7419-435A-A57E-5F98269C6C91}">
      <dgm:prSet/>
      <dgm:spPr/>
      <dgm:t>
        <a:bodyPr/>
        <a:lstStyle/>
        <a:p>
          <a:endParaRPr lang="pl-PL"/>
        </a:p>
      </dgm:t>
    </dgm:pt>
    <dgm:pt modelId="{61B2B5C0-1ACB-4AC5-97FE-159661C32F4B}" type="sibTrans" cxnId="{CF91028E-7419-435A-A57E-5F98269C6C91}">
      <dgm:prSet/>
      <dgm:spPr/>
      <dgm:t>
        <a:bodyPr/>
        <a:lstStyle/>
        <a:p>
          <a:endParaRPr lang="pl-PL"/>
        </a:p>
      </dgm:t>
    </dgm:pt>
    <dgm:pt modelId="{73BA9755-096C-4CC0-9CB9-E221DA53AE7D}">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Wzrost aktywności społecznej mieszkańców </a:t>
          </a:r>
        </a:p>
      </dgm:t>
    </dgm:pt>
    <dgm:pt modelId="{9FD9ECF7-7FC4-43F0-813E-AAA3DBACB7CA}" type="parTrans" cxnId="{23FE22F7-6710-4B9A-B9E5-E9C0F80A9D25}">
      <dgm:prSet/>
      <dgm:spPr/>
      <dgm:t>
        <a:bodyPr/>
        <a:lstStyle/>
        <a:p>
          <a:endParaRPr lang="pl-PL"/>
        </a:p>
      </dgm:t>
    </dgm:pt>
    <dgm:pt modelId="{7004FBF9-9F0F-4C0D-8751-4DFFA19C0601}" type="sibTrans" cxnId="{23FE22F7-6710-4B9A-B9E5-E9C0F80A9D25}">
      <dgm:prSet/>
      <dgm:spPr/>
      <dgm:t>
        <a:bodyPr/>
        <a:lstStyle/>
        <a:p>
          <a:endParaRPr lang="pl-PL"/>
        </a:p>
      </dgm:t>
    </dgm:pt>
    <dgm:pt modelId="{C92C6C91-C364-49F0-A7CB-7808909B368E}">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Rozwój przedsiębiorczości lokalnej </a:t>
          </a:r>
        </a:p>
      </dgm:t>
    </dgm:pt>
    <dgm:pt modelId="{81C87BFA-45EB-40B5-B686-FA3501FACB61}" type="parTrans" cxnId="{32824252-2F0D-405A-8D27-1F1151EE1EB7}">
      <dgm:prSet/>
      <dgm:spPr/>
      <dgm:t>
        <a:bodyPr/>
        <a:lstStyle/>
        <a:p>
          <a:endParaRPr lang="pl-PL"/>
        </a:p>
      </dgm:t>
    </dgm:pt>
    <dgm:pt modelId="{CE60A3F6-BF3B-4B42-ABED-B5F8E816A3C4}" type="sibTrans" cxnId="{32824252-2F0D-405A-8D27-1F1151EE1EB7}">
      <dgm:prSet/>
      <dgm:spPr/>
      <dgm:t>
        <a:bodyPr/>
        <a:lstStyle/>
        <a:p>
          <a:endParaRPr lang="pl-PL"/>
        </a:p>
      </dgm:t>
    </dgm:pt>
    <dgm:pt modelId="{66BC9097-18D8-4034-A34E-2D586AE27240}">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Rozwój infrastruktury </a:t>
          </a:r>
        </a:p>
      </dgm:t>
    </dgm:pt>
    <dgm:pt modelId="{25DA340A-5819-45EF-8181-69743E8EE21B}" type="parTrans" cxnId="{88AA7CD6-9D90-4C78-AA35-3BB566CC42BD}">
      <dgm:prSet/>
      <dgm:spPr/>
      <dgm:t>
        <a:bodyPr/>
        <a:lstStyle/>
        <a:p>
          <a:endParaRPr lang="pl-PL"/>
        </a:p>
      </dgm:t>
    </dgm:pt>
    <dgm:pt modelId="{9F3AA62A-79DD-4826-86FA-40C5E3CCF80A}" type="sibTrans" cxnId="{88AA7CD6-9D90-4C78-AA35-3BB566CC42BD}">
      <dgm:prSet/>
      <dgm:spPr/>
      <dgm:t>
        <a:bodyPr/>
        <a:lstStyle/>
        <a:p>
          <a:endParaRPr lang="pl-PL"/>
        </a:p>
      </dgm:t>
    </dgm:pt>
    <dgm:pt modelId="{7B3EF582-8D02-4912-87D0-EED6B1D24A20}">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Zwiększenie atrakcyjności przestrzeni </a:t>
          </a:r>
        </a:p>
      </dgm:t>
    </dgm:pt>
    <dgm:pt modelId="{2481FC55-425E-46ED-BACE-1FD08189DFBD}" type="parTrans" cxnId="{103D6EF5-4DE7-4EF8-BA6E-AF70C9D66880}">
      <dgm:prSet/>
      <dgm:spPr/>
      <dgm:t>
        <a:bodyPr/>
        <a:lstStyle/>
        <a:p>
          <a:endParaRPr lang="pl-PL"/>
        </a:p>
      </dgm:t>
    </dgm:pt>
    <dgm:pt modelId="{EC5F43FD-A2DB-4F75-B319-9E223798D015}" type="sibTrans" cxnId="{103D6EF5-4DE7-4EF8-BA6E-AF70C9D66880}">
      <dgm:prSet/>
      <dgm:spPr/>
      <dgm:t>
        <a:bodyPr/>
        <a:lstStyle/>
        <a:p>
          <a:endParaRPr lang="pl-PL"/>
        </a:p>
      </dgm:t>
    </dgm:pt>
    <dgm:pt modelId="{2A9FB975-263C-49B8-AF2B-A93E7F2898F8}">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Poprawa dostępności i bezpieczeństwa przestrzeni publicznych</a:t>
          </a:r>
        </a:p>
      </dgm:t>
    </dgm:pt>
    <dgm:pt modelId="{536C385D-B86C-4E0B-B37A-8B2C347180DF}" type="parTrans" cxnId="{00A461C8-6EF5-4317-8348-78EF95033EFF}">
      <dgm:prSet/>
      <dgm:spPr/>
      <dgm:t>
        <a:bodyPr/>
        <a:lstStyle/>
        <a:p>
          <a:endParaRPr lang="pl-PL"/>
        </a:p>
      </dgm:t>
    </dgm:pt>
    <dgm:pt modelId="{93AB7E9E-E268-40E7-8C53-98E307F1CFE4}" type="sibTrans" cxnId="{00A461C8-6EF5-4317-8348-78EF95033EFF}">
      <dgm:prSet/>
      <dgm:spPr/>
      <dgm:t>
        <a:bodyPr/>
        <a:lstStyle/>
        <a:p>
          <a:endParaRPr lang="pl-PL"/>
        </a:p>
      </dgm:t>
    </dgm:pt>
    <dgm:pt modelId="{BBB596B4-53B4-4F38-80DF-4D7A1CD65EDD}">
      <dgm:prSet custT="1"/>
      <dgm:spPr/>
      <dgm:t>
        <a:bodyPr/>
        <a:lstStyle/>
        <a:p>
          <a:r>
            <a:rPr lang="pl-PL" sz="1200">
              <a:latin typeface="Cambria" panose="02040503050406030204" pitchFamily="18" charset="0"/>
              <a:ea typeface="Cambria" panose="02040503050406030204" pitchFamily="18" charset="0"/>
            </a:rPr>
            <a:t> </a:t>
          </a:r>
          <a:r>
            <a:rPr lang="pl-PL" sz="1200">
              <a:solidFill>
                <a:schemeClr val="bg2">
                  <a:lumMod val="50000"/>
                </a:schemeClr>
              </a:solidFill>
              <a:latin typeface="Cambria" panose="02040503050406030204" pitchFamily="18" charset="0"/>
              <a:ea typeface="Cambria" panose="02040503050406030204" pitchFamily="18" charset="0"/>
            </a:rPr>
            <a:t>Wzrost rozpoznawalności gminy</a:t>
          </a:r>
        </a:p>
      </dgm:t>
    </dgm:pt>
    <dgm:pt modelId="{DB11FAAC-E12A-4597-93C9-BB27DC39BE34}" type="parTrans" cxnId="{49271EE6-B804-45C4-ABF3-DD94D236C11F}">
      <dgm:prSet/>
      <dgm:spPr/>
      <dgm:t>
        <a:bodyPr/>
        <a:lstStyle/>
        <a:p>
          <a:endParaRPr lang="pl-PL"/>
        </a:p>
      </dgm:t>
    </dgm:pt>
    <dgm:pt modelId="{193EC0AC-3861-4722-B8CF-37F63221D8B3}" type="sibTrans" cxnId="{49271EE6-B804-45C4-ABF3-DD94D236C11F}">
      <dgm:prSet/>
      <dgm:spPr/>
      <dgm:t>
        <a:bodyPr/>
        <a:lstStyle/>
        <a:p>
          <a:endParaRPr lang="pl-PL"/>
        </a:p>
      </dgm:t>
    </dgm:pt>
    <dgm:pt modelId="{ED1797C1-35CC-4849-828E-D2C7E1FBF079}">
      <dgm:prSet custT="1"/>
      <dgm:spPr/>
      <dgm:t>
        <a:bodyPr/>
        <a:lstStyle/>
        <a:p>
          <a:r>
            <a:rPr lang="pl-PL" sz="1200" b="1">
              <a:solidFill>
                <a:srgbClr val="C00000"/>
              </a:solidFill>
              <a:latin typeface="Cambria" panose="02040503050406030204" pitchFamily="18" charset="0"/>
              <a:ea typeface="Cambria" panose="02040503050406030204" pitchFamily="18" charset="0"/>
            </a:rPr>
            <a:t>POPRAWA JAKOŚCI ŚRODOWISKA NATURALNEGO </a:t>
          </a:r>
        </a:p>
      </dgm:t>
    </dgm:pt>
    <dgm:pt modelId="{A4E67FDA-3C07-48AC-AD27-173CAB6E0767}" type="parTrans" cxnId="{DA71A5A5-4049-4D5F-91D8-F20EB8613CEC}">
      <dgm:prSet/>
      <dgm:spPr/>
      <dgm:t>
        <a:bodyPr/>
        <a:lstStyle/>
        <a:p>
          <a:endParaRPr lang="pl-PL"/>
        </a:p>
      </dgm:t>
    </dgm:pt>
    <dgm:pt modelId="{14B1F67E-E72E-4A51-A61D-BCE569B421B6}" type="sibTrans" cxnId="{DA71A5A5-4049-4D5F-91D8-F20EB8613CEC}">
      <dgm:prSet/>
      <dgm:spPr/>
      <dgm:t>
        <a:bodyPr/>
        <a:lstStyle/>
        <a:p>
          <a:endParaRPr lang="pl-PL"/>
        </a:p>
      </dgm:t>
    </dgm:pt>
    <dgm:pt modelId="{BB7C893D-8A59-463B-866C-6096C2504439}">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Poprawa jakości powietrza</a:t>
          </a:r>
        </a:p>
      </dgm:t>
    </dgm:pt>
    <dgm:pt modelId="{A63AD033-0FCB-4BF8-A690-24B613998A76}" type="parTrans" cxnId="{89FD7DF7-06D0-4C9B-8FB3-8B2C553AF54C}">
      <dgm:prSet/>
      <dgm:spPr/>
      <dgm:t>
        <a:bodyPr/>
        <a:lstStyle/>
        <a:p>
          <a:endParaRPr lang="pl-PL"/>
        </a:p>
      </dgm:t>
    </dgm:pt>
    <dgm:pt modelId="{1DCDD8CC-DB9E-4320-B735-D02830D16F5D}" type="sibTrans" cxnId="{89FD7DF7-06D0-4C9B-8FB3-8B2C553AF54C}">
      <dgm:prSet/>
      <dgm:spPr/>
      <dgm:t>
        <a:bodyPr/>
        <a:lstStyle/>
        <a:p>
          <a:endParaRPr lang="pl-PL"/>
        </a:p>
      </dgm:t>
    </dgm:pt>
    <dgm:pt modelId="{ABDA9247-8119-4F59-8510-7F1BE701C906}">
      <dgm:prSet custT="1"/>
      <dgm:spPr/>
      <dgm:t>
        <a:bodyPr/>
        <a:lstStyle/>
        <a:p>
          <a:r>
            <a:rPr lang="pl-PL" sz="1200">
              <a:solidFill>
                <a:schemeClr val="bg2">
                  <a:lumMod val="50000"/>
                </a:schemeClr>
              </a:solidFill>
              <a:latin typeface="Cambria" panose="02040503050406030204" pitchFamily="18" charset="0"/>
              <a:ea typeface="Cambria" panose="02040503050406030204" pitchFamily="18" charset="0"/>
            </a:rPr>
            <a:t>Poprawa jakości wód i gleb</a:t>
          </a:r>
        </a:p>
      </dgm:t>
    </dgm:pt>
    <dgm:pt modelId="{FAA1597B-E42A-4102-B81D-436815DFCC22}" type="parTrans" cxnId="{AC57B71B-8AEF-4D0E-9E47-1098CFD883DF}">
      <dgm:prSet/>
      <dgm:spPr/>
      <dgm:t>
        <a:bodyPr/>
        <a:lstStyle/>
        <a:p>
          <a:endParaRPr lang="pl-PL"/>
        </a:p>
      </dgm:t>
    </dgm:pt>
    <dgm:pt modelId="{2155AAC9-6665-45A0-B815-98F4F7392834}" type="sibTrans" cxnId="{AC57B71B-8AEF-4D0E-9E47-1098CFD883DF}">
      <dgm:prSet/>
      <dgm:spPr/>
      <dgm:t>
        <a:bodyPr/>
        <a:lstStyle/>
        <a:p>
          <a:endParaRPr lang="pl-PL"/>
        </a:p>
      </dgm:t>
    </dgm:pt>
    <dgm:pt modelId="{BC7D96F3-1412-43E8-9245-F52BDEEB3C07}" type="pres">
      <dgm:prSet presAssocID="{48B1E4C6-EED6-4CCE-87EB-838C44D91C92}" presName="Name0" presStyleCnt="0">
        <dgm:presLayoutVars>
          <dgm:orgChart val="1"/>
          <dgm:chPref val="1"/>
          <dgm:dir/>
          <dgm:animOne val="branch"/>
          <dgm:animLvl val="lvl"/>
          <dgm:resizeHandles/>
        </dgm:presLayoutVars>
      </dgm:prSet>
      <dgm:spPr/>
      <dgm:t>
        <a:bodyPr/>
        <a:lstStyle/>
        <a:p>
          <a:endParaRPr lang="pl-PL"/>
        </a:p>
      </dgm:t>
    </dgm:pt>
    <dgm:pt modelId="{F423F7D0-6899-47B3-BEA1-CE4F2BE398C8}" type="pres">
      <dgm:prSet presAssocID="{4DFA97DE-7B44-4DD0-8B10-7FEF565778CB}" presName="hierRoot1" presStyleCnt="0">
        <dgm:presLayoutVars>
          <dgm:hierBranch val="init"/>
        </dgm:presLayoutVars>
      </dgm:prSet>
      <dgm:spPr/>
    </dgm:pt>
    <dgm:pt modelId="{5CE3A89A-6FAF-4A98-B000-6ABEB60B3517}" type="pres">
      <dgm:prSet presAssocID="{4DFA97DE-7B44-4DD0-8B10-7FEF565778CB}" presName="rootComposite1" presStyleCnt="0"/>
      <dgm:spPr/>
    </dgm:pt>
    <dgm:pt modelId="{9EE8223B-31EC-4891-90C5-E835C05D83A4}" type="pres">
      <dgm:prSet presAssocID="{4DFA97DE-7B44-4DD0-8B10-7FEF565778CB}" presName="rootText1" presStyleLbl="alignAcc1" presStyleIdx="0" presStyleCnt="0" custScaleX="755906">
        <dgm:presLayoutVars>
          <dgm:chPref val="3"/>
        </dgm:presLayoutVars>
      </dgm:prSet>
      <dgm:spPr/>
      <dgm:t>
        <a:bodyPr/>
        <a:lstStyle/>
        <a:p>
          <a:endParaRPr lang="pl-PL"/>
        </a:p>
      </dgm:t>
    </dgm:pt>
    <dgm:pt modelId="{B496A3DF-205E-40D1-8789-269C4175DFA9}" type="pres">
      <dgm:prSet presAssocID="{4DFA97DE-7B44-4DD0-8B10-7FEF565778CB}" presName="topArc1" presStyleLbl="parChTrans1D1" presStyleIdx="0" presStyleCnt="30"/>
      <dgm:spPr/>
    </dgm:pt>
    <dgm:pt modelId="{40311654-E0CE-4AE9-B415-39C2C766DF5B}" type="pres">
      <dgm:prSet presAssocID="{4DFA97DE-7B44-4DD0-8B10-7FEF565778CB}" presName="bottomArc1" presStyleLbl="parChTrans1D1" presStyleIdx="1" presStyleCnt="30"/>
      <dgm:spPr/>
    </dgm:pt>
    <dgm:pt modelId="{71FC7EF3-21F2-4401-9971-88E3000A7CD1}" type="pres">
      <dgm:prSet presAssocID="{4DFA97DE-7B44-4DD0-8B10-7FEF565778CB}" presName="topConnNode1" presStyleLbl="node1" presStyleIdx="0" presStyleCnt="0"/>
      <dgm:spPr/>
      <dgm:t>
        <a:bodyPr/>
        <a:lstStyle/>
        <a:p>
          <a:endParaRPr lang="pl-PL"/>
        </a:p>
      </dgm:t>
    </dgm:pt>
    <dgm:pt modelId="{C1ADD528-C83D-49E3-9B98-4506C9B06CDB}" type="pres">
      <dgm:prSet presAssocID="{4DFA97DE-7B44-4DD0-8B10-7FEF565778CB}" presName="hierChild2" presStyleCnt="0"/>
      <dgm:spPr/>
    </dgm:pt>
    <dgm:pt modelId="{FDC18506-D2B6-42AA-853A-26212E23B4CB}" type="pres">
      <dgm:prSet presAssocID="{30F4843A-185F-47B2-BB2D-180EF05F4925}" presName="Name28" presStyleLbl="parChTrans1D2" presStyleIdx="0" presStyleCnt="4"/>
      <dgm:spPr/>
      <dgm:t>
        <a:bodyPr/>
        <a:lstStyle/>
        <a:p>
          <a:endParaRPr lang="pl-PL"/>
        </a:p>
      </dgm:t>
    </dgm:pt>
    <dgm:pt modelId="{33A0B01C-6F30-4C22-A858-382630E2EA42}" type="pres">
      <dgm:prSet presAssocID="{F95DD79D-5358-4FDB-8F81-6EBF9F47CD58}" presName="hierRoot2" presStyleCnt="0">
        <dgm:presLayoutVars>
          <dgm:hierBranch val="init"/>
        </dgm:presLayoutVars>
      </dgm:prSet>
      <dgm:spPr/>
    </dgm:pt>
    <dgm:pt modelId="{9AE1D2D9-5089-4A52-AEE0-C491DAD2A2DD}" type="pres">
      <dgm:prSet presAssocID="{F95DD79D-5358-4FDB-8F81-6EBF9F47CD58}" presName="rootComposite2" presStyleCnt="0"/>
      <dgm:spPr/>
    </dgm:pt>
    <dgm:pt modelId="{E807DC47-138B-42B7-BCF0-91873855E51C}" type="pres">
      <dgm:prSet presAssocID="{F95DD79D-5358-4FDB-8F81-6EBF9F47CD58}" presName="rootText2" presStyleLbl="alignAcc1" presStyleIdx="0" presStyleCnt="0" custScaleX="280445" custScaleY="146103">
        <dgm:presLayoutVars>
          <dgm:chPref val="3"/>
        </dgm:presLayoutVars>
      </dgm:prSet>
      <dgm:spPr/>
      <dgm:t>
        <a:bodyPr/>
        <a:lstStyle/>
        <a:p>
          <a:endParaRPr lang="pl-PL"/>
        </a:p>
      </dgm:t>
    </dgm:pt>
    <dgm:pt modelId="{EF81E691-0E9E-4D72-B80F-6B036627B666}" type="pres">
      <dgm:prSet presAssocID="{F95DD79D-5358-4FDB-8F81-6EBF9F47CD58}" presName="topArc2" presStyleLbl="parChTrans1D1" presStyleIdx="2" presStyleCnt="30"/>
      <dgm:spPr/>
    </dgm:pt>
    <dgm:pt modelId="{259476F9-2478-4CDD-BAFA-7942B53046A7}" type="pres">
      <dgm:prSet presAssocID="{F95DD79D-5358-4FDB-8F81-6EBF9F47CD58}" presName="bottomArc2" presStyleLbl="parChTrans1D1" presStyleIdx="3" presStyleCnt="30"/>
      <dgm:spPr/>
    </dgm:pt>
    <dgm:pt modelId="{6BB6D258-469C-4F96-BE42-6A28A9B7AD83}" type="pres">
      <dgm:prSet presAssocID="{F95DD79D-5358-4FDB-8F81-6EBF9F47CD58}" presName="topConnNode2" presStyleLbl="node2" presStyleIdx="0" presStyleCnt="0"/>
      <dgm:spPr/>
      <dgm:t>
        <a:bodyPr/>
        <a:lstStyle/>
        <a:p>
          <a:endParaRPr lang="pl-PL"/>
        </a:p>
      </dgm:t>
    </dgm:pt>
    <dgm:pt modelId="{30AD4096-9975-4D56-A6C7-9B4DF8C5F81F}" type="pres">
      <dgm:prSet presAssocID="{F95DD79D-5358-4FDB-8F81-6EBF9F47CD58}" presName="hierChild4" presStyleCnt="0"/>
      <dgm:spPr/>
    </dgm:pt>
    <dgm:pt modelId="{071FA47A-AA90-4B66-9CC9-3A578E3C288F}" type="pres">
      <dgm:prSet presAssocID="{465C8446-B363-4C8C-9C4A-46D328A40850}" presName="Name28" presStyleLbl="parChTrans1D3" presStyleIdx="0" presStyleCnt="10"/>
      <dgm:spPr/>
      <dgm:t>
        <a:bodyPr/>
        <a:lstStyle/>
        <a:p>
          <a:endParaRPr lang="pl-PL"/>
        </a:p>
      </dgm:t>
    </dgm:pt>
    <dgm:pt modelId="{698A50E8-7D20-4251-A34F-D12367F48860}" type="pres">
      <dgm:prSet presAssocID="{A0AFC914-4E72-493A-8B04-DEA99BFF97EC}" presName="hierRoot2" presStyleCnt="0">
        <dgm:presLayoutVars>
          <dgm:hierBranch val="init"/>
        </dgm:presLayoutVars>
      </dgm:prSet>
      <dgm:spPr/>
    </dgm:pt>
    <dgm:pt modelId="{1FF08D72-402F-4F5D-BBC2-8F27EFD50B04}" type="pres">
      <dgm:prSet presAssocID="{A0AFC914-4E72-493A-8B04-DEA99BFF97EC}" presName="rootComposite2" presStyleCnt="0"/>
      <dgm:spPr/>
    </dgm:pt>
    <dgm:pt modelId="{6EDBB27C-DA5F-4730-B452-322AD13E098F}" type="pres">
      <dgm:prSet presAssocID="{A0AFC914-4E72-493A-8B04-DEA99BFF97EC}" presName="rootText2" presStyleLbl="alignAcc1" presStyleIdx="0" presStyleCnt="0" custScaleX="243358" custScaleY="108629" custLinFactNeighborX="-8554" custLinFactNeighborY="4455">
        <dgm:presLayoutVars>
          <dgm:chPref val="3"/>
        </dgm:presLayoutVars>
      </dgm:prSet>
      <dgm:spPr/>
      <dgm:t>
        <a:bodyPr/>
        <a:lstStyle/>
        <a:p>
          <a:endParaRPr lang="pl-PL"/>
        </a:p>
      </dgm:t>
    </dgm:pt>
    <dgm:pt modelId="{22D6DEEC-4CB9-482F-8869-80A9232AA45A}" type="pres">
      <dgm:prSet presAssocID="{A0AFC914-4E72-493A-8B04-DEA99BFF97EC}" presName="topArc2" presStyleLbl="parChTrans1D1" presStyleIdx="4" presStyleCnt="30"/>
      <dgm:spPr/>
    </dgm:pt>
    <dgm:pt modelId="{9AE413FD-1272-4C64-851A-58224A76CC5D}" type="pres">
      <dgm:prSet presAssocID="{A0AFC914-4E72-493A-8B04-DEA99BFF97EC}" presName="bottomArc2" presStyleLbl="parChTrans1D1" presStyleIdx="5" presStyleCnt="30"/>
      <dgm:spPr/>
    </dgm:pt>
    <dgm:pt modelId="{59F51692-6C23-415C-8B8C-5A5A6AF2C943}" type="pres">
      <dgm:prSet presAssocID="{A0AFC914-4E72-493A-8B04-DEA99BFF97EC}" presName="topConnNode2" presStyleLbl="node3" presStyleIdx="0" presStyleCnt="0"/>
      <dgm:spPr/>
      <dgm:t>
        <a:bodyPr/>
        <a:lstStyle/>
        <a:p>
          <a:endParaRPr lang="pl-PL"/>
        </a:p>
      </dgm:t>
    </dgm:pt>
    <dgm:pt modelId="{8E0CE7ED-D8AE-4776-A77F-DA751D17AC02}" type="pres">
      <dgm:prSet presAssocID="{A0AFC914-4E72-493A-8B04-DEA99BFF97EC}" presName="hierChild4" presStyleCnt="0"/>
      <dgm:spPr/>
    </dgm:pt>
    <dgm:pt modelId="{ED6B200D-8011-4C05-BED3-28BEE69B60C7}" type="pres">
      <dgm:prSet presAssocID="{A0AFC914-4E72-493A-8B04-DEA99BFF97EC}" presName="hierChild5" presStyleCnt="0"/>
      <dgm:spPr/>
    </dgm:pt>
    <dgm:pt modelId="{5B160E5C-9001-419B-92E5-4CC459F97578}" type="pres">
      <dgm:prSet presAssocID="{1345A655-A6FC-4FD2-B6AC-282A4E192EBF}" presName="Name28" presStyleLbl="parChTrans1D3" presStyleIdx="1" presStyleCnt="10"/>
      <dgm:spPr/>
      <dgm:t>
        <a:bodyPr/>
        <a:lstStyle/>
        <a:p>
          <a:endParaRPr lang="pl-PL"/>
        </a:p>
      </dgm:t>
    </dgm:pt>
    <dgm:pt modelId="{161251CC-A046-4340-8B72-B266ADEA4EBB}" type="pres">
      <dgm:prSet presAssocID="{CCC41C8B-C268-4A3E-8B38-880E18412D20}" presName="hierRoot2" presStyleCnt="0">
        <dgm:presLayoutVars>
          <dgm:hierBranch val="init"/>
        </dgm:presLayoutVars>
      </dgm:prSet>
      <dgm:spPr/>
    </dgm:pt>
    <dgm:pt modelId="{C110A068-8932-42C6-AB2B-D13D0F8F0878}" type="pres">
      <dgm:prSet presAssocID="{CCC41C8B-C268-4A3E-8B38-880E18412D20}" presName="rootComposite2" presStyleCnt="0"/>
      <dgm:spPr/>
    </dgm:pt>
    <dgm:pt modelId="{1165D4D1-7032-438B-B787-96071382D4B2}" type="pres">
      <dgm:prSet presAssocID="{CCC41C8B-C268-4A3E-8B38-880E18412D20}" presName="rootText2" presStyleLbl="alignAcc1" presStyleIdx="0" presStyleCnt="0" custScaleX="225679" custScaleY="121123" custLinFactNeighborY="8911">
        <dgm:presLayoutVars>
          <dgm:chPref val="3"/>
        </dgm:presLayoutVars>
      </dgm:prSet>
      <dgm:spPr/>
      <dgm:t>
        <a:bodyPr/>
        <a:lstStyle/>
        <a:p>
          <a:endParaRPr lang="pl-PL"/>
        </a:p>
      </dgm:t>
    </dgm:pt>
    <dgm:pt modelId="{37374BCB-00AF-40B3-ACB6-EECB6359E257}" type="pres">
      <dgm:prSet presAssocID="{CCC41C8B-C268-4A3E-8B38-880E18412D20}" presName="topArc2" presStyleLbl="parChTrans1D1" presStyleIdx="6" presStyleCnt="30"/>
      <dgm:spPr/>
    </dgm:pt>
    <dgm:pt modelId="{667AE906-17CB-4495-85EA-AF5297493A8A}" type="pres">
      <dgm:prSet presAssocID="{CCC41C8B-C268-4A3E-8B38-880E18412D20}" presName="bottomArc2" presStyleLbl="parChTrans1D1" presStyleIdx="7" presStyleCnt="30"/>
      <dgm:spPr/>
    </dgm:pt>
    <dgm:pt modelId="{49B85BC8-A642-4047-B055-A06A8C15CB5B}" type="pres">
      <dgm:prSet presAssocID="{CCC41C8B-C268-4A3E-8B38-880E18412D20}" presName="topConnNode2" presStyleLbl="node3" presStyleIdx="0" presStyleCnt="0"/>
      <dgm:spPr/>
      <dgm:t>
        <a:bodyPr/>
        <a:lstStyle/>
        <a:p>
          <a:endParaRPr lang="pl-PL"/>
        </a:p>
      </dgm:t>
    </dgm:pt>
    <dgm:pt modelId="{093F19BE-8C9D-4F36-8AFB-AEEDB8BA834C}" type="pres">
      <dgm:prSet presAssocID="{CCC41C8B-C268-4A3E-8B38-880E18412D20}" presName="hierChild4" presStyleCnt="0"/>
      <dgm:spPr/>
    </dgm:pt>
    <dgm:pt modelId="{FB327413-D5FD-4F3D-97B2-97452EC729B7}" type="pres">
      <dgm:prSet presAssocID="{CCC41C8B-C268-4A3E-8B38-880E18412D20}" presName="hierChild5" presStyleCnt="0"/>
      <dgm:spPr/>
    </dgm:pt>
    <dgm:pt modelId="{604C7ADC-4058-4FBD-9BF8-F5C1F5990A97}" type="pres">
      <dgm:prSet presAssocID="{9FD9ECF7-7FC4-43F0-813E-AAA3DBACB7CA}" presName="Name28" presStyleLbl="parChTrans1D3" presStyleIdx="2" presStyleCnt="10"/>
      <dgm:spPr/>
      <dgm:t>
        <a:bodyPr/>
        <a:lstStyle/>
        <a:p>
          <a:endParaRPr lang="pl-PL"/>
        </a:p>
      </dgm:t>
    </dgm:pt>
    <dgm:pt modelId="{AD961B4E-C9E7-406A-9DFA-529ED7237BF4}" type="pres">
      <dgm:prSet presAssocID="{73BA9755-096C-4CC0-9CB9-E221DA53AE7D}" presName="hierRoot2" presStyleCnt="0">
        <dgm:presLayoutVars>
          <dgm:hierBranch val="init"/>
        </dgm:presLayoutVars>
      </dgm:prSet>
      <dgm:spPr/>
    </dgm:pt>
    <dgm:pt modelId="{0A62A1F6-7DEE-46B5-B399-920FC439B8D0}" type="pres">
      <dgm:prSet presAssocID="{73BA9755-096C-4CC0-9CB9-E221DA53AE7D}" presName="rootComposite2" presStyleCnt="0"/>
      <dgm:spPr/>
    </dgm:pt>
    <dgm:pt modelId="{FA87F125-F4EB-4570-9848-1815EA159282}" type="pres">
      <dgm:prSet presAssocID="{73BA9755-096C-4CC0-9CB9-E221DA53AE7D}" presName="rootText2" presStyleLbl="alignAcc1" presStyleIdx="0" presStyleCnt="0" custScaleX="234850" custScaleY="108629">
        <dgm:presLayoutVars>
          <dgm:chPref val="3"/>
        </dgm:presLayoutVars>
      </dgm:prSet>
      <dgm:spPr/>
      <dgm:t>
        <a:bodyPr/>
        <a:lstStyle/>
        <a:p>
          <a:endParaRPr lang="pl-PL"/>
        </a:p>
      </dgm:t>
    </dgm:pt>
    <dgm:pt modelId="{CED3DC25-794C-4869-BF70-593CBF4502EE}" type="pres">
      <dgm:prSet presAssocID="{73BA9755-096C-4CC0-9CB9-E221DA53AE7D}" presName="topArc2" presStyleLbl="parChTrans1D1" presStyleIdx="8" presStyleCnt="30"/>
      <dgm:spPr/>
    </dgm:pt>
    <dgm:pt modelId="{D267508C-720B-41DC-A8F1-4EABD849EE30}" type="pres">
      <dgm:prSet presAssocID="{73BA9755-096C-4CC0-9CB9-E221DA53AE7D}" presName="bottomArc2" presStyleLbl="parChTrans1D1" presStyleIdx="9" presStyleCnt="30"/>
      <dgm:spPr/>
    </dgm:pt>
    <dgm:pt modelId="{A2B2D2B6-EB38-4F3E-A221-3EA20864680B}" type="pres">
      <dgm:prSet presAssocID="{73BA9755-096C-4CC0-9CB9-E221DA53AE7D}" presName="topConnNode2" presStyleLbl="node3" presStyleIdx="0" presStyleCnt="0"/>
      <dgm:spPr/>
      <dgm:t>
        <a:bodyPr/>
        <a:lstStyle/>
        <a:p>
          <a:endParaRPr lang="pl-PL"/>
        </a:p>
      </dgm:t>
    </dgm:pt>
    <dgm:pt modelId="{CCB3E636-C2E0-4C23-A8B0-73FC52A5AFF9}" type="pres">
      <dgm:prSet presAssocID="{73BA9755-096C-4CC0-9CB9-E221DA53AE7D}" presName="hierChild4" presStyleCnt="0"/>
      <dgm:spPr/>
    </dgm:pt>
    <dgm:pt modelId="{3FFD2084-E799-4A39-BE58-F417B46DA29A}" type="pres">
      <dgm:prSet presAssocID="{73BA9755-096C-4CC0-9CB9-E221DA53AE7D}" presName="hierChild5" presStyleCnt="0"/>
      <dgm:spPr/>
    </dgm:pt>
    <dgm:pt modelId="{BA3AE103-B91D-4F55-BA49-6F6A4446DA1C}" type="pres">
      <dgm:prSet presAssocID="{F95DD79D-5358-4FDB-8F81-6EBF9F47CD58}" presName="hierChild5" presStyleCnt="0"/>
      <dgm:spPr/>
    </dgm:pt>
    <dgm:pt modelId="{42C6D5C0-3FA5-4F71-B734-9541E3E458C8}" type="pres">
      <dgm:prSet presAssocID="{AC4321EF-41E3-46F3-AC14-2A87E90148A5}" presName="Name28" presStyleLbl="parChTrans1D2" presStyleIdx="1" presStyleCnt="4"/>
      <dgm:spPr/>
      <dgm:t>
        <a:bodyPr/>
        <a:lstStyle/>
        <a:p>
          <a:endParaRPr lang="pl-PL"/>
        </a:p>
      </dgm:t>
    </dgm:pt>
    <dgm:pt modelId="{DF87F1A7-0895-4963-A6AC-195A4DA9AB4D}" type="pres">
      <dgm:prSet presAssocID="{193298AF-8960-41EE-A5A0-3E77AE381D26}" presName="hierRoot2" presStyleCnt="0">
        <dgm:presLayoutVars>
          <dgm:hierBranch val="init"/>
        </dgm:presLayoutVars>
      </dgm:prSet>
      <dgm:spPr/>
    </dgm:pt>
    <dgm:pt modelId="{8D0EA1D1-E9D2-4D97-9EDD-C9505C69D4DF}" type="pres">
      <dgm:prSet presAssocID="{193298AF-8960-41EE-A5A0-3E77AE381D26}" presName="rootComposite2" presStyleCnt="0"/>
      <dgm:spPr/>
    </dgm:pt>
    <dgm:pt modelId="{B3EBEF3C-8E8E-44D8-AC14-65340A09E88F}" type="pres">
      <dgm:prSet presAssocID="{193298AF-8960-41EE-A5A0-3E77AE381D26}" presName="rootText2" presStyleLbl="alignAcc1" presStyleIdx="0" presStyleCnt="0" custScaleX="207723" custScaleY="149684">
        <dgm:presLayoutVars>
          <dgm:chPref val="3"/>
        </dgm:presLayoutVars>
      </dgm:prSet>
      <dgm:spPr/>
      <dgm:t>
        <a:bodyPr/>
        <a:lstStyle/>
        <a:p>
          <a:endParaRPr lang="pl-PL"/>
        </a:p>
      </dgm:t>
    </dgm:pt>
    <dgm:pt modelId="{EEE43790-CC32-481E-B472-E434BBC0F3EF}" type="pres">
      <dgm:prSet presAssocID="{193298AF-8960-41EE-A5A0-3E77AE381D26}" presName="topArc2" presStyleLbl="parChTrans1D1" presStyleIdx="10" presStyleCnt="30"/>
      <dgm:spPr/>
    </dgm:pt>
    <dgm:pt modelId="{23450BFB-71BC-42D7-A018-207905183488}" type="pres">
      <dgm:prSet presAssocID="{193298AF-8960-41EE-A5A0-3E77AE381D26}" presName="bottomArc2" presStyleLbl="parChTrans1D1" presStyleIdx="11" presStyleCnt="30"/>
      <dgm:spPr/>
    </dgm:pt>
    <dgm:pt modelId="{ED7243FA-7683-4EBB-A1F1-A722A74838EB}" type="pres">
      <dgm:prSet presAssocID="{193298AF-8960-41EE-A5A0-3E77AE381D26}" presName="topConnNode2" presStyleLbl="node2" presStyleIdx="0" presStyleCnt="0"/>
      <dgm:spPr/>
      <dgm:t>
        <a:bodyPr/>
        <a:lstStyle/>
        <a:p>
          <a:endParaRPr lang="pl-PL"/>
        </a:p>
      </dgm:t>
    </dgm:pt>
    <dgm:pt modelId="{A30B8394-5792-4C96-B807-7ADF5C45FA51}" type="pres">
      <dgm:prSet presAssocID="{193298AF-8960-41EE-A5A0-3E77AE381D26}" presName="hierChild4" presStyleCnt="0"/>
      <dgm:spPr/>
    </dgm:pt>
    <dgm:pt modelId="{5BE8B186-7EA5-4D23-AE2C-F43D437C64F9}" type="pres">
      <dgm:prSet presAssocID="{81C87BFA-45EB-40B5-B686-FA3501FACB61}" presName="Name28" presStyleLbl="parChTrans1D3" presStyleIdx="3" presStyleCnt="10"/>
      <dgm:spPr/>
      <dgm:t>
        <a:bodyPr/>
        <a:lstStyle/>
        <a:p>
          <a:endParaRPr lang="pl-PL"/>
        </a:p>
      </dgm:t>
    </dgm:pt>
    <dgm:pt modelId="{072F8C77-EC00-4741-8191-5A739481F162}" type="pres">
      <dgm:prSet presAssocID="{C92C6C91-C364-49F0-A7CB-7808909B368E}" presName="hierRoot2" presStyleCnt="0">
        <dgm:presLayoutVars>
          <dgm:hierBranch val="init"/>
        </dgm:presLayoutVars>
      </dgm:prSet>
      <dgm:spPr/>
    </dgm:pt>
    <dgm:pt modelId="{0BCDD62D-4465-4DA1-BA5C-DFC159D923AA}" type="pres">
      <dgm:prSet presAssocID="{C92C6C91-C364-49F0-A7CB-7808909B368E}" presName="rootComposite2" presStyleCnt="0"/>
      <dgm:spPr/>
    </dgm:pt>
    <dgm:pt modelId="{E41A5DD5-FE5A-42A7-8B8D-3D9C5BEBAC84}" type="pres">
      <dgm:prSet presAssocID="{C92C6C91-C364-49F0-A7CB-7808909B368E}" presName="rootText2" presStyleLbl="alignAcc1" presStyleIdx="0" presStyleCnt="0" custScaleX="208901" custScaleY="109267">
        <dgm:presLayoutVars>
          <dgm:chPref val="3"/>
        </dgm:presLayoutVars>
      </dgm:prSet>
      <dgm:spPr/>
      <dgm:t>
        <a:bodyPr/>
        <a:lstStyle/>
        <a:p>
          <a:endParaRPr lang="pl-PL"/>
        </a:p>
      </dgm:t>
    </dgm:pt>
    <dgm:pt modelId="{D0771F70-F2CF-4F71-B6C3-CD5E0B976BFC}" type="pres">
      <dgm:prSet presAssocID="{C92C6C91-C364-49F0-A7CB-7808909B368E}" presName="topArc2" presStyleLbl="parChTrans1D1" presStyleIdx="12" presStyleCnt="30"/>
      <dgm:spPr/>
    </dgm:pt>
    <dgm:pt modelId="{4D020272-8D8F-432C-894B-838E081EBDE9}" type="pres">
      <dgm:prSet presAssocID="{C92C6C91-C364-49F0-A7CB-7808909B368E}" presName="bottomArc2" presStyleLbl="parChTrans1D1" presStyleIdx="13" presStyleCnt="30"/>
      <dgm:spPr/>
    </dgm:pt>
    <dgm:pt modelId="{8D5A37AA-3F56-44C7-911E-41A3753CCE65}" type="pres">
      <dgm:prSet presAssocID="{C92C6C91-C364-49F0-A7CB-7808909B368E}" presName="topConnNode2" presStyleLbl="node3" presStyleIdx="0" presStyleCnt="0"/>
      <dgm:spPr/>
      <dgm:t>
        <a:bodyPr/>
        <a:lstStyle/>
        <a:p>
          <a:endParaRPr lang="pl-PL"/>
        </a:p>
      </dgm:t>
    </dgm:pt>
    <dgm:pt modelId="{1B1730D1-7847-42C6-B0CE-66206580EFED}" type="pres">
      <dgm:prSet presAssocID="{C92C6C91-C364-49F0-A7CB-7808909B368E}" presName="hierChild4" presStyleCnt="0"/>
      <dgm:spPr/>
    </dgm:pt>
    <dgm:pt modelId="{C157D104-9438-49FB-9AA3-42F601758BC1}" type="pres">
      <dgm:prSet presAssocID="{C92C6C91-C364-49F0-A7CB-7808909B368E}" presName="hierChild5" presStyleCnt="0"/>
      <dgm:spPr/>
    </dgm:pt>
    <dgm:pt modelId="{77514FB4-2ED6-48BE-A2FE-D2A14740A00D}" type="pres">
      <dgm:prSet presAssocID="{25DA340A-5819-45EF-8181-69743E8EE21B}" presName="Name28" presStyleLbl="parChTrans1D3" presStyleIdx="4" presStyleCnt="10"/>
      <dgm:spPr/>
      <dgm:t>
        <a:bodyPr/>
        <a:lstStyle/>
        <a:p>
          <a:endParaRPr lang="pl-PL"/>
        </a:p>
      </dgm:t>
    </dgm:pt>
    <dgm:pt modelId="{8C3C211E-3387-4774-BF59-AB18644E75B7}" type="pres">
      <dgm:prSet presAssocID="{66BC9097-18D8-4034-A34E-2D586AE27240}" presName="hierRoot2" presStyleCnt="0">
        <dgm:presLayoutVars>
          <dgm:hierBranch val="init"/>
        </dgm:presLayoutVars>
      </dgm:prSet>
      <dgm:spPr/>
    </dgm:pt>
    <dgm:pt modelId="{7634AFF0-C972-4716-9326-E4D8F54EE63C}" type="pres">
      <dgm:prSet presAssocID="{66BC9097-18D8-4034-A34E-2D586AE27240}" presName="rootComposite2" presStyleCnt="0"/>
      <dgm:spPr/>
    </dgm:pt>
    <dgm:pt modelId="{2E98949F-626F-45A2-B9FD-4D44BA7BEC4E}" type="pres">
      <dgm:prSet presAssocID="{66BC9097-18D8-4034-A34E-2D586AE27240}" presName="rootText2" presStyleLbl="alignAcc1" presStyleIdx="0" presStyleCnt="0" custScaleX="204080" custScaleY="109267" custLinFactNeighborX="-805" custLinFactNeighborY="-2379">
        <dgm:presLayoutVars>
          <dgm:chPref val="3"/>
        </dgm:presLayoutVars>
      </dgm:prSet>
      <dgm:spPr/>
      <dgm:t>
        <a:bodyPr/>
        <a:lstStyle/>
        <a:p>
          <a:endParaRPr lang="pl-PL"/>
        </a:p>
      </dgm:t>
    </dgm:pt>
    <dgm:pt modelId="{110E8CDC-5FF3-4130-B49B-54B837E1C612}" type="pres">
      <dgm:prSet presAssocID="{66BC9097-18D8-4034-A34E-2D586AE27240}" presName="topArc2" presStyleLbl="parChTrans1D1" presStyleIdx="14" presStyleCnt="30"/>
      <dgm:spPr/>
    </dgm:pt>
    <dgm:pt modelId="{242A1FD1-1751-4ED7-97E9-AFF79C45C6F8}" type="pres">
      <dgm:prSet presAssocID="{66BC9097-18D8-4034-A34E-2D586AE27240}" presName="bottomArc2" presStyleLbl="parChTrans1D1" presStyleIdx="15" presStyleCnt="30"/>
      <dgm:spPr/>
    </dgm:pt>
    <dgm:pt modelId="{0C15335D-C73E-4609-AED3-00C939F31884}" type="pres">
      <dgm:prSet presAssocID="{66BC9097-18D8-4034-A34E-2D586AE27240}" presName="topConnNode2" presStyleLbl="node3" presStyleIdx="0" presStyleCnt="0"/>
      <dgm:spPr/>
      <dgm:t>
        <a:bodyPr/>
        <a:lstStyle/>
        <a:p>
          <a:endParaRPr lang="pl-PL"/>
        </a:p>
      </dgm:t>
    </dgm:pt>
    <dgm:pt modelId="{C6B53A4B-90A3-46D9-BBF2-A4A795391F50}" type="pres">
      <dgm:prSet presAssocID="{66BC9097-18D8-4034-A34E-2D586AE27240}" presName="hierChild4" presStyleCnt="0"/>
      <dgm:spPr/>
    </dgm:pt>
    <dgm:pt modelId="{3DD007CC-87B1-4378-B9A2-A432A934396B}" type="pres">
      <dgm:prSet presAssocID="{66BC9097-18D8-4034-A34E-2D586AE27240}" presName="hierChild5" presStyleCnt="0"/>
      <dgm:spPr/>
    </dgm:pt>
    <dgm:pt modelId="{4858ECD9-7FB2-48D9-A92E-1AED4D4EEB9C}" type="pres">
      <dgm:prSet presAssocID="{DB11FAAC-E12A-4597-93C9-BB27DC39BE34}" presName="Name28" presStyleLbl="parChTrans1D3" presStyleIdx="5" presStyleCnt="10"/>
      <dgm:spPr/>
      <dgm:t>
        <a:bodyPr/>
        <a:lstStyle/>
        <a:p>
          <a:endParaRPr lang="pl-PL"/>
        </a:p>
      </dgm:t>
    </dgm:pt>
    <dgm:pt modelId="{043EE2BC-B64B-4EA5-AF9B-5405697E9DB9}" type="pres">
      <dgm:prSet presAssocID="{BBB596B4-53B4-4F38-80DF-4D7A1CD65EDD}" presName="hierRoot2" presStyleCnt="0">
        <dgm:presLayoutVars>
          <dgm:hierBranch val="init"/>
        </dgm:presLayoutVars>
      </dgm:prSet>
      <dgm:spPr/>
    </dgm:pt>
    <dgm:pt modelId="{FDFA2F7B-7C2B-4617-B976-6D90030796F3}" type="pres">
      <dgm:prSet presAssocID="{BBB596B4-53B4-4F38-80DF-4D7A1CD65EDD}" presName="rootComposite2" presStyleCnt="0"/>
      <dgm:spPr/>
    </dgm:pt>
    <dgm:pt modelId="{BBC60694-B72F-4828-B020-9068C7C7730E}" type="pres">
      <dgm:prSet presAssocID="{BBB596B4-53B4-4F38-80DF-4D7A1CD65EDD}" presName="rootText2" presStyleLbl="alignAcc1" presStyleIdx="0" presStyleCnt="0" custScaleX="205168" custScaleY="109267">
        <dgm:presLayoutVars>
          <dgm:chPref val="3"/>
        </dgm:presLayoutVars>
      </dgm:prSet>
      <dgm:spPr/>
      <dgm:t>
        <a:bodyPr/>
        <a:lstStyle/>
        <a:p>
          <a:endParaRPr lang="pl-PL"/>
        </a:p>
      </dgm:t>
    </dgm:pt>
    <dgm:pt modelId="{34BB540C-8282-4973-B0C8-6EFFE96126CA}" type="pres">
      <dgm:prSet presAssocID="{BBB596B4-53B4-4F38-80DF-4D7A1CD65EDD}" presName="topArc2" presStyleLbl="parChTrans1D1" presStyleIdx="16" presStyleCnt="30"/>
      <dgm:spPr/>
    </dgm:pt>
    <dgm:pt modelId="{F03A5780-C30E-4413-B044-FF0195E35590}" type="pres">
      <dgm:prSet presAssocID="{BBB596B4-53B4-4F38-80DF-4D7A1CD65EDD}" presName="bottomArc2" presStyleLbl="parChTrans1D1" presStyleIdx="17" presStyleCnt="30"/>
      <dgm:spPr/>
    </dgm:pt>
    <dgm:pt modelId="{D58DE1B3-78AE-4912-8390-12018B3281E8}" type="pres">
      <dgm:prSet presAssocID="{BBB596B4-53B4-4F38-80DF-4D7A1CD65EDD}" presName="topConnNode2" presStyleLbl="node3" presStyleIdx="0" presStyleCnt="0"/>
      <dgm:spPr/>
      <dgm:t>
        <a:bodyPr/>
        <a:lstStyle/>
        <a:p>
          <a:endParaRPr lang="pl-PL"/>
        </a:p>
      </dgm:t>
    </dgm:pt>
    <dgm:pt modelId="{3380B06C-D557-4F03-B6F9-1B891E5840CA}" type="pres">
      <dgm:prSet presAssocID="{BBB596B4-53B4-4F38-80DF-4D7A1CD65EDD}" presName="hierChild4" presStyleCnt="0"/>
      <dgm:spPr/>
    </dgm:pt>
    <dgm:pt modelId="{73D0BBE9-E95F-41D7-AC70-38FFE5428496}" type="pres">
      <dgm:prSet presAssocID="{BBB596B4-53B4-4F38-80DF-4D7A1CD65EDD}" presName="hierChild5" presStyleCnt="0"/>
      <dgm:spPr/>
    </dgm:pt>
    <dgm:pt modelId="{4CD12C71-9550-48D8-8CCF-8D1BD36540CA}" type="pres">
      <dgm:prSet presAssocID="{193298AF-8960-41EE-A5A0-3E77AE381D26}" presName="hierChild5" presStyleCnt="0"/>
      <dgm:spPr/>
    </dgm:pt>
    <dgm:pt modelId="{E51B91AE-1128-4E65-9BC8-BD4566FEFE18}" type="pres">
      <dgm:prSet presAssocID="{CC6BE57F-CD95-40BC-A97C-DBB5623E9A62}" presName="Name28" presStyleLbl="parChTrans1D2" presStyleIdx="2" presStyleCnt="4"/>
      <dgm:spPr/>
      <dgm:t>
        <a:bodyPr/>
        <a:lstStyle/>
        <a:p>
          <a:endParaRPr lang="pl-PL"/>
        </a:p>
      </dgm:t>
    </dgm:pt>
    <dgm:pt modelId="{1B91D5AD-39D0-4D30-927A-60F2ED16C854}" type="pres">
      <dgm:prSet presAssocID="{11EFC13C-5983-470F-8051-E3A249BE7571}" presName="hierRoot2" presStyleCnt="0">
        <dgm:presLayoutVars>
          <dgm:hierBranch val="init"/>
        </dgm:presLayoutVars>
      </dgm:prSet>
      <dgm:spPr/>
    </dgm:pt>
    <dgm:pt modelId="{2BADE876-2A43-4BD1-85DF-A0811BF9A26D}" type="pres">
      <dgm:prSet presAssocID="{11EFC13C-5983-470F-8051-E3A249BE7571}" presName="rootComposite2" presStyleCnt="0"/>
      <dgm:spPr/>
    </dgm:pt>
    <dgm:pt modelId="{2748A04F-90FF-4F1F-A6F5-708B0711A1C9}" type="pres">
      <dgm:prSet presAssocID="{11EFC13C-5983-470F-8051-E3A249BE7571}" presName="rootText2" presStyleLbl="alignAcc1" presStyleIdx="0" presStyleCnt="0" custScaleX="171175" custScaleY="146721">
        <dgm:presLayoutVars>
          <dgm:chPref val="3"/>
        </dgm:presLayoutVars>
      </dgm:prSet>
      <dgm:spPr/>
      <dgm:t>
        <a:bodyPr/>
        <a:lstStyle/>
        <a:p>
          <a:endParaRPr lang="pl-PL"/>
        </a:p>
      </dgm:t>
    </dgm:pt>
    <dgm:pt modelId="{BED4434B-C6C5-4994-A78D-AD22979CCF81}" type="pres">
      <dgm:prSet presAssocID="{11EFC13C-5983-470F-8051-E3A249BE7571}" presName="topArc2" presStyleLbl="parChTrans1D1" presStyleIdx="18" presStyleCnt="30"/>
      <dgm:spPr/>
    </dgm:pt>
    <dgm:pt modelId="{619B9276-6E81-484A-843C-E1D8D4BFB964}" type="pres">
      <dgm:prSet presAssocID="{11EFC13C-5983-470F-8051-E3A249BE7571}" presName="bottomArc2" presStyleLbl="parChTrans1D1" presStyleIdx="19" presStyleCnt="30"/>
      <dgm:spPr/>
    </dgm:pt>
    <dgm:pt modelId="{269CC1A7-84B2-48AD-B1F9-155A464B5550}" type="pres">
      <dgm:prSet presAssocID="{11EFC13C-5983-470F-8051-E3A249BE7571}" presName="topConnNode2" presStyleLbl="node2" presStyleIdx="0" presStyleCnt="0"/>
      <dgm:spPr/>
      <dgm:t>
        <a:bodyPr/>
        <a:lstStyle/>
        <a:p>
          <a:endParaRPr lang="pl-PL"/>
        </a:p>
      </dgm:t>
    </dgm:pt>
    <dgm:pt modelId="{C444C71D-8F28-496B-818A-E89999366E38}" type="pres">
      <dgm:prSet presAssocID="{11EFC13C-5983-470F-8051-E3A249BE7571}" presName="hierChild4" presStyleCnt="0"/>
      <dgm:spPr/>
    </dgm:pt>
    <dgm:pt modelId="{174D7A63-CF45-4FF2-8CFF-2837C3811EAF}" type="pres">
      <dgm:prSet presAssocID="{2481FC55-425E-46ED-BACE-1FD08189DFBD}" presName="Name28" presStyleLbl="parChTrans1D3" presStyleIdx="6" presStyleCnt="10"/>
      <dgm:spPr/>
      <dgm:t>
        <a:bodyPr/>
        <a:lstStyle/>
        <a:p>
          <a:endParaRPr lang="pl-PL"/>
        </a:p>
      </dgm:t>
    </dgm:pt>
    <dgm:pt modelId="{D0E28DE3-367F-4E19-8492-22F38FCDDEA2}" type="pres">
      <dgm:prSet presAssocID="{7B3EF582-8D02-4912-87D0-EED6B1D24A20}" presName="hierRoot2" presStyleCnt="0">
        <dgm:presLayoutVars>
          <dgm:hierBranch val="init"/>
        </dgm:presLayoutVars>
      </dgm:prSet>
      <dgm:spPr/>
    </dgm:pt>
    <dgm:pt modelId="{0E6BB319-C582-4BB4-95FE-613ADD16D261}" type="pres">
      <dgm:prSet presAssocID="{7B3EF582-8D02-4912-87D0-EED6B1D24A20}" presName="rootComposite2" presStyleCnt="0"/>
      <dgm:spPr/>
    </dgm:pt>
    <dgm:pt modelId="{675D0A62-4BBC-484F-B7F8-2B9A75E5568A}" type="pres">
      <dgm:prSet presAssocID="{7B3EF582-8D02-4912-87D0-EED6B1D24A20}" presName="rootText2" presStyleLbl="alignAcc1" presStyleIdx="0" presStyleCnt="0" custScaleX="174407">
        <dgm:presLayoutVars>
          <dgm:chPref val="3"/>
        </dgm:presLayoutVars>
      </dgm:prSet>
      <dgm:spPr/>
      <dgm:t>
        <a:bodyPr/>
        <a:lstStyle/>
        <a:p>
          <a:endParaRPr lang="pl-PL"/>
        </a:p>
      </dgm:t>
    </dgm:pt>
    <dgm:pt modelId="{B712E16D-4DAD-4F58-87D2-6B8A2F7D42C5}" type="pres">
      <dgm:prSet presAssocID="{7B3EF582-8D02-4912-87D0-EED6B1D24A20}" presName="topArc2" presStyleLbl="parChTrans1D1" presStyleIdx="20" presStyleCnt="30"/>
      <dgm:spPr/>
    </dgm:pt>
    <dgm:pt modelId="{9F9961A3-4157-40AA-AC43-93FD27251832}" type="pres">
      <dgm:prSet presAssocID="{7B3EF582-8D02-4912-87D0-EED6B1D24A20}" presName="bottomArc2" presStyleLbl="parChTrans1D1" presStyleIdx="21" presStyleCnt="30"/>
      <dgm:spPr/>
    </dgm:pt>
    <dgm:pt modelId="{92ED4996-A8E5-469D-9E59-542890A44CF3}" type="pres">
      <dgm:prSet presAssocID="{7B3EF582-8D02-4912-87D0-EED6B1D24A20}" presName="topConnNode2" presStyleLbl="node3" presStyleIdx="0" presStyleCnt="0"/>
      <dgm:spPr/>
      <dgm:t>
        <a:bodyPr/>
        <a:lstStyle/>
        <a:p>
          <a:endParaRPr lang="pl-PL"/>
        </a:p>
      </dgm:t>
    </dgm:pt>
    <dgm:pt modelId="{37F70BCD-4484-4D92-BF1C-858BBCAFBFF5}" type="pres">
      <dgm:prSet presAssocID="{7B3EF582-8D02-4912-87D0-EED6B1D24A20}" presName="hierChild4" presStyleCnt="0"/>
      <dgm:spPr/>
    </dgm:pt>
    <dgm:pt modelId="{C891D979-C9E2-42FF-8C24-832729B447E0}" type="pres">
      <dgm:prSet presAssocID="{7B3EF582-8D02-4912-87D0-EED6B1D24A20}" presName="hierChild5" presStyleCnt="0"/>
      <dgm:spPr/>
    </dgm:pt>
    <dgm:pt modelId="{6C82C9F7-BD69-4DE6-8F39-2FA9D4F2DD53}" type="pres">
      <dgm:prSet presAssocID="{536C385D-B86C-4E0B-B37A-8B2C347180DF}" presName="Name28" presStyleLbl="parChTrans1D3" presStyleIdx="7" presStyleCnt="10"/>
      <dgm:spPr/>
      <dgm:t>
        <a:bodyPr/>
        <a:lstStyle/>
        <a:p>
          <a:endParaRPr lang="pl-PL"/>
        </a:p>
      </dgm:t>
    </dgm:pt>
    <dgm:pt modelId="{96A4DB5E-E0DE-4F94-BCE9-1E00129ABFC9}" type="pres">
      <dgm:prSet presAssocID="{2A9FB975-263C-49B8-AF2B-A93E7F2898F8}" presName="hierRoot2" presStyleCnt="0">
        <dgm:presLayoutVars>
          <dgm:hierBranch val="init"/>
        </dgm:presLayoutVars>
      </dgm:prSet>
      <dgm:spPr/>
    </dgm:pt>
    <dgm:pt modelId="{902AE97D-2510-4F81-A612-8D11032AE4A1}" type="pres">
      <dgm:prSet presAssocID="{2A9FB975-263C-49B8-AF2B-A93E7F2898F8}" presName="rootComposite2" presStyleCnt="0"/>
      <dgm:spPr/>
    </dgm:pt>
    <dgm:pt modelId="{40482B21-1BC3-44DA-B24F-9E5BEFBA7877}" type="pres">
      <dgm:prSet presAssocID="{2A9FB975-263C-49B8-AF2B-A93E7F2898F8}" presName="rootText2" presStyleLbl="alignAcc1" presStyleIdx="0" presStyleCnt="0" custScaleX="204297">
        <dgm:presLayoutVars>
          <dgm:chPref val="3"/>
        </dgm:presLayoutVars>
      </dgm:prSet>
      <dgm:spPr/>
      <dgm:t>
        <a:bodyPr/>
        <a:lstStyle/>
        <a:p>
          <a:endParaRPr lang="pl-PL"/>
        </a:p>
      </dgm:t>
    </dgm:pt>
    <dgm:pt modelId="{CBBBCB9F-DA40-4F2E-9EDC-D2AB5B6E2628}" type="pres">
      <dgm:prSet presAssocID="{2A9FB975-263C-49B8-AF2B-A93E7F2898F8}" presName="topArc2" presStyleLbl="parChTrans1D1" presStyleIdx="22" presStyleCnt="30"/>
      <dgm:spPr/>
    </dgm:pt>
    <dgm:pt modelId="{2E7CB3A0-D6CE-4D56-9EB7-52CB383385C4}" type="pres">
      <dgm:prSet presAssocID="{2A9FB975-263C-49B8-AF2B-A93E7F2898F8}" presName="bottomArc2" presStyleLbl="parChTrans1D1" presStyleIdx="23" presStyleCnt="30"/>
      <dgm:spPr/>
    </dgm:pt>
    <dgm:pt modelId="{335650E9-F413-42DB-80BC-AB616D71B51B}" type="pres">
      <dgm:prSet presAssocID="{2A9FB975-263C-49B8-AF2B-A93E7F2898F8}" presName="topConnNode2" presStyleLbl="node3" presStyleIdx="0" presStyleCnt="0"/>
      <dgm:spPr/>
      <dgm:t>
        <a:bodyPr/>
        <a:lstStyle/>
        <a:p>
          <a:endParaRPr lang="pl-PL"/>
        </a:p>
      </dgm:t>
    </dgm:pt>
    <dgm:pt modelId="{E8BCF658-0C17-4A46-925D-2F3E4984EEB1}" type="pres">
      <dgm:prSet presAssocID="{2A9FB975-263C-49B8-AF2B-A93E7F2898F8}" presName="hierChild4" presStyleCnt="0"/>
      <dgm:spPr/>
    </dgm:pt>
    <dgm:pt modelId="{A83D5358-4386-4100-8F55-CA95539C3918}" type="pres">
      <dgm:prSet presAssocID="{2A9FB975-263C-49B8-AF2B-A93E7F2898F8}" presName="hierChild5" presStyleCnt="0"/>
      <dgm:spPr/>
    </dgm:pt>
    <dgm:pt modelId="{DE302074-858E-4A56-A038-75C207BA2EE9}" type="pres">
      <dgm:prSet presAssocID="{11EFC13C-5983-470F-8051-E3A249BE7571}" presName="hierChild5" presStyleCnt="0"/>
      <dgm:spPr/>
    </dgm:pt>
    <dgm:pt modelId="{1BDE5B6A-2C05-4E4F-990D-EE0FF15A0CA0}" type="pres">
      <dgm:prSet presAssocID="{A4E67FDA-3C07-48AC-AD27-173CAB6E0767}" presName="Name28" presStyleLbl="parChTrans1D2" presStyleIdx="3" presStyleCnt="4"/>
      <dgm:spPr/>
      <dgm:t>
        <a:bodyPr/>
        <a:lstStyle/>
        <a:p>
          <a:endParaRPr lang="pl-PL"/>
        </a:p>
      </dgm:t>
    </dgm:pt>
    <dgm:pt modelId="{0D04A739-25DD-44E0-A833-CA09FB6CF54F}" type="pres">
      <dgm:prSet presAssocID="{ED1797C1-35CC-4849-828E-D2C7E1FBF079}" presName="hierRoot2" presStyleCnt="0">
        <dgm:presLayoutVars>
          <dgm:hierBranch val="init"/>
        </dgm:presLayoutVars>
      </dgm:prSet>
      <dgm:spPr/>
    </dgm:pt>
    <dgm:pt modelId="{79652973-E3B4-4659-8602-17DCFF100E8F}" type="pres">
      <dgm:prSet presAssocID="{ED1797C1-35CC-4849-828E-D2C7E1FBF079}" presName="rootComposite2" presStyleCnt="0"/>
      <dgm:spPr/>
    </dgm:pt>
    <dgm:pt modelId="{62B13698-BFFF-4E4E-BC08-06D534434A0C}" type="pres">
      <dgm:prSet presAssocID="{ED1797C1-35CC-4849-828E-D2C7E1FBF079}" presName="rootText2" presStyleLbl="alignAcc1" presStyleIdx="0" presStyleCnt="0" custScaleX="147654" custScaleY="149563">
        <dgm:presLayoutVars>
          <dgm:chPref val="3"/>
        </dgm:presLayoutVars>
      </dgm:prSet>
      <dgm:spPr/>
      <dgm:t>
        <a:bodyPr/>
        <a:lstStyle/>
        <a:p>
          <a:endParaRPr lang="pl-PL"/>
        </a:p>
      </dgm:t>
    </dgm:pt>
    <dgm:pt modelId="{D1F56FF3-8D73-4EC3-AE01-6BBC89810B0C}" type="pres">
      <dgm:prSet presAssocID="{ED1797C1-35CC-4849-828E-D2C7E1FBF079}" presName="topArc2" presStyleLbl="parChTrans1D1" presStyleIdx="24" presStyleCnt="30"/>
      <dgm:spPr/>
    </dgm:pt>
    <dgm:pt modelId="{737A8902-C6F1-4BB5-AB26-BA1EFF5A2CFE}" type="pres">
      <dgm:prSet presAssocID="{ED1797C1-35CC-4849-828E-D2C7E1FBF079}" presName="bottomArc2" presStyleLbl="parChTrans1D1" presStyleIdx="25" presStyleCnt="30"/>
      <dgm:spPr/>
    </dgm:pt>
    <dgm:pt modelId="{448A01B8-98B5-4735-98DC-08A0F16B0F88}" type="pres">
      <dgm:prSet presAssocID="{ED1797C1-35CC-4849-828E-D2C7E1FBF079}" presName="topConnNode2" presStyleLbl="node2" presStyleIdx="0" presStyleCnt="0"/>
      <dgm:spPr/>
      <dgm:t>
        <a:bodyPr/>
        <a:lstStyle/>
        <a:p>
          <a:endParaRPr lang="pl-PL"/>
        </a:p>
      </dgm:t>
    </dgm:pt>
    <dgm:pt modelId="{4E4AF6AF-DCDF-4618-8E1A-01F673E473C7}" type="pres">
      <dgm:prSet presAssocID="{ED1797C1-35CC-4849-828E-D2C7E1FBF079}" presName="hierChild4" presStyleCnt="0"/>
      <dgm:spPr/>
    </dgm:pt>
    <dgm:pt modelId="{AA9C22CB-5F37-49E0-A661-0FB9BA09BC69}" type="pres">
      <dgm:prSet presAssocID="{A63AD033-0FCB-4BF8-A690-24B613998A76}" presName="Name28" presStyleLbl="parChTrans1D3" presStyleIdx="8" presStyleCnt="10"/>
      <dgm:spPr/>
      <dgm:t>
        <a:bodyPr/>
        <a:lstStyle/>
        <a:p>
          <a:endParaRPr lang="pl-PL"/>
        </a:p>
      </dgm:t>
    </dgm:pt>
    <dgm:pt modelId="{A260AF33-DDAC-4E59-B684-A899D0F2189C}" type="pres">
      <dgm:prSet presAssocID="{BB7C893D-8A59-463B-866C-6096C2504439}" presName="hierRoot2" presStyleCnt="0">
        <dgm:presLayoutVars>
          <dgm:hierBranch val="init"/>
        </dgm:presLayoutVars>
      </dgm:prSet>
      <dgm:spPr/>
    </dgm:pt>
    <dgm:pt modelId="{A8E73E05-F17A-4B5E-AEE4-3B63DBD07785}" type="pres">
      <dgm:prSet presAssocID="{BB7C893D-8A59-463B-866C-6096C2504439}" presName="rootComposite2" presStyleCnt="0"/>
      <dgm:spPr/>
    </dgm:pt>
    <dgm:pt modelId="{DBFD51CE-1312-4781-AA4B-8B5E064AE115}" type="pres">
      <dgm:prSet presAssocID="{BB7C893D-8A59-463B-866C-6096C2504439}" presName="rootText2" presStyleLbl="alignAcc1" presStyleIdx="0" presStyleCnt="0" custScaleX="119394">
        <dgm:presLayoutVars>
          <dgm:chPref val="3"/>
        </dgm:presLayoutVars>
      </dgm:prSet>
      <dgm:spPr/>
      <dgm:t>
        <a:bodyPr/>
        <a:lstStyle/>
        <a:p>
          <a:endParaRPr lang="pl-PL"/>
        </a:p>
      </dgm:t>
    </dgm:pt>
    <dgm:pt modelId="{49A8D048-AEB6-4F4F-A359-042504E12C8D}" type="pres">
      <dgm:prSet presAssocID="{BB7C893D-8A59-463B-866C-6096C2504439}" presName="topArc2" presStyleLbl="parChTrans1D1" presStyleIdx="26" presStyleCnt="30"/>
      <dgm:spPr/>
    </dgm:pt>
    <dgm:pt modelId="{6EB86FBC-4E88-41E2-8F05-1FBBF6F22A6A}" type="pres">
      <dgm:prSet presAssocID="{BB7C893D-8A59-463B-866C-6096C2504439}" presName="bottomArc2" presStyleLbl="parChTrans1D1" presStyleIdx="27" presStyleCnt="30"/>
      <dgm:spPr/>
    </dgm:pt>
    <dgm:pt modelId="{2590F714-1AE9-41F9-9CDB-24815576236D}" type="pres">
      <dgm:prSet presAssocID="{BB7C893D-8A59-463B-866C-6096C2504439}" presName="topConnNode2" presStyleLbl="node3" presStyleIdx="0" presStyleCnt="0"/>
      <dgm:spPr/>
      <dgm:t>
        <a:bodyPr/>
        <a:lstStyle/>
        <a:p>
          <a:endParaRPr lang="pl-PL"/>
        </a:p>
      </dgm:t>
    </dgm:pt>
    <dgm:pt modelId="{D6D2DFC5-2411-4F6D-821B-2EA6FF79423B}" type="pres">
      <dgm:prSet presAssocID="{BB7C893D-8A59-463B-866C-6096C2504439}" presName="hierChild4" presStyleCnt="0"/>
      <dgm:spPr/>
    </dgm:pt>
    <dgm:pt modelId="{329AB57F-7410-48C9-BB11-52360C3214FE}" type="pres">
      <dgm:prSet presAssocID="{BB7C893D-8A59-463B-866C-6096C2504439}" presName="hierChild5" presStyleCnt="0"/>
      <dgm:spPr/>
    </dgm:pt>
    <dgm:pt modelId="{83FCECCC-B6E3-46A3-9645-B22ED34C41E6}" type="pres">
      <dgm:prSet presAssocID="{FAA1597B-E42A-4102-B81D-436815DFCC22}" presName="Name28" presStyleLbl="parChTrans1D3" presStyleIdx="9" presStyleCnt="10"/>
      <dgm:spPr/>
      <dgm:t>
        <a:bodyPr/>
        <a:lstStyle/>
        <a:p>
          <a:endParaRPr lang="pl-PL"/>
        </a:p>
      </dgm:t>
    </dgm:pt>
    <dgm:pt modelId="{9BD6C0CA-161D-4D69-98C5-915AE6A0882D}" type="pres">
      <dgm:prSet presAssocID="{ABDA9247-8119-4F59-8510-7F1BE701C906}" presName="hierRoot2" presStyleCnt="0">
        <dgm:presLayoutVars>
          <dgm:hierBranch val="init"/>
        </dgm:presLayoutVars>
      </dgm:prSet>
      <dgm:spPr/>
    </dgm:pt>
    <dgm:pt modelId="{9F9043E1-8116-49B9-8A53-76F7DCA8E36D}" type="pres">
      <dgm:prSet presAssocID="{ABDA9247-8119-4F59-8510-7F1BE701C906}" presName="rootComposite2" presStyleCnt="0"/>
      <dgm:spPr/>
    </dgm:pt>
    <dgm:pt modelId="{95B0ED30-226E-4606-9966-4501ECD15CD8}" type="pres">
      <dgm:prSet presAssocID="{ABDA9247-8119-4F59-8510-7F1BE701C906}" presName="rootText2" presStyleLbl="alignAcc1" presStyleIdx="0" presStyleCnt="0" custScaleX="134170">
        <dgm:presLayoutVars>
          <dgm:chPref val="3"/>
        </dgm:presLayoutVars>
      </dgm:prSet>
      <dgm:spPr/>
      <dgm:t>
        <a:bodyPr/>
        <a:lstStyle/>
        <a:p>
          <a:endParaRPr lang="pl-PL"/>
        </a:p>
      </dgm:t>
    </dgm:pt>
    <dgm:pt modelId="{FF1AC7ED-A422-4844-B59F-943798BD1F00}" type="pres">
      <dgm:prSet presAssocID="{ABDA9247-8119-4F59-8510-7F1BE701C906}" presName="topArc2" presStyleLbl="parChTrans1D1" presStyleIdx="28" presStyleCnt="30"/>
      <dgm:spPr/>
    </dgm:pt>
    <dgm:pt modelId="{E4074E15-FA5B-4226-8919-F8DD416D364C}" type="pres">
      <dgm:prSet presAssocID="{ABDA9247-8119-4F59-8510-7F1BE701C906}" presName="bottomArc2" presStyleLbl="parChTrans1D1" presStyleIdx="29" presStyleCnt="30"/>
      <dgm:spPr/>
    </dgm:pt>
    <dgm:pt modelId="{A0C72494-6EA0-419C-AA72-297037B54C09}" type="pres">
      <dgm:prSet presAssocID="{ABDA9247-8119-4F59-8510-7F1BE701C906}" presName="topConnNode2" presStyleLbl="node3" presStyleIdx="0" presStyleCnt="0"/>
      <dgm:spPr/>
      <dgm:t>
        <a:bodyPr/>
        <a:lstStyle/>
        <a:p>
          <a:endParaRPr lang="pl-PL"/>
        </a:p>
      </dgm:t>
    </dgm:pt>
    <dgm:pt modelId="{FC5D9A14-356E-4E6C-AA99-C911228E4424}" type="pres">
      <dgm:prSet presAssocID="{ABDA9247-8119-4F59-8510-7F1BE701C906}" presName="hierChild4" presStyleCnt="0"/>
      <dgm:spPr/>
    </dgm:pt>
    <dgm:pt modelId="{DC75B2BF-4EDA-49A6-BDA0-669C1485C345}" type="pres">
      <dgm:prSet presAssocID="{ABDA9247-8119-4F59-8510-7F1BE701C906}" presName="hierChild5" presStyleCnt="0"/>
      <dgm:spPr/>
    </dgm:pt>
    <dgm:pt modelId="{48AA1E6E-5C60-4870-851A-207BD3302D09}" type="pres">
      <dgm:prSet presAssocID="{ED1797C1-35CC-4849-828E-D2C7E1FBF079}" presName="hierChild5" presStyleCnt="0"/>
      <dgm:spPr/>
    </dgm:pt>
    <dgm:pt modelId="{E283A28D-660E-4221-B609-742459B88BCC}" type="pres">
      <dgm:prSet presAssocID="{4DFA97DE-7B44-4DD0-8B10-7FEF565778CB}" presName="hierChild3" presStyleCnt="0"/>
      <dgm:spPr/>
    </dgm:pt>
  </dgm:ptLst>
  <dgm:cxnLst>
    <dgm:cxn modelId="{503EAF1E-2AD3-4E1B-9D0E-DD8684FFCB4A}" type="presOf" srcId="{CC6BE57F-CD95-40BC-A97C-DBB5623E9A62}" destId="{E51B91AE-1128-4E65-9BC8-BD4566FEFE18}" srcOrd="0" destOrd="0" presId="urn:microsoft.com/office/officeart/2008/layout/HalfCircleOrganizationChart"/>
    <dgm:cxn modelId="{5EF71FC5-4F82-40F3-9314-0449537478C6}" type="presOf" srcId="{73BA9755-096C-4CC0-9CB9-E221DA53AE7D}" destId="{FA87F125-F4EB-4570-9848-1815EA159282}" srcOrd="0" destOrd="0" presId="urn:microsoft.com/office/officeart/2008/layout/HalfCircleOrganizationChart"/>
    <dgm:cxn modelId="{6170C1A6-32BB-44C9-BA4C-FA6449083BD9}" type="presOf" srcId="{2A9FB975-263C-49B8-AF2B-A93E7F2898F8}" destId="{335650E9-F413-42DB-80BC-AB616D71B51B}" srcOrd="1" destOrd="0" presId="urn:microsoft.com/office/officeart/2008/layout/HalfCircleOrganizationChart"/>
    <dgm:cxn modelId="{49271EE6-B804-45C4-ABF3-DD94D236C11F}" srcId="{193298AF-8960-41EE-A5A0-3E77AE381D26}" destId="{BBB596B4-53B4-4F38-80DF-4D7A1CD65EDD}" srcOrd="2" destOrd="0" parTransId="{DB11FAAC-E12A-4597-93C9-BB27DC39BE34}" sibTransId="{193EC0AC-3861-4722-B8CF-37F63221D8B3}"/>
    <dgm:cxn modelId="{8A408319-16CC-4FD6-BB10-DD4D39D9966B}" type="presOf" srcId="{9FD9ECF7-7FC4-43F0-813E-AAA3DBACB7CA}" destId="{604C7ADC-4058-4FBD-9BF8-F5C1F5990A97}" srcOrd="0" destOrd="0" presId="urn:microsoft.com/office/officeart/2008/layout/HalfCircleOrganizationChart"/>
    <dgm:cxn modelId="{9EAE160B-21F6-4438-BD1C-A8B633D51121}" srcId="{48B1E4C6-EED6-4CCE-87EB-838C44D91C92}" destId="{4DFA97DE-7B44-4DD0-8B10-7FEF565778CB}" srcOrd="0" destOrd="0" parTransId="{C60CFCC5-2017-4570-BE2E-0C3456EF623F}" sibTransId="{04A967F9-C8CB-4A45-BF4A-85C640DE3B51}"/>
    <dgm:cxn modelId="{E110A997-9B7F-4E9D-B1BE-A9B36FFD33DF}" type="presOf" srcId="{A4E67FDA-3C07-48AC-AD27-173CAB6E0767}" destId="{1BDE5B6A-2C05-4E4F-990D-EE0FF15A0CA0}" srcOrd="0" destOrd="0" presId="urn:microsoft.com/office/officeart/2008/layout/HalfCircleOrganizationChart"/>
    <dgm:cxn modelId="{00A461C8-6EF5-4317-8348-78EF95033EFF}" srcId="{11EFC13C-5983-470F-8051-E3A249BE7571}" destId="{2A9FB975-263C-49B8-AF2B-A93E7F2898F8}" srcOrd="1" destOrd="0" parTransId="{536C385D-B86C-4E0B-B37A-8B2C347180DF}" sibTransId="{93AB7E9E-E268-40E7-8C53-98E307F1CFE4}"/>
    <dgm:cxn modelId="{D9294BA5-B9F5-4399-A65C-BF0E9A426253}" type="presOf" srcId="{11EFC13C-5983-470F-8051-E3A249BE7571}" destId="{269CC1A7-84B2-48AD-B1F9-155A464B5550}" srcOrd="1" destOrd="0" presId="urn:microsoft.com/office/officeart/2008/layout/HalfCircleOrganizationChart"/>
    <dgm:cxn modelId="{B6C9DD24-3999-4490-9575-BC4163E0D136}" type="presOf" srcId="{C92C6C91-C364-49F0-A7CB-7808909B368E}" destId="{E41A5DD5-FE5A-42A7-8B8D-3D9C5BEBAC84}" srcOrd="0" destOrd="0" presId="urn:microsoft.com/office/officeart/2008/layout/HalfCircleOrganizationChart"/>
    <dgm:cxn modelId="{73B7B7C9-162E-44F9-8900-FF9907EFC009}" type="presOf" srcId="{ED1797C1-35CC-4849-828E-D2C7E1FBF079}" destId="{62B13698-BFFF-4E4E-BC08-06D534434A0C}" srcOrd="0" destOrd="0" presId="urn:microsoft.com/office/officeart/2008/layout/HalfCircleOrganizationChart"/>
    <dgm:cxn modelId="{C3EB66AB-730F-4E63-BBA2-406B078DC661}" type="presOf" srcId="{ABDA9247-8119-4F59-8510-7F1BE701C906}" destId="{A0C72494-6EA0-419C-AA72-297037B54C09}" srcOrd="1" destOrd="0" presId="urn:microsoft.com/office/officeart/2008/layout/HalfCircleOrganizationChart"/>
    <dgm:cxn modelId="{5DE2A5D6-DD5E-4E73-A856-564E9F75E938}" type="presOf" srcId="{A0AFC914-4E72-493A-8B04-DEA99BFF97EC}" destId="{6EDBB27C-DA5F-4730-B452-322AD13E098F}" srcOrd="0" destOrd="0" presId="urn:microsoft.com/office/officeart/2008/layout/HalfCircleOrganizationChart"/>
    <dgm:cxn modelId="{D2639915-294B-44FE-816F-3FCE091BF062}" type="presOf" srcId="{4DFA97DE-7B44-4DD0-8B10-7FEF565778CB}" destId="{9EE8223B-31EC-4891-90C5-E835C05D83A4}" srcOrd="0" destOrd="0" presId="urn:microsoft.com/office/officeart/2008/layout/HalfCircleOrganizationChart"/>
    <dgm:cxn modelId="{DA71A5A5-4049-4D5F-91D8-F20EB8613CEC}" srcId="{4DFA97DE-7B44-4DD0-8B10-7FEF565778CB}" destId="{ED1797C1-35CC-4849-828E-D2C7E1FBF079}" srcOrd="3" destOrd="0" parTransId="{A4E67FDA-3C07-48AC-AD27-173CAB6E0767}" sibTransId="{14B1F67E-E72E-4A51-A61D-BCE569B421B6}"/>
    <dgm:cxn modelId="{88AA7CD6-9D90-4C78-AA35-3BB566CC42BD}" srcId="{193298AF-8960-41EE-A5A0-3E77AE381D26}" destId="{66BC9097-18D8-4034-A34E-2D586AE27240}" srcOrd="1" destOrd="0" parTransId="{25DA340A-5819-45EF-8181-69743E8EE21B}" sibTransId="{9F3AA62A-79DD-4826-86FA-40C5E3CCF80A}"/>
    <dgm:cxn modelId="{604F3878-35D6-4ACF-B1A2-FEA5DD9DA8E7}" type="presOf" srcId="{BB7C893D-8A59-463B-866C-6096C2504439}" destId="{2590F714-1AE9-41F9-9CDB-24815576236D}" srcOrd="1" destOrd="0" presId="urn:microsoft.com/office/officeart/2008/layout/HalfCircleOrganizationChart"/>
    <dgm:cxn modelId="{AAE7EE0F-FA33-487D-AD91-B5939F0268C8}" type="presOf" srcId="{81C87BFA-45EB-40B5-B686-FA3501FACB61}" destId="{5BE8B186-7EA5-4D23-AE2C-F43D437C64F9}" srcOrd="0" destOrd="0" presId="urn:microsoft.com/office/officeart/2008/layout/HalfCircleOrganizationChart"/>
    <dgm:cxn modelId="{AC57B71B-8AEF-4D0E-9E47-1098CFD883DF}" srcId="{ED1797C1-35CC-4849-828E-D2C7E1FBF079}" destId="{ABDA9247-8119-4F59-8510-7F1BE701C906}" srcOrd="1" destOrd="0" parTransId="{FAA1597B-E42A-4102-B81D-436815DFCC22}" sibTransId="{2155AAC9-6665-45A0-B815-98F4F7392834}"/>
    <dgm:cxn modelId="{BB2386E5-E678-4608-BA59-FCA96FEFB838}" type="presOf" srcId="{193298AF-8960-41EE-A5A0-3E77AE381D26}" destId="{B3EBEF3C-8E8E-44D8-AC14-65340A09E88F}" srcOrd="0" destOrd="0" presId="urn:microsoft.com/office/officeart/2008/layout/HalfCircleOrganizationChart"/>
    <dgm:cxn modelId="{C7864642-5BC3-416D-BFE6-28DB83745983}" srcId="{F95DD79D-5358-4FDB-8F81-6EBF9F47CD58}" destId="{A0AFC914-4E72-493A-8B04-DEA99BFF97EC}" srcOrd="0" destOrd="0" parTransId="{465C8446-B363-4C8C-9C4A-46D328A40850}" sibTransId="{A3FC5EA9-8052-4BB3-8476-0649AC9133F1}"/>
    <dgm:cxn modelId="{BCDC232B-C538-4653-B420-64661D701DB7}" type="presOf" srcId="{30F4843A-185F-47B2-BB2D-180EF05F4925}" destId="{FDC18506-D2B6-42AA-853A-26212E23B4CB}" srcOrd="0" destOrd="0" presId="urn:microsoft.com/office/officeart/2008/layout/HalfCircleOrganizationChart"/>
    <dgm:cxn modelId="{F885DE3B-4EE1-42C9-A12C-FDBD8BF44AAD}" srcId="{4DFA97DE-7B44-4DD0-8B10-7FEF565778CB}" destId="{11EFC13C-5983-470F-8051-E3A249BE7571}" srcOrd="2" destOrd="0" parTransId="{CC6BE57F-CD95-40BC-A97C-DBB5623E9A62}" sibTransId="{CD47C174-DDEB-48A5-BC2E-D9D08B82B5AD}"/>
    <dgm:cxn modelId="{10A39792-029C-4306-BC10-015598E05BB1}" type="presOf" srcId="{CCC41C8B-C268-4A3E-8B38-880E18412D20}" destId="{1165D4D1-7032-438B-B787-96071382D4B2}" srcOrd="0" destOrd="0" presId="urn:microsoft.com/office/officeart/2008/layout/HalfCircleOrganizationChart"/>
    <dgm:cxn modelId="{B1153EA7-7DB5-4D7A-A063-2BE0246D55EE}" type="presOf" srcId="{ABDA9247-8119-4F59-8510-7F1BE701C906}" destId="{95B0ED30-226E-4606-9966-4501ECD15CD8}" srcOrd="0" destOrd="0" presId="urn:microsoft.com/office/officeart/2008/layout/HalfCircleOrganizationChart"/>
    <dgm:cxn modelId="{C4810A2F-D92D-4351-8E92-2C7E8BBB5DA9}" type="presOf" srcId="{7B3EF582-8D02-4912-87D0-EED6B1D24A20}" destId="{675D0A62-4BBC-484F-B7F8-2B9A75E5568A}" srcOrd="0" destOrd="0" presId="urn:microsoft.com/office/officeart/2008/layout/HalfCircleOrganizationChart"/>
    <dgm:cxn modelId="{56A96D03-37BF-4DA3-A93A-76B0266BC366}" type="presOf" srcId="{DB11FAAC-E12A-4597-93C9-BB27DC39BE34}" destId="{4858ECD9-7FB2-48D9-A92E-1AED4D4EEB9C}" srcOrd="0" destOrd="0" presId="urn:microsoft.com/office/officeart/2008/layout/HalfCircleOrganizationChart"/>
    <dgm:cxn modelId="{AA8D8636-5BDD-4944-B38D-4DF17C1CE058}" type="presOf" srcId="{2481FC55-425E-46ED-BACE-1FD08189DFBD}" destId="{174D7A63-CF45-4FF2-8CFF-2837C3811EAF}" srcOrd="0" destOrd="0" presId="urn:microsoft.com/office/officeart/2008/layout/HalfCircleOrganizationChart"/>
    <dgm:cxn modelId="{2E5C1B3D-9F88-4D43-BF9D-27D74726B2EF}" type="presOf" srcId="{73BA9755-096C-4CC0-9CB9-E221DA53AE7D}" destId="{A2B2D2B6-EB38-4F3E-A221-3EA20864680B}" srcOrd="1" destOrd="0" presId="urn:microsoft.com/office/officeart/2008/layout/HalfCircleOrganizationChart"/>
    <dgm:cxn modelId="{3D3CA4DC-9375-4E6D-AFC4-E9FCBD84B1B3}" type="presOf" srcId="{66BC9097-18D8-4034-A34E-2D586AE27240}" destId="{2E98949F-626F-45A2-B9FD-4D44BA7BEC4E}" srcOrd="0" destOrd="0" presId="urn:microsoft.com/office/officeart/2008/layout/HalfCircleOrganizationChart"/>
    <dgm:cxn modelId="{1CDB420F-DBD1-42C5-B760-9001191B6173}" type="presOf" srcId="{4DFA97DE-7B44-4DD0-8B10-7FEF565778CB}" destId="{71FC7EF3-21F2-4401-9971-88E3000A7CD1}" srcOrd="1" destOrd="0" presId="urn:microsoft.com/office/officeart/2008/layout/HalfCircleOrganizationChart"/>
    <dgm:cxn modelId="{71336FC2-76EF-4447-8EDD-71532A95C9E8}" type="presOf" srcId="{CCC41C8B-C268-4A3E-8B38-880E18412D20}" destId="{49B85BC8-A642-4047-B055-A06A8C15CB5B}" srcOrd="1" destOrd="0" presId="urn:microsoft.com/office/officeart/2008/layout/HalfCircleOrganizationChart"/>
    <dgm:cxn modelId="{E7E3C834-577D-4538-984F-9A432C296683}" type="presOf" srcId="{A63AD033-0FCB-4BF8-A690-24B613998A76}" destId="{AA9C22CB-5F37-49E0-A661-0FB9BA09BC69}" srcOrd="0" destOrd="0" presId="urn:microsoft.com/office/officeart/2008/layout/HalfCircleOrganizationChart"/>
    <dgm:cxn modelId="{CF91028E-7419-435A-A57E-5F98269C6C91}" srcId="{F95DD79D-5358-4FDB-8F81-6EBF9F47CD58}" destId="{CCC41C8B-C268-4A3E-8B38-880E18412D20}" srcOrd="1" destOrd="0" parTransId="{1345A655-A6FC-4FD2-B6AC-282A4E192EBF}" sibTransId="{61B2B5C0-1ACB-4AC5-97FE-159661C32F4B}"/>
    <dgm:cxn modelId="{D6940728-A5A2-4E3B-A4C7-34A5FB08474C}" type="presOf" srcId="{536C385D-B86C-4E0B-B37A-8B2C347180DF}" destId="{6C82C9F7-BD69-4DE6-8F39-2FA9D4F2DD53}" srcOrd="0" destOrd="0" presId="urn:microsoft.com/office/officeart/2008/layout/HalfCircleOrganizationChart"/>
    <dgm:cxn modelId="{83932C39-C541-46F7-8E0D-0CBCD30807DE}" type="presOf" srcId="{C92C6C91-C364-49F0-A7CB-7808909B368E}" destId="{8D5A37AA-3F56-44C7-911E-41A3753CCE65}" srcOrd="1" destOrd="0" presId="urn:microsoft.com/office/officeart/2008/layout/HalfCircleOrganizationChart"/>
    <dgm:cxn modelId="{32824252-2F0D-405A-8D27-1F1151EE1EB7}" srcId="{193298AF-8960-41EE-A5A0-3E77AE381D26}" destId="{C92C6C91-C364-49F0-A7CB-7808909B368E}" srcOrd="0" destOrd="0" parTransId="{81C87BFA-45EB-40B5-B686-FA3501FACB61}" sibTransId="{CE60A3F6-BF3B-4B42-ABED-B5F8E816A3C4}"/>
    <dgm:cxn modelId="{945B2DE6-154C-4014-B860-FF7CEA1F0EF7}" type="presOf" srcId="{BBB596B4-53B4-4F38-80DF-4D7A1CD65EDD}" destId="{D58DE1B3-78AE-4912-8390-12018B3281E8}" srcOrd="1" destOrd="0" presId="urn:microsoft.com/office/officeart/2008/layout/HalfCircleOrganizationChart"/>
    <dgm:cxn modelId="{86A04E50-1553-4FCF-A53C-B7A044C2497C}" type="presOf" srcId="{465C8446-B363-4C8C-9C4A-46D328A40850}" destId="{071FA47A-AA90-4B66-9CC9-3A578E3C288F}" srcOrd="0" destOrd="0" presId="urn:microsoft.com/office/officeart/2008/layout/HalfCircleOrganizationChart"/>
    <dgm:cxn modelId="{32784F50-35F3-43D4-9B10-49442AC2C638}" type="presOf" srcId="{66BC9097-18D8-4034-A34E-2D586AE27240}" destId="{0C15335D-C73E-4609-AED3-00C939F31884}" srcOrd="1" destOrd="0" presId="urn:microsoft.com/office/officeart/2008/layout/HalfCircleOrganizationChart"/>
    <dgm:cxn modelId="{84D9130B-ABAC-42EC-BC64-8AA6A3AFCE96}" type="presOf" srcId="{48B1E4C6-EED6-4CCE-87EB-838C44D91C92}" destId="{BC7D96F3-1412-43E8-9245-F52BDEEB3C07}" srcOrd="0" destOrd="0" presId="urn:microsoft.com/office/officeart/2008/layout/HalfCircleOrganizationChart"/>
    <dgm:cxn modelId="{103D6EF5-4DE7-4EF8-BA6E-AF70C9D66880}" srcId="{11EFC13C-5983-470F-8051-E3A249BE7571}" destId="{7B3EF582-8D02-4912-87D0-EED6B1D24A20}" srcOrd="0" destOrd="0" parTransId="{2481FC55-425E-46ED-BACE-1FD08189DFBD}" sibTransId="{EC5F43FD-A2DB-4F75-B319-9E223798D015}"/>
    <dgm:cxn modelId="{A1BC5570-4AD4-4211-BB95-599A8E6045B1}" type="presOf" srcId="{1345A655-A6FC-4FD2-B6AC-282A4E192EBF}" destId="{5B160E5C-9001-419B-92E5-4CC459F97578}" srcOrd="0" destOrd="0" presId="urn:microsoft.com/office/officeart/2008/layout/HalfCircleOrganizationChart"/>
    <dgm:cxn modelId="{B40075D8-B436-489F-AFB6-453C5430A02B}" srcId="{4DFA97DE-7B44-4DD0-8B10-7FEF565778CB}" destId="{193298AF-8960-41EE-A5A0-3E77AE381D26}" srcOrd="1" destOrd="0" parTransId="{AC4321EF-41E3-46F3-AC14-2A87E90148A5}" sibTransId="{25688660-DE17-4896-AEFF-2F9CAC15EC98}"/>
    <dgm:cxn modelId="{74398423-B962-47B4-B74D-2AE09852523E}" type="presOf" srcId="{FAA1597B-E42A-4102-B81D-436815DFCC22}" destId="{83FCECCC-B6E3-46A3-9645-B22ED34C41E6}" srcOrd="0" destOrd="0" presId="urn:microsoft.com/office/officeart/2008/layout/HalfCircleOrganizationChart"/>
    <dgm:cxn modelId="{86A46F04-28A6-4654-BF9F-BBD5D7578B2D}" type="presOf" srcId="{7B3EF582-8D02-4912-87D0-EED6B1D24A20}" destId="{92ED4996-A8E5-469D-9E59-542890A44CF3}" srcOrd="1" destOrd="0" presId="urn:microsoft.com/office/officeart/2008/layout/HalfCircleOrganizationChart"/>
    <dgm:cxn modelId="{073ED8D6-43FC-4631-874A-1236448E0716}" type="presOf" srcId="{F95DD79D-5358-4FDB-8F81-6EBF9F47CD58}" destId="{6BB6D258-469C-4F96-BE42-6A28A9B7AD83}" srcOrd="1" destOrd="0" presId="urn:microsoft.com/office/officeart/2008/layout/HalfCircleOrganizationChart"/>
    <dgm:cxn modelId="{35D9571A-C30D-4824-8339-B186C8E86B84}" type="presOf" srcId="{2A9FB975-263C-49B8-AF2B-A93E7F2898F8}" destId="{40482B21-1BC3-44DA-B24F-9E5BEFBA7877}" srcOrd="0" destOrd="0" presId="urn:microsoft.com/office/officeart/2008/layout/HalfCircleOrganizationChart"/>
    <dgm:cxn modelId="{13CD1D6F-4492-48F1-9252-1955C00DC7AE}" type="presOf" srcId="{F95DD79D-5358-4FDB-8F81-6EBF9F47CD58}" destId="{E807DC47-138B-42B7-BCF0-91873855E51C}" srcOrd="0" destOrd="0" presId="urn:microsoft.com/office/officeart/2008/layout/HalfCircleOrganizationChart"/>
    <dgm:cxn modelId="{984C4DF2-34A3-48CA-8AA4-EC7277FC6FD1}" type="presOf" srcId="{BBB596B4-53B4-4F38-80DF-4D7A1CD65EDD}" destId="{BBC60694-B72F-4828-B020-9068C7C7730E}" srcOrd="0" destOrd="0" presId="urn:microsoft.com/office/officeart/2008/layout/HalfCircleOrganizationChart"/>
    <dgm:cxn modelId="{3BC54FFD-11A1-406A-9CB1-1380E882E0E6}" type="presOf" srcId="{BB7C893D-8A59-463B-866C-6096C2504439}" destId="{DBFD51CE-1312-4781-AA4B-8B5E064AE115}" srcOrd="0" destOrd="0" presId="urn:microsoft.com/office/officeart/2008/layout/HalfCircleOrganizationChart"/>
    <dgm:cxn modelId="{23FE22F7-6710-4B9A-B9E5-E9C0F80A9D25}" srcId="{F95DD79D-5358-4FDB-8F81-6EBF9F47CD58}" destId="{73BA9755-096C-4CC0-9CB9-E221DA53AE7D}" srcOrd="2" destOrd="0" parTransId="{9FD9ECF7-7FC4-43F0-813E-AAA3DBACB7CA}" sibTransId="{7004FBF9-9F0F-4C0D-8751-4DFFA19C0601}"/>
    <dgm:cxn modelId="{91DE0330-C217-435C-B3FB-C5A5ED337CB1}" type="presOf" srcId="{A0AFC914-4E72-493A-8B04-DEA99BFF97EC}" destId="{59F51692-6C23-415C-8B8C-5A5A6AF2C943}" srcOrd="1" destOrd="0" presId="urn:microsoft.com/office/officeart/2008/layout/HalfCircleOrganizationChart"/>
    <dgm:cxn modelId="{BF3C8359-8B02-4CA4-BCFE-3B625F4A58EA}" type="presOf" srcId="{AC4321EF-41E3-46F3-AC14-2A87E90148A5}" destId="{42C6D5C0-3FA5-4F71-B734-9541E3E458C8}" srcOrd="0" destOrd="0" presId="urn:microsoft.com/office/officeart/2008/layout/HalfCircleOrganizationChart"/>
    <dgm:cxn modelId="{3B8403C3-0B42-4777-988E-953CCC9B8E1F}" type="presOf" srcId="{25DA340A-5819-45EF-8181-69743E8EE21B}" destId="{77514FB4-2ED6-48BE-A2FE-D2A14740A00D}" srcOrd="0" destOrd="0" presId="urn:microsoft.com/office/officeart/2008/layout/HalfCircleOrganizationChart"/>
    <dgm:cxn modelId="{DB85B006-480F-4C60-AE54-3D9697670BDC}" srcId="{4DFA97DE-7B44-4DD0-8B10-7FEF565778CB}" destId="{F95DD79D-5358-4FDB-8F81-6EBF9F47CD58}" srcOrd="0" destOrd="0" parTransId="{30F4843A-185F-47B2-BB2D-180EF05F4925}" sibTransId="{EFB762A9-3171-4E81-993C-6B2BF38BE5A9}"/>
    <dgm:cxn modelId="{79610435-8676-4D64-818B-5328069CD254}" type="presOf" srcId="{193298AF-8960-41EE-A5A0-3E77AE381D26}" destId="{ED7243FA-7683-4EBB-A1F1-A722A74838EB}" srcOrd="1" destOrd="0" presId="urn:microsoft.com/office/officeart/2008/layout/HalfCircleOrganizationChart"/>
    <dgm:cxn modelId="{1991D65B-37C2-4739-B184-D1EEAFDBEC65}" type="presOf" srcId="{ED1797C1-35CC-4849-828E-D2C7E1FBF079}" destId="{448A01B8-98B5-4735-98DC-08A0F16B0F88}" srcOrd="1" destOrd="0" presId="urn:microsoft.com/office/officeart/2008/layout/HalfCircleOrganizationChart"/>
    <dgm:cxn modelId="{A46B9E12-697F-46B0-8921-BB05BD58FFBA}" type="presOf" srcId="{11EFC13C-5983-470F-8051-E3A249BE7571}" destId="{2748A04F-90FF-4F1F-A6F5-708B0711A1C9}" srcOrd="0" destOrd="0" presId="urn:microsoft.com/office/officeart/2008/layout/HalfCircleOrganizationChart"/>
    <dgm:cxn modelId="{89FD7DF7-06D0-4C9B-8FB3-8B2C553AF54C}" srcId="{ED1797C1-35CC-4849-828E-D2C7E1FBF079}" destId="{BB7C893D-8A59-463B-866C-6096C2504439}" srcOrd="0" destOrd="0" parTransId="{A63AD033-0FCB-4BF8-A690-24B613998A76}" sibTransId="{1DCDD8CC-DB9E-4320-B735-D02830D16F5D}"/>
    <dgm:cxn modelId="{1A4D85B2-50C0-402C-B381-118E52A9CC7F}" type="presParOf" srcId="{BC7D96F3-1412-43E8-9245-F52BDEEB3C07}" destId="{F423F7D0-6899-47B3-BEA1-CE4F2BE398C8}" srcOrd="0" destOrd="0" presId="urn:microsoft.com/office/officeart/2008/layout/HalfCircleOrganizationChart"/>
    <dgm:cxn modelId="{5DAABA8E-BC8F-42B8-8C59-FD7292C16A6C}" type="presParOf" srcId="{F423F7D0-6899-47B3-BEA1-CE4F2BE398C8}" destId="{5CE3A89A-6FAF-4A98-B000-6ABEB60B3517}" srcOrd="0" destOrd="0" presId="urn:microsoft.com/office/officeart/2008/layout/HalfCircleOrganizationChart"/>
    <dgm:cxn modelId="{6BCCAE31-E0CB-486A-838D-F60BEA3C1DB6}" type="presParOf" srcId="{5CE3A89A-6FAF-4A98-B000-6ABEB60B3517}" destId="{9EE8223B-31EC-4891-90C5-E835C05D83A4}" srcOrd="0" destOrd="0" presId="urn:microsoft.com/office/officeart/2008/layout/HalfCircleOrganizationChart"/>
    <dgm:cxn modelId="{7D217F5C-941C-4C7B-94D8-BA910C01312B}" type="presParOf" srcId="{5CE3A89A-6FAF-4A98-B000-6ABEB60B3517}" destId="{B496A3DF-205E-40D1-8789-269C4175DFA9}" srcOrd="1" destOrd="0" presId="urn:microsoft.com/office/officeart/2008/layout/HalfCircleOrganizationChart"/>
    <dgm:cxn modelId="{4C67E90C-6CF0-4B00-B2AC-B4AD82C3D2E5}" type="presParOf" srcId="{5CE3A89A-6FAF-4A98-B000-6ABEB60B3517}" destId="{40311654-E0CE-4AE9-B415-39C2C766DF5B}" srcOrd="2" destOrd="0" presId="urn:microsoft.com/office/officeart/2008/layout/HalfCircleOrganizationChart"/>
    <dgm:cxn modelId="{8ED3C125-AFD5-4E2C-AAC1-F630144422D7}" type="presParOf" srcId="{5CE3A89A-6FAF-4A98-B000-6ABEB60B3517}" destId="{71FC7EF3-21F2-4401-9971-88E3000A7CD1}" srcOrd="3" destOrd="0" presId="urn:microsoft.com/office/officeart/2008/layout/HalfCircleOrganizationChart"/>
    <dgm:cxn modelId="{46F0BD57-B928-4CBB-9C80-3FD7825E4737}" type="presParOf" srcId="{F423F7D0-6899-47B3-BEA1-CE4F2BE398C8}" destId="{C1ADD528-C83D-49E3-9B98-4506C9B06CDB}" srcOrd="1" destOrd="0" presId="urn:microsoft.com/office/officeart/2008/layout/HalfCircleOrganizationChart"/>
    <dgm:cxn modelId="{71045AC7-9309-42CF-A127-0529423EFD48}" type="presParOf" srcId="{C1ADD528-C83D-49E3-9B98-4506C9B06CDB}" destId="{FDC18506-D2B6-42AA-853A-26212E23B4CB}" srcOrd="0" destOrd="0" presId="urn:microsoft.com/office/officeart/2008/layout/HalfCircleOrganizationChart"/>
    <dgm:cxn modelId="{61DAD7B1-9384-43E2-8250-7C23232E35E8}" type="presParOf" srcId="{C1ADD528-C83D-49E3-9B98-4506C9B06CDB}" destId="{33A0B01C-6F30-4C22-A858-382630E2EA42}" srcOrd="1" destOrd="0" presId="urn:microsoft.com/office/officeart/2008/layout/HalfCircleOrganizationChart"/>
    <dgm:cxn modelId="{DD8AB02D-758D-4344-9BCD-500875AC2EC1}" type="presParOf" srcId="{33A0B01C-6F30-4C22-A858-382630E2EA42}" destId="{9AE1D2D9-5089-4A52-AEE0-C491DAD2A2DD}" srcOrd="0" destOrd="0" presId="urn:microsoft.com/office/officeart/2008/layout/HalfCircleOrganizationChart"/>
    <dgm:cxn modelId="{C22B9580-4F14-449D-B0D6-DEF62AA79103}" type="presParOf" srcId="{9AE1D2D9-5089-4A52-AEE0-C491DAD2A2DD}" destId="{E807DC47-138B-42B7-BCF0-91873855E51C}" srcOrd="0" destOrd="0" presId="urn:microsoft.com/office/officeart/2008/layout/HalfCircleOrganizationChart"/>
    <dgm:cxn modelId="{84098A82-C21A-4800-B0FE-BAE96C4D8044}" type="presParOf" srcId="{9AE1D2D9-5089-4A52-AEE0-C491DAD2A2DD}" destId="{EF81E691-0E9E-4D72-B80F-6B036627B666}" srcOrd="1" destOrd="0" presId="urn:microsoft.com/office/officeart/2008/layout/HalfCircleOrganizationChart"/>
    <dgm:cxn modelId="{B5E28764-B81F-4FD6-9A88-23FE6B732452}" type="presParOf" srcId="{9AE1D2D9-5089-4A52-AEE0-C491DAD2A2DD}" destId="{259476F9-2478-4CDD-BAFA-7942B53046A7}" srcOrd="2" destOrd="0" presId="urn:microsoft.com/office/officeart/2008/layout/HalfCircleOrganizationChart"/>
    <dgm:cxn modelId="{6C3CA869-F005-4AA9-B77C-6DBE87972FD9}" type="presParOf" srcId="{9AE1D2D9-5089-4A52-AEE0-C491DAD2A2DD}" destId="{6BB6D258-469C-4F96-BE42-6A28A9B7AD83}" srcOrd="3" destOrd="0" presId="urn:microsoft.com/office/officeart/2008/layout/HalfCircleOrganizationChart"/>
    <dgm:cxn modelId="{539F9D01-9C6A-4922-9D7E-DD2ABEEE5C58}" type="presParOf" srcId="{33A0B01C-6F30-4C22-A858-382630E2EA42}" destId="{30AD4096-9975-4D56-A6C7-9B4DF8C5F81F}" srcOrd="1" destOrd="0" presId="urn:microsoft.com/office/officeart/2008/layout/HalfCircleOrganizationChart"/>
    <dgm:cxn modelId="{C27BA0FD-8136-4ECE-A68F-E986F7778DEE}" type="presParOf" srcId="{30AD4096-9975-4D56-A6C7-9B4DF8C5F81F}" destId="{071FA47A-AA90-4B66-9CC9-3A578E3C288F}" srcOrd="0" destOrd="0" presId="urn:microsoft.com/office/officeart/2008/layout/HalfCircleOrganizationChart"/>
    <dgm:cxn modelId="{C14B04DD-CE17-4E15-98B9-70911E01A6DF}" type="presParOf" srcId="{30AD4096-9975-4D56-A6C7-9B4DF8C5F81F}" destId="{698A50E8-7D20-4251-A34F-D12367F48860}" srcOrd="1" destOrd="0" presId="urn:microsoft.com/office/officeart/2008/layout/HalfCircleOrganizationChart"/>
    <dgm:cxn modelId="{A02B68BB-D9BB-4095-B8BE-0A9D6E2761F1}" type="presParOf" srcId="{698A50E8-7D20-4251-A34F-D12367F48860}" destId="{1FF08D72-402F-4F5D-BBC2-8F27EFD50B04}" srcOrd="0" destOrd="0" presId="urn:microsoft.com/office/officeart/2008/layout/HalfCircleOrganizationChart"/>
    <dgm:cxn modelId="{4E5B0004-C2B8-467D-A3AC-E183A45B8698}" type="presParOf" srcId="{1FF08D72-402F-4F5D-BBC2-8F27EFD50B04}" destId="{6EDBB27C-DA5F-4730-B452-322AD13E098F}" srcOrd="0" destOrd="0" presId="urn:microsoft.com/office/officeart/2008/layout/HalfCircleOrganizationChart"/>
    <dgm:cxn modelId="{8EEBA751-6590-49DB-A4C6-C786C06993B8}" type="presParOf" srcId="{1FF08D72-402F-4F5D-BBC2-8F27EFD50B04}" destId="{22D6DEEC-4CB9-482F-8869-80A9232AA45A}" srcOrd="1" destOrd="0" presId="urn:microsoft.com/office/officeart/2008/layout/HalfCircleOrganizationChart"/>
    <dgm:cxn modelId="{B3A6B428-CDDB-40DD-A89C-80884A8874F7}" type="presParOf" srcId="{1FF08D72-402F-4F5D-BBC2-8F27EFD50B04}" destId="{9AE413FD-1272-4C64-851A-58224A76CC5D}" srcOrd="2" destOrd="0" presId="urn:microsoft.com/office/officeart/2008/layout/HalfCircleOrganizationChart"/>
    <dgm:cxn modelId="{7D1DC977-8F47-4926-8C44-6452B178FA8E}" type="presParOf" srcId="{1FF08D72-402F-4F5D-BBC2-8F27EFD50B04}" destId="{59F51692-6C23-415C-8B8C-5A5A6AF2C943}" srcOrd="3" destOrd="0" presId="urn:microsoft.com/office/officeart/2008/layout/HalfCircleOrganizationChart"/>
    <dgm:cxn modelId="{FE5843B6-5BB1-4AE3-927E-D5FDBC9D4F89}" type="presParOf" srcId="{698A50E8-7D20-4251-A34F-D12367F48860}" destId="{8E0CE7ED-D8AE-4776-A77F-DA751D17AC02}" srcOrd="1" destOrd="0" presId="urn:microsoft.com/office/officeart/2008/layout/HalfCircleOrganizationChart"/>
    <dgm:cxn modelId="{1E07E3D3-2A07-4922-B2E9-B87E9C118101}" type="presParOf" srcId="{698A50E8-7D20-4251-A34F-D12367F48860}" destId="{ED6B200D-8011-4C05-BED3-28BEE69B60C7}" srcOrd="2" destOrd="0" presId="urn:microsoft.com/office/officeart/2008/layout/HalfCircleOrganizationChart"/>
    <dgm:cxn modelId="{16BB96AE-7226-46D7-80F7-6C34D773BC92}" type="presParOf" srcId="{30AD4096-9975-4D56-A6C7-9B4DF8C5F81F}" destId="{5B160E5C-9001-419B-92E5-4CC459F97578}" srcOrd="2" destOrd="0" presId="urn:microsoft.com/office/officeart/2008/layout/HalfCircleOrganizationChart"/>
    <dgm:cxn modelId="{41EF2D4D-F682-4B89-8C7E-C967F49F1FBC}" type="presParOf" srcId="{30AD4096-9975-4D56-A6C7-9B4DF8C5F81F}" destId="{161251CC-A046-4340-8B72-B266ADEA4EBB}" srcOrd="3" destOrd="0" presId="urn:microsoft.com/office/officeart/2008/layout/HalfCircleOrganizationChart"/>
    <dgm:cxn modelId="{438664B9-041D-4BF6-9F8C-3AA7B60DA703}" type="presParOf" srcId="{161251CC-A046-4340-8B72-B266ADEA4EBB}" destId="{C110A068-8932-42C6-AB2B-D13D0F8F0878}" srcOrd="0" destOrd="0" presId="urn:microsoft.com/office/officeart/2008/layout/HalfCircleOrganizationChart"/>
    <dgm:cxn modelId="{2F6CFCD0-A329-4373-B994-A7C91FA31053}" type="presParOf" srcId="{C110A068-8932-42C6-AB2B-D13D0F8F0878}" destId="{1165D4D1-7032-438B-B787-96071382D4B2}" srcOrd="0" destOrd="0" presId="urn:microsoft.com/office/officeart/2008/layout/HalfCircleOrganizationChart"/>
    <dgm:cxn modelId="{F0CB7705-BF88-4F89-BD07-A90193DB9110}" type="presParOf" srcId="{C110A068-8932-42C6-AB2B-D13D0F8F0878}" destId="{37374BCB-00AF-40B3-ACB6-EECB6359E257}" srcOrd="1" destOrd="0" presId="urn:microsoft.com/office/officeart/2008/layout/HalfCircleOrganizationChart"/>
    <dgm:cxn modelId="{5F1171EE-410A-4917-BB06-4B8571DEF15C}" type="presParOf" srcId="{C110A068-8932-42C6-AB2B-D13D0F8F0878}" destId="{667AE906-17CB-4495-85EA-AF5297493A8A}" srcOrd="2" destOrd="0" presId="urn:microsoft.com/office/officeart/2008/layout/HalfCircleOrganizationChart"/>
    <dgm:cxn modelId="{05BE27F9-C04E-4223-BDC8-827B2E197A3F}" type="presParOf" srcId="{C110A068-8932-42C6-AB2B-D13D0F8F0878}" destId="{49B85BC8-A642-4047-B055-A06A8C15CB5B}" srcOrd="3" destOrd="0" presId="urn:microsoft.com/office/officeart/2008/layout/HalfCircleOrganizationChart"/>
    <dgm:cxn modelId="{F3A5C6C5-2BBE-4837-AB4D-5D6A4B46568A}" type="presParOf" srcId="{161251CC-A046-4340-8B72-B266ADEA4EBB}" destId="{093F19BE-8C9D-4F36-8AFB-AEEDB8BA834C}" srcOrd="1" destOrd="0" presId="urn:microsoft.com/office/officeart/2008/layout/HalfCircleOrganizationChart"/>
    <dgm:cxn modelId="{1B2792DF-9781-467B-B544-2144BA9A4BB3}" type="presParOf" srcId="{161251CC-A046-4340-8B72-B266ADEA4EBB}" destId="{FB327413-D5FD-4F3D-97B2-97452EC729B7}" srcOrd="2" destOrd="0" presId="urn:microsoft.com/office/officeart/2008/layout/HalfCircleOrganizationChart"/>
    <dgm:cxn modelId="{54861A8B-ADDE-4180-BB92-4FF711C3B059}" type="presParOf" srcId="{30AD4096-9975-4D56-A6C7-9B4DF8C5F81F}" destId="{604C7ADC-4058-4FBD-9BF8-F5C1F5990A97}" srcOrd="4" destOrd="0" presId="urn:microsoft.com/office/officeart/2008/layout/HalfCircleOrganizationChart"/>
    <dgm:cxn modelId="{57158CA0-1281-4F3A-A82E-5ED17CCA6192}" type="presParOf" srcId="{30AD4096-9975-4D56-A6C7-9B4DF8C5F81F}" destId="{AD961B4E-C9E7-406A-9DFA-529ED7237BF4}" srcOrd="5" destOrd="0" presId="urn:microsoft.com/office/officeart/2008/layout/HalfCircleOrganizationChart"/>
    <dgm:cxn modelId="{9986F494-996C-48BA-9D07-83FD34EDBC28}" type="presParOf" srcId="{AD961B4E-C9E7-406A-9DFA-529ED7237BF4}" destId="{0A62A1F6-7DEE-46B5-B399-920FC439B8D0}" srcOrd="0" destOrd="0" presId="urn:microsoft.com/office/officeart/2008/layout/HalfCircleOrganizationChart"/>
    <dgm:cxn modelId="{20468F29-7AEE-4094-9491-F40972A133A6}" type="presParOf" srcId="{0A62A1F6-7DEE-46B5-B399-920FC439B8D0}" destId="{FA87F125-F4EB-4570-9848-1815EA159282}" srcOrd="0" destOrd="0" presId="urn:microsoft.com/office/officeart/2008/layout/HalfCircleOrganizationChart"/>
    <dgm:cxn modelId="{60524D48-1D0B-43BF-B85C-C657693B76D0}" type="presParOf" srcId="{0A62A1F6-7DEE-46B5-B399-920FC439B8D0}" destId="{CED3DC25-794C-4869-BF70-593CBF4502EE}" srcOrd="1" destOrd="0" presId="urn:microsoft.com/office/officeart/2008/layout/HalfCircleOrganizationChart"/>
    <dgm:cxn modelId="{F54DD331-5ACA-4070-BFE4-B5EFFC5EC781}" type="presParOf" srcId="{0A62A1F6-7DEE-46B5-B399-920FC439B8D0}" destId="{D267508C-720B-41DC-A8F1-4EABD849EE30}" srcOrd="2" destOrd="0" presId="urn:microsoft.com/office/officeart/2008/layout/HalfCircleOrganizationChart"/>
    <dgm:cxn modelId="{F74018DA-39D7-4CB6-8A7C-B73185CF18AC}" type="presParOf" srcId="{0A62A1F6-7DEE-46B5-B399-920FC439B8D0}" destId="{A2B2D2B6-EB38-4F3E-A221-3EA20864680B}" srcOrd="3" destOrd="0" presId="urn:microsoft.com/office/officeart/2008/layout/HalfCircleOrganizationChart"/>
    <dgm:cxn modelId="{6333106A-0B3E-477B-A4A2-F276BA2E8FBD}" type="presParOf" srcId="{AD961B4E-C9E7-406A-9DFA-529ED7237BF4}" destId="{CCB3E636-C2E0-4C23-A8B0-73FC52A5AFF9}" srcOrd="1" destOrd="0" presId="urn:microsoft.com/office/officeart/2008/layout/HalfCircleOrganizationChart"/>
    <dgm:cxn modelId="{701DC1E2-1199-4FAA-9B3F-CAF0D63543E3}" type="presParOf" srcId="{AD961B4E-C9E7-406A-9DFA-529ED7237BF4}" destId="{3FFD2084-E799-4A39-BE58-F417B46DA29A}" srcOrd="2" destOrd="0" presId="urn:microsoft.com/office/officeart/2008/layout/HalfCircleOrganizationChart"/>
    <dgm:cxn modelId="{3EFA4756-7C6A-4165-9165-050687EC4A0E}" type="presParOf" srcId="{33A0B01C-6F30-4C22-A858-382630E2EA42}" destId="{BA3AE103-B91D-4F55-BA49-6F6A4446DA1C}" srcOrd="2" destOrd="0" presId="urn:microsoft.com/office/officeart/2008/layout/HalfCircleOrganizationChart"/>
    <dgm:cxn modelId="{4347A734-3D55-4D09-A511-9A9E820E0B05}" type="presParOf" srcId="{C1ADD528-C83D-49E3-9B98-4506C9B06CDB}" destId="{42C6D5C0-3FA5-4F71-B734-9541E3E458C8}" srcOrd="2" destOrd="0" presId="urn:microsoft.com/office/officeart/2008/layout/HalfCircleOrganizationChart"/>
    <dgm:cxn modelId="{68334860-09FD-4ED7-9671-2C8F1019EAB6}" type="presParOf" srcId="{C1ADD528-C83D-49E3-9B98-4506C9B06CDB}" destId="{DF87F1A7-0895-4963-A6AC-195A4DA9AB4D}" srcOrd="3" destOrd="0" presId="urn:microsoft.com/office/officeart/2008/layout/HalfCircleOrganizationChart"/>
    <dgm:cxn modelId="{6EF7380E-42D7-4B98-A7E8-905102F4ADE2}" type="presParOf" srcId="{DF87F1A7-0895-4963-A6AC-195A4DA9AB4D}" destId="{8D0EA1D1-E9D2-4D97-9EDD-C9505C69D4DF}" srcOrd="0" destOrd="0" presId="urn:microsoft.com/office/officeart/2008/layout/HalfCircleOrganizationChart"/>
    <dgm:cxn modelId="{D47D553E-8815-45C8-8313-50717A63313A}" type="presParOf" srcId="{8D0EA1D1-E9D2-4D97-9EDD-C9505C69D4DF}" destId="{B3EBEF3C-8E8E-44D8-AC14-65340A09E88F}" srcOrd="0" destOrd="0" presId="urn:microsoft.com/office/officeart/2008/layout/HalfCircleOrganizationChart"/>
    <dgm:cxn modelId="{24E666DD-6541-4D20-83DE-E158F33EE2FA}" type="presParOf" srcId="{8D0EA1D1-E9D2-4D97-9EDD-C9505C69D4DF}" destId="{EEE43790-CC32-481E-B472-E434BBC0F3EF}" srcOrd="1" destOrd="0" presId="urn:microsoft.com/office/officeart/2008/layout/HalfCircleOrganizationChart"/>
    <dgm:cxn modelId="{C287354D-454E-4465-9955-98796BA1051D}" type="presParOf" srcId="{8D0EA1D1-E9D2-4D97-9EDD-C9505C69D4DF}" destId="{23450BFB-71BC-42D7-A018-207905183488}" srcOrd="2" destOrd="0" presId="urn:microsoft.com/office/officeart/2008/layout/HalfCircleOrganizationChart"/>
    <dgm:cxn modelId="{787817AA-2384-482B-88A6-1FE3A8C03104}" type="presParOf" srcId="{8D0EA1D1-E9D2-4D97-9EDD-C9505C69D4DF}" destId="{ED7243FA-7683-4EBB-A1F1-A722A74838EB}" srcOrd="3" destOrd="0" presId="urn:microsoft.com/office/officeart/2008/layout/HalfCircleOrganizationChart"/>
    <dgm:cxn modelId="{C5D4A696-1AE6-42F5-ACB6-41D4C893FDEE}" type="presParOf" srcId="{DF87F1A7-0895-4963-A6AC-195A4DA9AB4D}" destId="{A30B8394-5792-4C96-B807-7ADF5C45FA51}" srcOrd="1" destOrd="0" presId="urn:microsoft.com/office/officeart/2008/layout/HalfCircleOrganizationChart"/>
    <dgm:cxn modelId="{5D761476-16DE-4BC0-8A2A-63A2960B275F}" type="presParOf" srcId="{A30B8394-5792-4C96-B807-7ADF5C45FA51}" destId="{5BE8B186-7EA5-4D23-AE2C-F43D437C64F9}" srcOrd="0" destOrd="0" presId="urn:microsoft.com/office/officeart/2008/layout/HalfCircleOrganizationChart"/>
    <dgm:cxn modelId="{EA69475E-38EB-4A2F-8EE5-F05CE3B863E4}" type="presParOf" srcId="{A30B8394-5792-4C96-B807-7ADF5C45FA51}" destId="{072F8C77-EC00-4741-8191-5A739481F162}" srcOrd="1" destOrd="0" presId="urn:microsoft.com/office/officeart/2008/layout/HalfCircleOrganizationChart"/>
    <dgm:cxn modelId="{25E46B7A-C946-4A09-B4F0-1E47A0C6FF8F}" type="presParOf" srcId="{072F8C77-EC00-4741-8191-5A739481F162}" destId="{0BCDD62D-4465-4DA1-BA5C-DFC159D923AA}" srcOrd="0" destOrd="0" presId="urn:microsoft.com/office/officeart/2008/layout/HalfCircleOrganizationChart"/>
    <dgm:cxn modelId="{60B5AE49-7BBD-416B-B350-8FF233073DBC}" type="presParOf" srcId="{0BCDD62D-4465-4DA1-BA5C-DFC159D923AA}" destId="{E41A5DD5-FE5A-42A7-8B8D-3D9C5BEBAC84}" srcOrd="0" destOrd="0" presId="urn:microsoft.com/office/officeart/2008/layout/HalfCircleOrganizationChart"/>
    <dgm:cxn modelId="{98E002AE-9EE6-4A25-810D-02AACBC334D1}" type="presParOf" srcId="{0BCDD62D-4465-4DA1-BA5C-DFC159D923AA}" destId="{D0771F70-F2CF-4F71-B6C3-CD5E0B976BFC}" srcOrd="1" destOrd="0" presId="urn:microsoft.com/office/officeart/2008/layout/HalfCircleOrganizationChart"/>
    <dgm:cxn modelId="{B684A68F-0522-4F09-8444-ECB38F3F60E6}" type="presParOf" srcId="{0BCDD62D-4465-4DA1-BA5C-DFC159D923AA}" destId="{4D020272-8D8F-432C-894B-838E081EBDE9}" srcOrd="2" destOrd="0" presId="urn:microsoft.com/office/officeart/2008/layout/HalfCircleOrganizationChart"/>
    <dgm:cxn modelId="{55D7B2D5-B6B6-4267-88E5-993150CF636F}" type="presParOf" srcId="{0BCDD62D-4465-4DA1-BA5C-DFC159D923AA}" destId="{8D5A37AA-3F56-44C7-911E-41A3753CCE65}" srcOrd="3" destOrd="0" presId="urn:microsoft.com/office/officeart/2008/layout/HalfCircleOrganizationChart"/>
    <dgm:cxn modelId="{776FBF55-5A27-4B56-B82F-39A26681A588}" type="presParOf" srcId="{072F8C77-EC00-4741-8191-5A739481F162}" destId="{1B1730D1-7847-42C6-B0CE-66206580EFED}" srcOrd="1" destOrd="0" presId="urn:microsoft.com/office/officeart/2008/layout/HalfCircleOrganizationChart"/>
    <dgm:cxn modelId="{10ADFDAB-6927-47DF-9A97-71C524A05C21}" type="presParOf" srcId="{072F8C77-EC00-4741-8191-5A739481F162}" destId="{C157D104-9438-49FB-9AA3-42F601758BC1}" srcOrd="2" destOrd="0" presId="urn:microsoft.com/office/officeart/2008/layout/HalfCircleOrganizationChart"/>
    <dgm:cxn modelId="{B49D91BF-7C0B-43C3-B7DC-1EEBC7765B8C}" type="presParOf" srcId="{A30B8394-5792-4C96-B807-7ADF5C45FA51}" destId="{77514FB4-2ED6-48BE-A2FE-D2A14740A00D}" srcOrd="2" destOrd="0" presId="urn:microsoft.com/office/officeart/2008/layout/HalfCircleOrganizationChart"/>
    <dgm:cxn modelId="{9D2EEDB2-D5CB-4F5D-A6C3-1C8DDD76E591}" type="presParOf" srcId="{A30B8394-5792-4C96-B807-7ADF5C45FA51}" destId="{8C3C211E-3387-4774-BF59-AB18644E75B7}" srcOrd="3" destOrd="0" presId="urn:microsoft.com/office/officeart/2008/layout/HalfCircleOrganizationChart"/>
    <dgm:cxn modelId="{99F40735-6BB4-403A-ABFA-D2AAF6C17C9C}" type="presParOf" srcId="{8C3C211E-3387-4774-BF59-AB18644E75B7}" destId="{7634AFF0-C972-4716-9326-E4D8F54EE63C}" srcOrd="0" destOrd="0" presId="urn:microsoft.com/office/officeart/2008/layout/HalfCircleOrganizationChart"/>
    <dgm:cxn modelId="{36681B56-2813-453A-B213-7DA5E5FA97A3}" type="presParOf" srcId="{7634AFF0-C972-4716-9326-E4D8F54EE63C}" destId="{2E98949F-626F-45A2-B9FD-4D44BA7BEC4E}" srcOrd="0" destOrd="0" presId="urn:microsoft.com/office/officeart/2008/layout/HalfCircleOrganizationChart"/>
    <dgm:cxn modelId="{09A00F97-5782-4D1A-830B-11B759D3DC22}" type="presParOf" srcId="{7634AFF0-C972-4716-9326-E4D8F54EE63C}" destId="{110E8CDC-5FF3-4130-B49B-54B837E1C612}" srcOrd="1" destOrd="0" presId="urn:microsoft.com/office/officeart/2008/layout/HalfCircleOrganizationChart"/>
    <dgm:cxn modelId="{3C376D77-7B05-43BB-8E46-658E9DAF314B}" type="presParOf" srcId="{7634AFF0-C972-4716-9326-E4D8F54EE63C}" destId="{242A1FD1-1751-4ED7-97E9-AFF79C45C6F8}" srcOrd="2" destOrd="0" presId="urn:microsoft.com/office/officeart/2008/layout/HalfCircleOrganizationChart"/>
    <dgm:cxn modelId="{014DAF7E-8135-4E42-AD12-2E40E14584BD}" type="presParOf" srcId="{7634AFF0-C972-4716-9326-E4D8F54EE63C}" destId="{0C15335D-C73E-4609-AED3-00C939F31884}" srcOrd="3" destOrd="0" presId="urn:microsoft.com/office/officeart/2008/layout/HalfCircleOrganizationChart"/>
    <dgm:cxn modelId="{D001DBA3-1BEC-4A3A-995D-67F084E50E7A}" type="presParOf" srcId="{8C3C211E-3387-4774-BF59-AB18644E75B7}" destId="{C6B53A4B-90A3-46D9-BBF2-A4A795391F50}" srcOrd="1" destOrd="0" presId="urn:microsoft.com/office/officeart/2008/layout/HalfCircleOrganizationChart"/>
    <dgm:cxn modelId="{C50AA296-D123-469E-A73B-26A239CA2322}" type="presParOf" srcId="{8C3C211E-3387-4774-BF59-AB18644E75B7}" destId="{3DD007CC-87B1-4378-B9A2-A432A934396B}" srcOrd="2" destOrd="0" presId="urn:microsoft.com/office/officeart/2008/layout/HalfCircleOrganizationChart"/>
    <dgm:cxn modelId="{EC9620CE-2F94-4756-A1B0-7FCA70751FDA}" type="presParOf" srcId="{A30B8394-5792-4C96-B807-7ADF5C45FA51}" destId="{4858ECD9-7FB2-48D9-A92E-1AED4D4EEB9C}" srcOrd="4" destOrd="0" presId="urn:microsoft.com/office/officeart/2008/layout/HalfCircleOrganizationChart"/>
    <dgm:cxn modelId="{6707DFB2-77DC-4375-BF27-AD58C89C8D3F}" type="presParOf" srcId="{A30B8394-5792-4C96-B807-7ADF5C45FA51}" destId="{043EE2BC-B64B-4EA5-AF9B-5405697E9DB9}" srcOrd="5" destOrd="0" presId="urn:microsoft.com/office/officeart/2008/layout/HalfCircleOrganizationChart"/>
    <dgm:cxn modelId="{5D915934-7F88-4462-9E8D-2FC94CF0A030}" type="presParOf" srcId="{043EE2BC-B64B-4EA5-AF9B-5405697E9DB9}" destId="{FDFA2F7B-7C2B-4617-B976-6D90030796F3}" srcOrd="0" destOrd="0" presId="urn:microsoft.com/office/officeart/2008/layout/HalfCircleOrganizationChart"/>
    <dgm:cxn modelId="{E34D5499-6EFF-4453-B9CC-9E39CF8BDA0E}" type="presParOf" srcId="{FDFA2F7B-7C2B-4617-B976-6D90030796F3}" destId="{BBC60694-B72F-4828-B020-9068C7C7730E}" srcOrd="0" destOrd="0" presId="urn:microsoft.com/office/officeart/2008/layout/HalfCircleOrganizationChart"/>
    <dgm:cxn modelId="{D0C0B5FE-2A94-4615-A0D4-E95457DE6D1A}" type="presParOf" srcId="{FDFA2F7B-7C2B-4617-B976-6D90030796F3}" destId="{34BB540C-8282-4973-B0C8-6EFFE96126CA}" srcOrd="1" destOrd="0" presId="urn:microsoft.com/office/officeart/2008/layout/HalfCircleOrganizationChart"/>
    <dgm:cxn modelId="{318C9ADE-1D36-4419-BF7A-28C6EDE95F47}" type="presParOf" srcId="{FDFA2F7B-7C2B-4617-B976-6D90030796F3}" destId="{F03A5780-C30E-4413-B044-FF0195E35590}" srcOrd="2" destOrd="0" presId="urn:microsoft.com/office/officeart/2008/layout/HalfCircleOrganizationChart"/>
    <dgm:cxn modelId="{92D8F30B-2033-43CC-8C82-A757B229C1EC}" type="presParOf" srcId="{FDFA2F7B-7C2B-4617-B976-6D90030796F3}" destId="{D58DE1B3-78AE-4912-8390-12018B3281E8}" srcOrd="3" destOrd="0" presId="urn:microsoft.com/office/officeart/2008/layout/HalfCircleOrganizationChart"/>
    <dgm:cxn modelId="{1990EA31-B114-4B6B-8B03-16487BDC6197}" type="presParOf" srcId="{043EE2BC-B64B-4EA5-AF9B-5405697E9DB9}" destId="{3380B06C-D557-4F03-B6F9-1B891E5840CA}" srcOrd="1" destOrd="0" presId="urn:microsoft.com/office/officeart/2008/layout/HalfCircleOrganizationChart"/>
    <dgm:cxn modelId="{218EE59A-3A0B-43BC-ADD7-6965B3B5E1EA}" type="presParOf" srcId="{043EE2BC-B64B-4EA5-AF9B-5405697E9DB9}" destId="{73D0BBE9-E95F-41D7-AC70-38FFE5428496}" srcOrd="2" destOrd="0" presId="urn:microsoft.com/office/officeart/2008/layout/HalfCircleOrganizationChart"/>
    <dgm:cxn modelId="{1A525303-8469-4ED5-880A-F7219C1C4B0C}" type="presParOf" srcId="{DF87F1A7-0895-4963-A6AC-195A4DA9AB4D}" destId="{4CD12C71-9550-48D8-8CCF-8D1BD36540CA}" srcOrd="2" destOrd="0" presId="urn:microsoft.com/office/officeart/2008/layout/HalfCircleOrganizationChart"/>
    <dgm:cxn modelId="{AF8E6FF9-23D8-4D77-A4A1-02A9FB34CCB4}" type="presParOf" srcId="{C1ADD528-C83D-49E3-9B98-4506C9B06CDB}" destId="{E51B91AE-1128-4E65-9BC8-BD4566FEFE18}" srcOrd="4" destOrd="0" presId="urn:microsoft.com/office/officeart/2008/layout/HalfCircleOrganizationChart"/>
    <dgm:cxn modelId="{8FA815E9-49A3-460F-9C51-2137A3E8E354}" type="presParOf" srcId="{C1ADD528-C83D-49E3-9B98-4506C9B06CDB}" destId="{1B91D5AD-39D0-4D30-927A-60F2ED16C854}" srcOrd="5" destOrd="0" presId="urn:microsoft.com/office/officeart/2008/layout/HalfCircleOrganizationChart"/>
    <dgm:cxn modelId="{363C33C2-1FF2-47C1-AD16-17569F41C9ED}" type="presParOf" srcId="{1B91D5AD-39D0-4D30-927A-60F2ED16C854}" destId="{2BADE876-2A43-4BD1-85DF-A0811BF9A26D}" srcOrd="0" destOrd="0" presId="urn:microsoft.com/office/officeart/2008/layout/HalfCircleOrganizationChart"/>
    <dgm:cxn modelId="{271EED35-76E1-40CD-B9F7-BB356AA59AEF}" type="presParOf" srcId="{2BADE876-2A43-4BD1-85DF-A0811BF9A26D}" destId="{2748A04F-90FF-4F1F-A6F5-708B0711A1C9}" srcOrd="0" destOrd="0" presId="urn:microsoft.com/office/officeart/2008/layout/HalfCircleOrganizationChart"/>
    <dgm:cxn modelId="{7DEC551B-742F-4CC6-8019-12A8E6D0645D}" type="presParOf" srcId="{2BADE876-2A43-4BD1-85DF-A0811BF9A26D}" destId="{BED4434B-C6C5-4994-A78D-AD22979CCF81}" srcOrd="1" destOrd="0" presId="urn:microsoft.com/office/officeart/2008/layout/HalfCircleOrganizationChart"/>
    <dgm:cxn modelId="{6F4DB051-853B-484D-84F6-373E8D36A2C0}" type="presParOf" srcId="{2BADE876-2A43-4BD1-85DF-A0811BF9A26D}" destId="{619B9276-6E81-484A-843C-E1D8D4BFB964}" srcOrd="2" destOrd="0" presId="urn:microsoft.com/office/officeart/2008/layout/HalfCircleOrganizationChart"/>
    <dgm:cxn modelId="{2EE18E36-3CAA-4349-83DC-8C1D20CA6A1E}" type="presParOf" srcId="{2BADE876-2A43-4BD1-85DF-A0811BF9A26D}" destId="{269CC1A7-84B2-48AD-B1F9-155A464B5550}" srcOrd="3" destOrd="0" presId="urn:microsoft.com/office/officeart/2008/layout/HalfCircleOrganizationChart"/>
    <dgm:cxn modelId="{9681D839-3028-48B8-91C6-93847D8AAE9C}" type="presParOf" srcId="{1B91D5AD-39D0-4D30-927A-60F2ED16C854}" destId="{C444C71D-8F28-496B-818A-E89999366E38}" srcOrd="1" destOrd="0" presId="urn:microsoft.com/office/officeart/2008/layout/HalfCircleOrganizationChart"/>
    <dgm:cxn modelId="{497EC987-46FF-49F7-82CA-715F1DAAB4D6}" type="presParOf" srcId="{C444C71D-8F28-496B-818A-E89999366E38}" destId="{174D7A63-CF45-4FF2-8CFF-2837C3811EAF}" srcOrd="0" destOrd="0" presId="urn:microsoft.com/office/officeart/2008/layout/HalfCircleOrganizationChart"/>
    <dgm:cxn modelId="{C6CC2185-733F-42BE-B2AA-3941049F5ADE}" type="presParOf" srcId="{C444C71D-8F28-496B-818A-E89999366E38}" destId="{D0E28DE3-367F-4E19-8492-22F38FCDDEA2}" srcOrd="1" destOrd="0" presId="urn:microsoft.com/office/officeart/2008/layout/HalfCircleOrganizationChart"/>
    <dgm:cxn modelId="{C6B9B6C1-8B95-47DE-963B-A9B530B40A17}" type="presParOf" srcId="{D0E28DE3-367F-4E19-8492-22F38FCDDEA2}" destId="{0E6BB319-C582-4BB4-95FE-613ADD16D261}" srcOrd="0" destOrd="0" presId="urn:microsoft.com/office/officeart/2008/layout/HalfCircleOrganizationChart"/>
    <dgm:cxn modelId="{FC75908E-8E1A-46B6-AE98-9C4BD2D30EA5}" type="presParOf" srcId="{0E6BB319-C582-4BB4-95FE-613ADD16D261}" destId="{675D0A62-4BBC-484F-B7F8-2B9A75E5568A}" srcOrd="0" destOrd="0" presId="urn:microsoft.com/office/officeart/2008/layout/HalfCircleOrganizationChart"/>
    <dgm:cxn modelId="{C17F5B33-7EC6-4469-B63B-1C196DA23DD9}" type="presParOf" srcId="{0E6BB319-C582-4BB4-95FE-613ADD16D261}" destId="{B712E16D-4DAD-4F58-87D2-6B8A2F7D42C5}" srcOrd="1" destOrd="0" presId="urn:microsoft.com/office/officeart/2008/layout/HalfCircleOrganizationChart"/>
    <dgm:cxn modelId="{FAC255A5-34BF-4BD9-B27E-8D7F9E9D8A75}" type="presParOf" srcId="{0E6BB319-C582-4BB4-95FE-613ADD16D261}" destId="{9F9961A3-4157-40AA-AC43-93FD27251832}" srcOrd="2" destOrd="0" presId="urn:microsoft.com/office/officeart/2008/layout/HalfCircleOrganizationChart"/>
    <dgm:cxn modelId="{80EFD013-66AD-4977-85CB-0FC850703678}" type="presParOf" srcId="{0E6BB319-C582-4BB4-95FE-613ADD16D261}" destId="{92ED4996-A8E5-469D-9E59-542890A44CF3}" srcOrd="3" destOrd="0" presId="urn:microsoft.com/office/officeart/2008/layout/HalfCircleOrganizationChart"/>
    <dgm:cxn modelId="{09C3039B-F1D7-453D-B414-52D803072D38}" type="presParOf" srcId="{D0E28DE3-367F-4E19-8492-22F38FCDDEA2}" destId="{37F70BCD-4484-4D92-BF1C-858BBCAFBFF5}" srcOrd="1" destOrd="0" presId="urn:microsoft.com/office/officeart/2008/layout/HalfCircleOrganizationChart"/>
    <dgm:cxn modelId="{DD59DE06-D249-4C62-AA63-7677E4080BAC}" type="presParOf" srcId="{D0E28DE3-367F-4E19-8492-22F38FCDDEA2}" destId="{C891D979-C9E2-42FF-8C24-832729B447E0}" srcOrd="2" destOrd="0" presId="urn:microsoft.com/office/officeart/2008/layout/HalfCircleOrganizationChart"/>
    <dgm:cxn modelId="{3DE5B553-5D87-44A5-9AF5-60F69A6C115F}" type="presParOf" srcId="{C444C71D-8F28-496B-818A-E89999366E38}" destId="{6C82C9F7-BD69-4DE6-8F39-2FA9D4F2DD53}" srcOrd="2" destOrd="0" presId="urn:microsoft.com/office/officeart/2008/layout/HalfCircleOrganizationChart"/>
    <dgm:cxn modelId="{2C9E718B-6CCE-4111-8206-7B6358A043BD}" type="presParOf" srcId="{C444C71D-8F28-496B-818A-E89999366E38}" destId="{96A4DB5E-E0DE-4F94-BCE9-1E00129ABFC9}" srcOrd="3" destOrd="0" presId="urn:microsoft.com/office/officeart/2008/layout/HalfCircleOrganizationChart"/>
    <dgm:cxn modelId="{E2B5CF32-6D9C-45E8-9D50-91AE03FF92BC}" type="presParOf" srcId="{96A4DB5E-E0DE-4F94-BCE9-1E00129ABFC9}" destId="{902AE97D-2510-4F81-A612-8D11032AE4A1}" srcOrd="0" destOrd="0" presId="urn:microsoft.com/office/officeart/2008/layout/HalfCircleOrganizationChart"/>
    <dgm:cxn modelId="{8EA34A6D-495B-4A8B-BF21-365B16AE5B0D}" type="presParOf" srcId="{902AE97D-2510-4F81-A612-8D11032AE4A1}" destId="{40482B21-1BC3-44DA-B24F-9E5BEFBA7877}" srcOrd="0" destOrd="0" presId="urn:microsoft.com/office/officeart/2008/layout/HalfCircleOrganizationChart"/>
    <dgm:cxn modelId="{1EE32677-48A5-4DF0-9E15-9B61B5243EB1}" type="presParOf" srcId="{902AE97D-2510-4F81-A612-8D11032AE4A1}" destId="{CBBBCB9F-DA40-4F2E-9EDC-D2AB5B6E2628}" srcOrd="1" destOrd="0" presId="urn:microsoft.com/office/officeart/2008/layout/HalfCircleOrganizationChart"/>
    <dgm:cxn modelId="{5321129E-36F1-4810-9378-FB8935FBD634}" type="presParOf" srcId="{902AE97D-2510-4F81-A612-8D11032AE4A1}" destId="{2E7CB3A0-D6CE-4D56-9EB7-52CB383385C4}" srcOrd="2" destOrd="0" presId="urn:microsoft.com/office/officeart/2008/layout/HalfCircleOrganizationChart"/>
    <dgm:cxn modelId="{767E08D6-CAFB-46B5-985C-4564C59D9238}" type="presParOf" srcId="{902AE97D-2510-4F81-A612-8D11032AE4A1}" destId="{335650E9-F413-42DB-80BC-AB616D71B51B}" srcOrd="3" destOrd="0" presId="urn:microsoft.com/office/officeart/2008/layout/HalfCircleOrganizationChart"/>
    <dgm:cxn modelId="{D3872514-070B-406F-9DA0-934EE3BDB39A}" type="presParOf" srcId="{96A4DB5E-E0DE-4F94-BCE9-1E00129ABFC9}" destId="{E8BCF658-0C17-4A46-925D-2F3E4984EEB1}" srcOrd="1" destOrd="0" presId="urn:microsoft.com/office/officeart/2008/layout/HalfCircleOrganizationChart"/>
    <dgm:cxn modelId="{91579DE8-8E6A-4EA5-BBD9-CA3DFB83CC6D}" type="presParOf" srcId="{96A4DB5E-E0DE-4F94-BCE9-1E00129ABFC9}" destId="{A83D5358-4386-4100-8F55-CA95539C3918}" srcOrd="2" destOrd="0" presId="urn:microsoft.com/office/officeart/2008/layout/HalfCircleOrganizationChart"/>
    <dgm:cxn modelId="{F4CDE841-4541-47B1-BF37-32DAE98CC7D1}" type="presParOf" srcId="{1B91D5AD-39D0-4D30-927A-60F2ED16C854}" destId="{DE302074-858E-4A56-A038-75C207BA2EE9}" srcOrd="2" destOrd="0" presId="urn:microsoft.com/office/officeart/2008/layout/HalfCircleOrganizationChart"/>
    <dgm:cxn modelId="{79E9F91C-C5B3-43BD-B058-069BBFBDDF91}" type="presParOf" srcId="{C1ADD528-C83D-49E3-9B98-4506C9B06CDB}" destId="{1BDE5B6A-2C05-4E4F-990D-EE0FF15A0CA0}" srcOrd="6" destOrd="0" presId="urn:microsoft.com/office/officeart/2008/layout/HalfCircleOrganizationChart"/>
    <dgm:cxn modelId="{8957A221-E504-497F-9481-063885E976C5}" type="presParOf" srcId="{C1ADD528-C83D-49E3-9B98-4506C9B06CDB}" destId="{0D04A739-25DD-44E0-A833-CA09FB6CF54F}" srcOrd="7" destOrd="0" presId="urn:microsoft.com/office/officeart/2008/layout/HalfCircleOrganizationChart"/>
    <dgm:cxn modelId="{A2B36CDE-97CD-4671-B471-297D2C8F862E}" type="presParOf" srcId="{0D04A739-25DD-44E0-A833-CA09FB6CF54F}" destId="{79652973-E3B4-4659-8602-17DCFF100E8F}" srcOrd="0" destOrd="0" presId="urn:microsoft.com/office/officeart/2008/layout/HalfCircleOrganizationChart"/>
    <dgm:cxn modelId="{E442E1A3-D72E-4787-92E2-6501A84E518F}" type="presParOf" srcId="{79652973-E3B4-4659-8602-17DCFF100E8F}" destId="{62B13698-BFFF-4E4E-BC08-06D534434A0C}" srcOrd="0" destOrd="0" presId="urn:microsoft.com/office/officeart/2008/layout/HalfCircleOrganizationChart"/>
    <dgm:cxn modelId="{76036AF4-DE78-4E56-93B3-E0B707C4FCEB}" type="presParOf" srcId="{79652973-E3B4-4659-8602-17DCFF100E8F}" destId="{D1F56FF3-8D73-4EC3-AE01-6BBC89810B0C}" srcOrd="1" destOrd="0" presId="urn:microsoft.com/office/officeart/2008/layout/HalfCircleOrganizationChart"/>
    <dgm:cxn modelId="{4BA805CE-9A63-41C3-BD79-A49E5575A01B}" type="presParOf" srcId="{79652973-E3B4-4659-8602-17DCFF100E8F}" destId="{737A8902-C6F1-4BB5-AB26-BA1EFF5A2CFE}" srcOrd="2" destOrd="0" presId="urn:microsoft.com/office/officeart/2008/layout/HalfCircleOrganizationChart"/>
    <dgm:cxn modelId="{C25413A5-7ABD-4A45-A707-7F710040ED59}" type="presParOf" srcId="{79652973-E3B4-4659-8602-17DCFF100E8F}" destId="{448A01B8-98B5-4735-98DC-08A0F16B0F88}" srcOrd="3" destOrd="0" presId="urn:microsoft.com/office/officeart/2008/layout/HalfCircleOrganizationChart"/>
    <dgm:cxn modelId="{41A26334-116D-40F7-BD8B-12B462649D3D}" type="presParOf" srcId="{0D04A739-25DD-44E0-A833-CA09FB6CF54F}" destId="{4E4AF6AF-DCDF-4618-8E1A-01F673E473C7}" srcOrd="1" destOrd="0" presId="urn:microsoft.com/office/officeart/2008/layout/HalfCircleOrganizationChart"/>
    <dgm:cxn modelId="{50CED1B1-D782-4948-A415-94C49BC03EE0}" type="presParOf" srcId="{4E4AF6AF-DCDF-4618-8E1A-01F673E473C7}" destId="{AA9C22CB-5F37-49E0-A661-0FB9BA09BC69}" srcOrd="0" destOrd="0" presId="urn:microsoft.com/office/officeart/2008/layout/HalfCircleOrganizationChart"/>
    <dgm:cxn modelId="{1DF67BA0-C8F2-4D18-8B33-DEA0B554624C}" type="presParOf" srcId="{4E4AF6AF-DCDF-4618-8E1A-01F673E473C7}" destId="{A260AF33-DDAC-4E59-B684-A899D0F2189C}" srcOrd="1" destOrd="0" presId="urn:microsoft.com/office/officeart/2008/layout/HalfCircleOrganizationChart"/>
    <dgm:cxn modelId="{C6A6796D-F886-4218-AF77-BFEC2DF219B1}" type="presParOf" srcId="{A260AF33-DDAC-4E59-B684-A899D0F2189C}" destId="{A8E73E05-F17A-4B5E-AEE4-3B63DBD07785}" srcOrd="0" destOrd="0" presId="urn:microsoft.com/office/officeart/2008/layout/HalfCircleOrganizationChart"/>
    <dgm:cxn modelId="{0FDB461F-9693-49C0-B386-129828706BD1}" type="presParOf" srcId="{A8E73E05-F17A-4B5E-AEE4-3B63DBD07785}" destId="{DBFD51CE-1312-4781-AA4B-8B5E064AE115}" srcOrd="0" destOrd="0" presId="urn:microsoft.com/office/officeart/2008/layout/HalfCircleOrganizationChart"/>
    <dgm:cxn modelId="{DA26BAAB-2AD4-49AB-98EE-46B60FA8BB65}" type="presParOf" srcId="{A8E73E05-F17A-4B5E-AEE4-3B63DBD07785}" destId="{49A8D048-AEB6-4F4F-A359-042504E12C8D}" srcOrd="1" destOrd="0" presId="urn:microsoft.com/office/officeart/2008/layout/HalfCircleOrganizationChart"/>
    <dgm:cxn modelId="{96145A6E-64E5-4237-8DE8-D82E1C8E0E91}" type="presParOf" srcId="{A8E73E05-F17A-4B5E-AEE4-3B63DBD07785}" destId="{6EB86FBC-4E88-41E2-8F05-1FBBF6F22A6A}" srcOrd="2" destOrd="0" presId="urn:microsoft.com/office/officeart/2008/layout/HalfCircleOrganizationChart"/>
    <dgm:cxn modelId="{E100D8A0-05E7-4B40-92A9-5782E5FED8CC}" type="presParOf" srcId="{A8E73E05-F17A-4B5E-AEE4-3B63DBD07785}" destId="{2590F714-1AE9-41F9-9CDB-24815576236D}" srcOrd="3" destOrd="0" presId="urn:microsoft.com/office/officeart/2008/layout/HalfCircleOrganizationChart"/>
    <dgm:cxn modelId="{6EEE222F-248A-4F8C-B51C-D9996EBB84BF}" type="presParOf" srcId="{A260AF33-DDAC-4E59-B684-A899D0F2189C}" destId="{D6D2DFC5-2411-4F6D-821B-2EA6FF79423B}" srcOrd="1" destOrd="0" presId="urn:microsoft.com/office/officeart/2008/layout/HalfCircleOrganizationChart"/>
    <dgm:cxn modelId="{9D8FC2A5-34C1-41F9-A6A9-DEC7DCB9A138}" type="presParOf" srcId="{A260AF33-DDAC-4E59-B684-A899D0F2189C}" destId="{329AB57F-7410-48C9-BB11-52360C3214FE}" srcOrd="2" destOrd="0" presId="urn:microsoft.com/office/officeart/2008/layout/HalfCircleOrganizationChart"/>
    <dgm:cxn modelId="{75025B10-0AA2-4432-9B03-46967F693921}" type="presParOf" srcId="{4E4AF6AF-DCDF-4618-8E1A-01F673E473C7}" destId="{83FCECCC-B6E3-46A3-9645-B22ED34C41E6}" srcOrd="2" destOrd="0" presId="urn:microsoft.com/office/officeart/2008/layout/HalfCircleOrganizationChart"/>
    <dgm:cxn modelId="{9435EBA5-327E-4EDD-8E7B-BF271A3E1824}" type="presParOf" srcId="{4E4AF6AF-DCDF-4618-8E1A-01F673E473C7}" destId="{9BD6C0CA-161D-4D69-98C5-915AE6A0882D}" srcOrd="3" destOrd="0" presId="urn:microsoft.com/office/officeart/2008/layout/HalfCircleOrganizationChart"/>
    <dgm:cxn modelId="{52987C7D-D43E-4077-AC28-CAA9ACD2F3CA}" type="presParOf" srcId="{9BD6C0CA-161D-4D69-98C5-915AE6A0882D}" destId="{9F9043E1-8116-49B9-8A53-76F7DCA8E36D}" srcOrd="0" destOrd="0" presId="urn:microsoft.com/office/officeart/2008/layout/HalfCircleOrganizationChart"/>
    <dgm:cxn modelId="{693A44F5-3E39-4C44-87F0-5B1CFE4418FF}" type="presParOf" srcId="{9F9043E1-8116-49B9-8A53-76F7DCA8E36D}" destId="{95B0ED30-226E-4606-9966-4501ECD15CD8}" srcOrd="0" destOrd="0" presId="urn:microsoft.com/office/officeart/2008/layout/HalfCircleOrganizationChart"/>
    <dgm:cxn modelId="{DD1D0579-81D3-4A82-9272-15740E1250FA}" type="presParOf" srcId="{9F9043E1-8116-49B9-8A53-76F7DCA8E36D}" destId="{FF1AC7ED-A422-4844-B59F-943798BD1F00}" srcOrd="1" destOrd="0" presId="urn:microsoft.com/office/officeart/2008/layout/HalfCircleOrganizationChart"/>
    <dgm:cxn modelId="{8D4B3A4F-4BF4-413A-9B4E-3838BABB2233}" type="presParOf" srcId="{9F9043E1-8116-49B9-8A53-76F7DCA8E36D}" destId="{E4074E15-FA5B-4226-8919-F8DD416D364C}" srcOrd="2" destOrd="0" presId="urn:microsoft.com/office/officeart/2008/layout/HalfCircleOrganizationChart"/>
    <dgm:cxn modelId="{4DDBB0D9-C9CF-4456-A03B-0453C1151158}" type="presParOf" srcId="{9F9043E1-8116-49B9-8A53-76F7DCA8E36D}" destId="{A0C72494-6EA0-419C-AA72-297037B54C09}" srcOrd="3" destOrd="0" presId="urn:microsoft.com/office/officeart/2008/layout/HalfCircleOrganizationChart"/>
    <dgm:cxn modelId="{0DD53DFA-5981-491E-BF92-595723F7580C}" type="presParOf" srcId="{9BD6C0CA-161D-4D69-98C5-915AE6A0882D}" destId="{FC5D9A14-356E-4E6C-AA99-C911228E4424}" srcOrd="1" destOrd="0" presId="urn:microsoft.com/office/officeart/2008/layout/HalfCircleOrganizationChart"/>
    <dgm:cxn modelId="{BC4DA735-FAAB-4D52-B835-4E6A5E7C2CA4}" type="presParOf" srcId="{9BD6C0CA-161D-4D69-98C5-915AE6A0882D}" destId="{DC75B2BF-4EDA-49A6-BDA0-669C1485C345}" srcOrd="2" destOrd="0" presId="urn:microsoft.com/office/officeart/2008/layout/HalfCircleOrganizationChart"/>
    <dgm:cxn modelId="{B27BD624-62A4-4769-9E90-ED985A25A8B7}" type="presParOf" srcId="{0D04A739-25DD-44E0-A833-CA09FB6CF54F}" destId="{48AA1E6E-5C60-4870-851A-207BD3302D09}" srcOrd="2" destOrd="0" presId="urn:microsoft.com/office/officeart/2008/layout/HalfCircleOrganizationChart"/>
    <dgm:cxn modelId="{99FB29EA-6B31-4D30-85C8-1B8BAC8CE780}" type="presParOf" srcId="{F423F7D0-6899-47B3-BEA1-CE4F2BE398C8}" destId="{E283A28D-660E-4221-B609-742459B88BCC}"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337B7A-1857-4FDA-9C02-C307672B2618}" type="doc">
      <dgm:prSet loTypeId="urn:microsoft.com/office/officeart/2005/8/layout/matrix3" loCatId="matrix" qsTypeId="urn:microsoft.com/office/officeart/2005/8/quickstyle/simple2" qsCatId="simple" csTypeId="urn:microsoft.com/office/officeart/2005/8/colors/accent0_1" csCatId="mainScheme" phldr="1"/>
      <dgm:spPr/>
      <dgm:t>
        <a:bodyPr/>
        <a:lstStyle/>
        <a:p>
          <a:endParaRPr lang="pl-PL"/>
        </a:p>
      </dgm:t>
    </dgm:pt>
    <dgm:pt modelId="{0A71D4EC-5CD8-46B0-BB96-9670ED8D1A23}">
      <dgm:prSet phldrT="[Tekst]" custT="1"/>
      <dgm:spPr>
        <a:ln>
          <a:solidFill>
            <a:srgbClr val="C00000"/>
          </a:solidFill>
        </a:ln>
      </dgm:spPr>
      <dgm:t>
        <a:bodyPr/>
        <a:lstStyle/>
        <a:p>
          <a:r>
            <a:rPr lang="pl-PL" sz="1200">
              <a:latin typeface="Cambria" panose="02040503050406030204" pitchFamily="18" charset="0"/>
              <a:ea typeface="Cambria" panose="02040503050406030204" pitchFamily="18" charset="0"/>
            </a:rPr>
            <a:t>Opcja </a:t>
          </a:r>
          <a:r>
            <a:rPr lang="pl-PL" sz="1200" b="0">
              <a:latin typeface="Cambria" panose="02040503050406030204" pitchFamily="18" charset="0"/>
              <a:ea typeface="Cambria" panose="02040503050406030204" pitchFamily="18" charset="0"/>
            </a:rPr>
            <a:t>B</a:t>
          </a:r>
        </a:p>
        <a:p>
          <a:r>
            <a:rPr lang="pl-PL" sz="1200" b="1">
              <a:solidFill>
                <a:srgbClr val="C00000"/>
              </a:solidFill>
              <a:latin typeface="Cambria" panose="02040503050406030204" pitchFamily="18" charset="0"/>
              <a:ea typeface="Cambria" panose="02040503050406030204" pitchFamily="18" charset="0"/>
            </a:rPr>
            <a:t>SCENARIUSZ OPTYMISTYCZNY </a:t>
          </a:r>
        </a:p>
      </dgm:t>
    </dgm:pt>
    <dgm:pt modelId="{EF9EB733-7565-4EE0-B365-A80E3B60FB85}" type="parTrans" cxnId="{B72E9CDE-87B7-461A-8767-2C6A8D261C9B}">
      <dgm:prSet/>
      <dgm:spPr/>
      <dgm:t>
        <a:bodyPr/>
        <a:lstStyle/>
        <a:p>
          <a:endParaRPr lang="pl-PL"/>
        </a:p>
      </dgm:t>
    </dgm:pt>
    <dgm:pt modelId="{69EDB5D4-3EF2-48CF-9A76-3BB368F8F22A}" type="sibTrans" cxnId="{B72E9CDE-87B7-461A-8767-2C6A8D261C9B}">
      <dgm:prSet/>
      <dgm:spPr/>
      <dgm:t>
        <a:bodyPr/>
        <a:lstStyle/>
        <a:p>
          <a:endParaRPr lang="pl-PL"/>
        </a:p>
      </dgm:t>
    </dgm:pt>
    <dgm:pt modelId="{2A2E29A3-5B68-4DB8-80AB-5AD531D93D12}">
      <dgm:prSet phldrT="[Tekst]" custT="1"/>
      <dgm:spPr>
        <a:ln>
          <a:solidFill>
            <a:srgbClr val="C00000"/>
          </a:solidFill>
        </a:ln>
      </dgm:spPr>
      <dgm:t>
        <a:bodyPr/>
        <a:lstStyle/>
        <a:p>
          <a:r>
            <a:rPr lang="pl-PL" sz="1200">
              <a:latin typeface="Cambria" panose="02040503050406030204" pitchFamily="18" charset="0"/>
              <a:ea typeface="Cambria" panose="02040503050406030204" pitchFamily="18" charset="0"/>
            </a:rPr>
            <a:t>Opcja A</a:t>
          </a:r>
          <a:br>
            <a:rPr lang="pl-PL" sz="1200">
              <a:latin typeface="Cambria" panose="02040503050406030204" pitchFamily="18" charset="0"/>
              <a:ea typeface="Cambria" panose="02040503050406030204" pitchFamily="18" charset="0"/>
            </a:rPr>
          </a:br>
          <a:r>
            <a:rPr lang="pl-PL" sz="1200" b="1">
              <a:solidFill>
                <a:srgbClr val="C00000"/>
              </a:solidFill>
              <a:latin typeface="Cambria" panose="02040503050406030204" pitchFamily="18" charset="0"/>
              <a:ea typeface="Cambria" panose="02040503050406030204" pitchFamily="18" charset="0"/>
            </a:rPr>
            <a:t>SCENARIUSZ INNOWACYJNY</a:t>
          </a:r>
        </a:p>
      </dgm:t>
    </dgm:pt>
    <dgm:pt modelId="{5E915483-0F47-413B-9EB1-0B679C6ADB08}" type="parTrans" cxnId="{9F4138EA-72FA-4EFD-B029-A5E89AE41277}">
      <dgm:prSet/>
      <dgm:spPr/>
      <dgm:t>
        <a:bodyPr/>
        <a:lstStyle/>
        <a:p>
          <a:endParaRPr lang="pl-PL"/>
        </a:p>
      </dgm:t>
    </dgm:pt>
    <dgm:pt modelId="{53008CF4-A9DB-4266-A84D-E39D973B0E48}" type="sibTrans" cxnId="{9F4138EA-72FA-4EFD-B029-A5E89AE41277}">
      <dgm:prSet/>
      <dgm:spPr/>
      <dgm:t>
        <a:bodyPr/>
        <a:lstStyle/>
        <a:p>
          <a:endParaRPr lang="pl-PL"/>
        </a:p>
      </dgm:t>
    </dgm:pt>
    <dgm:pt modelId="{EAED8C2C-9914-49B3-A54A-8821771E096E}">
      <dgm:prSet phldrT="[Tekst]" custT="1"/>
      <dgm:spPr>
        <a:ln>
          <a:solidFill>
            <a:srgbClr val="C00000"/>
          </a:solidFill>
        </a:ln>
      </dgm:spPr>
      <dgm:t>
        <a:bodyPr/>
        <a:lstStyle/>
        <a:p>
          <a:r>
            <a:rPr lang="pl-PL" sz="1200">
              <a:latin typeface="Cambria" panose="02040503050406030204" pitchFamily="18" charset="0"/>
              <a:ea typeface="Cambria" panose="02040503050406030204" pitchFamily="18" charset="0"/>
            </a:rPr>
            <a:t>Opcja C </a:t>
          </a:r>
          <a:br>
            <a:rPr lang="pl-PL" sz="1200">
              <a:latin typeface="Cambria" panose="02040503050406030204" pitchFamily="18" charset="0"/>
              <a:ea typeface="Cambria" panose="02040503050406030204" pitchFamily="18" charset="0"/>
            </a:rPr>
          </a:br>
          <a:r>
            <a:rPr lang="pl-PL" sz="1200" b="1">
              <a:solidFill>
                <a:srgbClr val="C00000"/>
              </a:solidFill>
              <a:latin typeface="Cambria" panose="02040503050406030204" pitchFamily="18" charset="0"/>
              <a:ea typeface="Cambria" panose="02040503050406030204" pitchFamily="18" charset="0"/>
            </a:rPr>
            <a:t>SCENARIUSZ</a:t>
          </a:r>
          <a:br>
            <a:rPr lang="pl-PL" sz="1200" b="1">
              <a:solidFill>
                <a:srgbClr val="C00000"/>
              </a:solidFill>
              <a:latin typeface="Cambria" panose="02040503050406030204" pitchFamily="18" charset="0"/>
              <a:ea typeface="Cambria" panose="02040503050406030204" pitchFamily="18" charset="0"/>
            </a:rPr>
          </a:br>
          <a:r>
            <a:rPr lang="pl-PL" sz="1200" b="1">
              <a:solidFill>
                <a:srgbClr val="C00000"/>
              </a:solidFill>
              <a:latin typeface="Cambria" panose="02040503050406030204" pitchFamily="18" charset="0"/>
              <a:ea typeface="Cambria" panose="02040503050406030204" pitchFamily="18" charset="0"/>
            </a:rPr>
            <a:t>REALISTYCZNY</a:t>
          </a:r>
        </a:p>
      </dgm:t>
    </dgm:pt>
    <dgm:pt modelId="{70730BD5-FA1B-49B7-B9B9-1D6F9D0CC454}" type="parTrans" cxnId="{2C786469-B975-4653-9EDF-A390C94005D4}">
      <dgm:prSet/>
      <dgm:spPr/>
      <dgm:t>
        <a:bodyPr/>
        <a:lstStyle/>
        <a:p>
          <a:endParaRPr lang="pl-PL"/>
        </a:p>
      </dgm:t>
    </dgm:pt>
    <dgm:pt modelId="{F7994F8E-D869-4BD6-B318-1781A25AF65A}" type="sibTrans" cxnId="{2C786469-B975-4653-9EDF-A390C94005D4}">
      <dgm:prSet/>
      <dgm:spPr/>
      <dgm:t>
        <a:bodyPr/>
        <a:lstStyle/>
        <a:p>
          <a:endParaRPr lang="pl-PL"/>
        </a:p>
      </dgm:t>
    </dgm:pt>
    <dgm:pt modelId="{8F8CFAAA-EEFA-4369-9CD2-E88D0BAB4CF7}">
      <dgm:prSet phldrT="[Tekst]" custT="1"/>
      <dgm:spPr>
        <a:ln>
          <a:solidFill>
            <a:srgbClr val="C00000"/>
          </a:solidFill>
        </a:ln>
      </dgm:spPr>
      <dgm:t>
        <a:bodyPr/>
        <a:lstStyle/>
        <a:p>
          <a:r>
            <a:rPr lang="pl-PL" sz="1200">
              <a:latin typeface="Cambria" panose="02040503050406030204" pitchFamily="18" charset="0"/>
              <a:ea typeface="Cambria" panose="02040503050406030204" pitchFamily="18" charset="0"/>
            </a:rPr>
            <a:t>Opcja D</a:t>
          </a:r>
          <a:br>
            <a:rPr lang="pl-PL" sz="1200">
              <a:latin typeface="Cambria" panose="02040503050406030204" pitchFamily="18" charset="0"/>
              <a:ea typeface="Cambria" panose="02040503050406030204" pitchFamily="18" charset="0"/>
            </a:rPr>
          </a:br>
          <a:r>
            <a:rPr lang="pl-PL" sz="1200" b="1">
              <a:solidFill>
                <a:srgbClr val="C00000"/>
              </a:solidFill>
              <a:latin typeface="Cambria" panose="02040503050406030204" pitchFamily="18" charset="0"/>
              <a:ea typeface="Cambria" panose="02040503050406030204" pitchFamily="18" charset="0"/>
            </a:rPr>
            <a:t>SCENARIUSZ PESYMISTYCZNY</a:t>
          </a:r>
        </a:p>
      </dgm:t>
    </dgm:pt>
    <dgm:pt modelId="{342CC625-9552-4129-A8B9-9914CDB6987D}" type="parTrans" cxnId="{B5DB3157-AF3C-47ED-BCAA-6B33277EB353}">
      <dgm:prSet/>
      <dgm:spPr/>
      <dgm:t>
        <a:bodyPr/>
        <a:lstStyle/>
        <a:p>
          <a:endParaRPr lang="pl-PL"/>
        </a:p>
      </dgm:t>
    </dgm:pt>
    <dgm:pt modelId="{431F5DA3-133B-4D57-BE2B-9F97775CB589}" type="sibTrans" cxnId="{B5DB3157-AF3C-47ED-BCAA-6B33277EB353}">
      <dgm:prSet/>
      <dgm:spPr/>
      <dgm:t>
        <a:bodyPr/>
        <a:lstStyle/>
        <a:p>
          <a:endParaRPr lang="pl-PL"/>
        </a:p>
      </dgm:t>
    </dgm:pt>
    <dgm:pt modelId="{BCCF50F7-3105-43E1-AE1F-8A8E5CD683DD}">
      <dgm:prSet/>
      <dgm:spPr/>
      <dgm:t>
        <a:bodyPr/>
        <a:lstStyle/>
        <a:p>
          <a:endParaRPr lang="pl-PL"/>
        </a:p>
      </dgm:t>
    </dgm:pt>
    <dgm:pt modelId="{A3215CFC-DD30-472A-9947-31B3C067AF9E}" type="parTrans" cxnId="{1187B5F2-4C79-4A80-99EB-2AD68699E42D}">
      <dgm:prSet/>
      <dgm:spPr/>
      <dgm:t>
        <a:bodyPr/>
        <a:lstStyle/>
        <a:p>
          <a:endParaRPr lang="pl-PL"/>
        </a:p>
      </dgm:t>
    </dgm:pt>
    <dgm:pt modelId="{FC2A1A08-2183-4A75-8E54-B50E9AA53BB2}" type="sibTrans" cxnId="{1187B5F2-4C79-4A80-99EB-2AD68699E42D}">
      <dgm:prSet/>
      <dgm:spPr/>
      <dgm:t>
        <a:bodyPr/>
        <a:lstStyle/>
        <a:p>
          <a:endParaRPr lang="pl-PL"/>
        </a:p>
      </dgm:t>
    </dgm:pt>
    <dgm:pt modelId="{0E2F1D19-9C13-468B-A64D-A423A6AAE18D}" type="pres">
      <dgm:prSet presAssocID="{F9337B7A-1857-4FDA-9C02-C307672B2618}" presName="matrix" presStyleCnt="0">
        <dgm:presLayoutVars>
          <dgm:chMax val="1"/>
          <dgm:dir/>
          <dgm:resizeHandles val="exact"/>
        </dgm:presLayoutVars>
      </dgm:prSet>
      <dgm:spPr/>
      <dgm:t>
        <a:bodyPr/>
        <a:lstStyle/>
        <a:p>
          <a:endParaRPr lang="pl-PL"/>
        </a:p>
      </dgm:t>
    </dgm:pt>
    <dgm:pt modelId="{A74DBBCB-A2AB-4B47-A3A3-ACFBE8BB8F49}" type="pres">
      <dgm:prSet presAssocID="{F9337B7A-1857-4FDA-9C02-C307672B2618}" presName="diamond" presStyleLbl="bgShp" presStyleIdx="0" presStyleCnt="1"/>
      <dgm:spPr/>
    </dgm:pt>
    <dgm:pt modelId="{24EADB13-2D9A-4F43-A992-CE61049A7776}" type="pres">
      <dgm:prSet presAssocID="{F9337B7A-1857-4FDA-9C02-C307672B2618}" presName="quad1" presStyleLbl="node1" presStyleIdx="0" presStyleCnt="4">
        <dgm:presLayoutVars>
          <dgm:chMax val="0"/>
          <dgm:chPref val="0"/>
          <dgm:bulletEnabled val="1"/>
        </dgm:presLayoutVars>
      </dgm:prSet>
      <dgm:spPr/>
      <dgm:t>
        <a:bodyPr/>
        <a:lstStyle/>
        <a:p>
          <a:endParaRPr lang="pl-PL"/>
        </a:p>
      </dgm:t>
    </dgm:pt>
    <dgm:pt modelId="{8F74C9D2-0E65-4B86-91AA-550F464CBD5D}" type="pres">
      <dgm:prSet presAssocID="{F9337B7A-1857-4FDA-9C02-C307672B2618}" presName="quad2" presStyleLbl="node1" presStyleIdx="1" presStyleCnt="4">
        <dgm:presLayoutVars>
          <dgm:chMax val="0"/>
          <dgm:chPref val="0"/>
          <dgm:bulletEnabled val="1"/>
        </dgm:presLayoutVars>
      </dgm:prSet>
      <dgm:spPr/>
      <dgm:t>
        <a:bodyPr/>
        <a:lstStyle/>
        <a:p>
          <a:endParaRPr lang="pl-PL"/>
        </a:p>
      </dgm:t>
    </dgm:pt>
    <dgm:pt modelId="{189CDE5B-05A7-4438-9EE8-AD8051D3ADF8}" type="pres">
      <dgm:prSet presAssocID="{F9337B7A-1857-4FDA-9C02-C307672B2618}" presName="quad3" presStyleLbl="node1" presStyleIdx="2" presStyleCnt="4">
        <dgm:presLayoutVars>
          <dgm:chMax val="0"/>
          <dgm:chPref val="0"/>
          <dgm:bulletEnabled val="1"/>
        </dgm:presLayoutVars>
      </dgm:prSet>
      <dgm:spPr/>
      <dgm:t>
        <a:bodyPr/>
        <a:lstStyle/>
        <a:p>
          <a:endParaRPr lang="pl-PL"/>
        </a:p>
      </dgm:t>
    </dgm:pt>
    <dgm:pt modelId="{4A3327D0-A32F-4523-BD6D-080E55BD7E58}" type="pres">
      <dgm:prSet presAssocID="{F9337B7A-1857-4FDA-9C02-C307672B2618}" presName="quad4" presStyleLbl="node1" presStyleIdx="3" presStyleCnt="4">
        <dgm:presLayoutVars>
          <dgm:chMax val="0"/>
          <dgm:chPref val="0"/>
          <dgm:bulletEnabled val="1"/>
        </dgm:presLayoutVars>
      </dgm:prSet>
      <dgm:spPr/>
      <dgm:t>
        <a:bodyPr/>
        <a:lstStyle/>
        <a:p>
          <a:endParaRPr lang="pl-PL"/>
        </a:p>
      </dgm:t>
    </dgm:pt>
  </dgm:ptLst>
  <dgm:cxnLst>
    <dgm:cxn modelId="{9F4138EA-72FA-4EFD-B029-A5E89AE41277}" srcId="{F9337B7A-1857-4FDA-9C02-C307672B2618}" destId="{2A2E29A3-5B68-4DB8-80AB-5AD531D93D12}" srcOrd="1" destOrd="0" parTransId="{5E915483-0F47-413B-9EB1-0B679C6ADB08}" sibTransId="{53008CF4-A9DB-4266-A84D-E39D973B0E48}"/>
    <dgm:cxn modelId="{2C786469-B975-4653-9EDF-A390C94005D4}" srcId="{F9337B7A-1857-4FDA-9C02-C307672B2618}" destId="{EAED8C2C-9914-49B3-A54A-8821771E096E}" srcOrd="2" destOrd="0" parTransId="{70730BD5-FA1B-49B7-B9B9-1D6F9D0CC454}" sibTransId="{F7994F8E-D869-4BD6-B318-1781A25AF65A}"/>
    <dgm:cxn modelId="{B5DB3157-AF3C-47ED-BCAA-6B33277EB353}" srcId="{F9337B7A-1857-4FDA-9C02-C307672B2618}" destId="{8F8CFAAA-EEFA-4369-9CD2-E88D0BAB4CF7}" srcOrd="3" destOrd="0" parTransId="{342CC625-9552-4129-A8B9-9914CDB6987D}" sibTransId="{431F5DA3-133B-4D57-BE2B-9F97775CB589}"/>
    <dgm:cxn modelId="{1187B5F2-4C79-4A80-99EB-2AD68699E42D}" srcId="{F9337B7A-1857-4FDA-9C02-C307672B2618}" destId="{BCCF50F7-3105-43E1-AE1F-8A8E5CD683DD}" srcOrd="4" destOrd="0" parTransId="{A3215CFC-DD30-472A-9947-31B3C067AF9E}" sibTransId="{FC2A1A08-2183-4A75-8E54-B50E9AA53BB2}"/>
    <dgm:cxn modelId="{D01A5AAE-B36C-4A74-A674-5A7526BA18AF}" type="presOf" srcId="{F9337B7A-1857-4FDA-9C02-C307672B2618}" destId="{0E2F1D19-9C13-468B-A64D-A423A6AAE18D}" srcOrd="0" destOrd="0" presId="urn:microsoft.com/office/officeart/2005/8/layout/matrix3"/>
    <dgm:cxn modelId="{23C7FEDC-60DB-4220-8301-D562DC0CB68E}" type="presOf" srcId="{EAED8C2C-9914-49B3-A54A-8821771E096E}" destId="{189CDE5B-05A7-4438-9EE8-AD8051D3ADF8}" srcOrd="0" destOrd="0" presId="urn:microsoft.com/office/officeart/2005/8/layout/matrix3"/>
    <dgm:cxn modelId="{B72E9CDE-87B7-461A-8767-2C6A8D261C9B}" srcId="{F9337B7A-1857-4FDA-9C02-C307672B2618}" destId="{0A71D4EC-5CD8-46B0-BB96-9670ED8D1A23}" srcOrd="0" destOrd="0" parTransId="{EF9EB733-7565-4EE0-B365-A80E3B60FB85}" sibTransId="{69EDB5D4-3EF2-48CF-9A76-3BB368F8F22A}"/>
    <dgm:cxn modelId="{A80A2E03-1ABF-48C1-A784-7DA661D20FAB}" type="presOf" srcId="{8F8CFAAA-EEFA-4369-9CD2-E88D0BAB4CF7}" destId="{4A3327D0-A32F-4523-BD6D-080E55BD7E58}" srcOrd="0" destOrd="0" presId="urn:microsoft.com/office/officeart/2005/8/layout/matrix3"/>
    <dgm:cxn modelId="{0FBD14C9-5B5D-4CC2-A38A-29A590539430}" type="presOf" srcId="{2A2E29A3-5B68-4DB8-80AB-5AD531D93D12}" destId="{8F74C9D2-0E65-4B86-91AA-550F464CBD5D}" srcOrd="0" destOrd="0" presId="urn:microsoft.com/office/officeart/2005/8/layout/matrix3"/>
    <dgm:cxn modelId="{0C0E0AF2-1B1E-47C5-A5C3-DF49DCAA4099}" type="presOf" srcId="{0A71D4EC-5CD8-46B0-BB96-9670ED8D1A23}" destId="{24EADB13-2D9A-4F43-A992-CE61049A7776}" srcOrd="0" destOrd="0" presId="urn:microsoft.com/office/officeart/2005/8/layout/matrix3"/>
    <dgm:cxn modelId="{68757FEA-9D75-4AFE-AC18-B75465EFBE1C}" type="presParOf" srcId="{0E2F1D19-9C13-468B-A64D-A423A6AAE18D}" destId="{A74DBBCB-A2AB-4B47-A3A3-ACFBE8BB8F49}" srcOrd="0" destOrd="0" presId="urn:microsoft.com/office/officeart/2005/8/layout/matrix3"/>
    <dgm:cxn modelId="{72DD2205-F56B-4D05-9107-2275DAC402CD}" type="presParOf" srcId="{0E2F1D19-9C13-468B-A64D-A423A6AAE18D}" destId="{24EADB13-2D9A-4F43-A992-CE61049A7776}" srcOrd="1" destOrd="0" presId="urn:microsoft.com/office/officeart/2005/8/layout/matrix3"/>
    <dgm:cxn modelId="{F0EBFADC-6403-4273-9AF6-7CE76C4D8EEC}" type="presParOf" srcId="{0E2F1D19-9C13-468B-A64D-A423A6AAE18D}" destId="{8F74C9D2-0E65-4B86-91AA-550F464CBD5D}" srcOrd="2" destOrd="0" presId="urn:microsoft.com/office/officeart/2005/8/layout/matrix3"/>
    <dgm:cxn modelId="{384EA332-6398-45B6-A5DA-6EB4EA4BEF3E}" type="presParOf" srcId="{0E2F1D19-9C13-468B-A64D-A423A6AAE18D}" destId="{189CDE5B-05A7-4438-9EE8-AD8051D3ADF8}" srcOrd="3" destOrd="0" presId="urn:microsoft.com/office/officeart/2005/8/layout/matrix3"/>
    <dgm:cxn modelId="{83E7E1CF-6DED-4155-99F6-5235832D09D8}" type="presParOf" srcId="{0E2F1D19-9C13-468B-A64D-A423A6AAE18D}" destId="{4A3327D0-A32F-4523-BD6D-080E55BD7E5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E3C3E2-F8F3-4AB9-B38A-2AF9721EDA96}" type="doc">
      <dgm:prSet loTypeId="urn:microsoft.com/office/officeart/2008/layout/PictureStrips" loCatId="list" qsTypeId="urn:microsoft.com/office/officeart/2005/8/quickstyle/simple1" qsCatId="simple" csTypeId="urn:microsoft.com/office/officeart/2005/8/colors/accent3_1" csCatId="accent3" phldr="1"/>
      <dgm:spPr/>
      <dgm:t>
        <a:bodyPr/>
        <a:lstStyle/>
        <a:p>
          <a:endParaRPr lang="pl-PL"/>
        </a:p>
      </dgm:t>
    </dgm:pt>
    <dgm:pt modelId="{A8AB76B6-650C-40A4-ADC3-064F114341AB}">
      <dgm:prSet phldrT="[Tekst]" custT="1"/>
      <dgm:spPr>
        <a:ln w="19050">
          <a:solidFill>
            <a:srgbClr val="D7153A"/>
          </a:solidFill>
        </a:ln>
      </dgm:spPr>
      <dgm:t>
        <a:bodyPr/>
        <a:lstStyle/>
        <a:p>
          <a:r>
            <a:rPr lang="pl-PL" sz="1300">
              <a:latin typeface="Cambria" panose="02040503050406030204" pitchFamily="18" charset="0"/>
              <a:ea typeface="Cambria" panose="02040503050406030204" pitchFamily="18" charset="0"/>
            </a:rPr>
            <a:t>OSI </a:t>
          </a:r>
        </a:p>
        <a:p>
          <a:r>
            <a:rPr lang="pl-PL" sz="1300" b="1">
              <a:solidFill>
                <a:srgbClr val="C00000"/>
              </a:solidFill>
              <a:latin typeface="Cambria" panose="02040503050406030204" pitchFamily="18" charset="0"/>
              <a:ea typeface="Cambria" panose="02040503050406030204" pitchFamily="18" charset="0"/>
            </a:rPr>
            <a:t>Bieguny wzrostu</a:t>
          </a:r>
        </a:p>
      </dgm:t>
    </dgm:pt>
    <dgm:pt modelId="{8D1B3C56-5A98-46E8-82AE-E36CFE300696}" type="parTrans" cxnId="{FCBFBF7A-C9B3-45C6-8762-E506AD13FA1C}">
      <dgm:prSet/>
      <dgm:spPr/>
      <dgm:t>
        <a:bodyPr/>
        <a:lstStyle/>
        <a:p>
          <a:endParaRPr lang="pl-PL"/>
        </a:p>
      </dgm:t>
    </dgm:pt>
    <dgm:pt modelId="{4E6A99D1-D693-4EE9-89AE-CCC272EE28A7}" type="sibTrans" cxnId="{FCBFBF7A-C9B3-45C6-8762-E506AD13FA1C}">
      <dgm:prSet/>
      <dgm:spPr/>
      <dgm:t>
        <a:bodyPr/>
        <a:lstStyle/>
        <a:p>
          <a:endParaRPr lang="pl-PL"/>
        </a:p>
      </dgm:t>
    </dgm:pt>
    <dgm:pt modelId="{7292034D-D375-4FFA-BD1E-3B2B55F839BB}">
      <dgm:prSet phldrT="[Tekst]" custT="1"/>
      <dgm:spPr>
        <a:ln w="19050">
          <a:solidFill>
            <a:srgbClr val="D7153A"/>
          </a:solidFill>
        </a:ln>
      </dgm:spPr>
      <dgm:t>
        <a:bodyPr/>
        <a:lstStyle/>
        <a:p>
          <a:r>
            <a:rPr lang="pl-PL" sz="1300">
              <a:latin typeface="Cambria" panose="02040503050406030204" pitchFamily="18" charset="0"/>
              <a:ea typeface="Cambria" panose="02040503050406030204" pitchFamily="18" charset="0"/>
            </a:rPr>
            <a:t>OSI </a:t>
          </a:r>
        </a:p>
        <a:p>
          <a:r>
            <a:rPr lang="pl-PL" sz="1300" b="1">
              <a:solidFill>
                <a:srgbClr val="C00000"/>
              </a:solidFill>
              <a:latin typeface="Cambria" panose="02040503050406030204" pitchFamily="18" charset="0"/>
              <a:ea typeface="Cambria" panose="02040503050406030204" pitchFamily="18" charset="0"/>
            </a:rPr>
            <a:t>Obszar rozbudowy aglomeracji kanalizacyjnej </a:t>
          </a:r>
        </a:p>
      </dgm:t>
    </dgm:pt>
    <dgm:pt modelId="{51FC3B3E-7C5F-463B-8A52-1D3EA7E9B4E6}" type="parTrans" cxnId="{A3E589DC-AE73-44AA-A082-4DEE536392FD}">
      <dgm:prSet/>
      <dgm:spPr/>
      <dgm:t>
        <a:bodyPr/>
        <a:lstStyle/>
        <a:p>
          <a:endParaRPr lang="pl-PL"/>
        </a:p>
      </dgm:t>
    </dgm:pt>
    <dgm:pt modelId="{87BEFFEC-9AF9-42BF-AA6B-A111405669ED}" type="sibTrans" cxnId="{A3E589DC-AE73-44AA-A082-4DEE536392FD}">
      <dgm:prSet/>
      <dgm:spPr/>
      <dgm:t>
        <a:bodyPr/>
        <a:lstStyle/>
        <a:p>
          <a:endParaRPr lang="pl-PL"/>
        </a:p>
      </dgm:t>
    </dgm:pt>
    <dgm:pt modelId="{6BE17646-E6DF-4567-AF5D-6AEA6D5E5592}">
      <dgm:prSet phldrT="[Tekst]" custT="1"/>
      <dgm:spPr>
        <a:ln w="19050">
          <a:solidFill>
            <a:srgbClr val="D7153A"/>
          </a:solidFill>
        </a:ln>
      </dgm:spPr>
      <dgm:t>
        <a:bodyPr/>
        <a:lstStyle/>
        <a:p>
          <a:r>
            <a:rPr lang="pl-PL" sz="1300">
              <a:latin typeface="Cambria" panose="02040503050406030204" pitchFamily="18" charset="0"/>
              <a:ea typeface="Cambria" panose="02040503050406030204" pitchFamily="18" charset="0"/>
            </a:rPr>
            <a:t>OSI</a:t>
          </a:r>
        </a:p>
        <a:p>
          <a:r>
            <a:rPr lang="pl-PL" sz="1300" b="1">
              <a:solidFill>
                <a:srgbClr val="C00000"/>
              </a:solidFill>
              <a:latin typeface="Cambria" panose="02040503050406030204" pitchFamily="18" charset="0"/>
              <a:ea typeface="Cambria" panose="02040503050406030204" pitchFamily="18" charset="0"/>
            </a:rPr>
            <a:t>Tereny otwarte </a:t>
          </a:r>
        </a:p>
      </dgm:t>
    </dgm:pt>
    <dgm:pt modelId="{19419228-D8BB-4B85-9F48-C37A8797C745}" type="parTrans" cxnId="{1DAD2D1B-2215-43F8-BF5F-692B3D970DF5}">
      <dgm:prSet/>
      <dgm:spPr/>
      <dgm:t>
        <a:bodyPr/>
        <a:lstStyle/>
        <a:p>
          <a:endParaRPr lang="pl-PL"/>
        </a:p>
      </dgm:t>
    </dgm:pt>
    <dgm:pt modelId="{83464374-D47A-4917-B3CA-CDC4F96FD675}" type="sibTrans" cxnId="{1DAD2D1B-2215-43F8-BF5F-692B3D970DF5}">
      <dgm:prSet/>
      <dgm:spPr/>
      <dgm:t>
        <a:bodyPr/>
        <a:lstStyle/>
        <a:p>
          <a:endParaRPr lang="pl-PL"/>
        </a:p>
      </dgm:t>
    </dgm:pt>
    <dgm:pt modelId="{711A7AE8-A7BB-49ED-B6F8-7796926FBC70}" type="pres">
      <dgm:prSet presAssocID="{90E3C3E2-F8F3-4AB9-B38A-2AF9721EDA96}" presName="Name0" presStyleCnt="0">
        <dgm:presLayoutVars>
          <dgm:dir/>
          <dgm:resizeHandles val="exact"/>
        </dgm:presLayoutVars>
      </dgm:prSet>
      <dgm:spPr/>
      <dgm:t>
        <a:bodyPr/>
        <a:lstStyle/>
        <a:p>
          <a:endParaRPr lang="pl-PL"/>
        </a:p>
      </dgm:t>
    </dgm:pt>
    <dgm:pt modelId="{FCE6CB11-3619-48FF-B4CA-D16A41283DAE}" type="pres">
      <dgm:prSet presAssocID="{A8AB76B6-650C-40A4-ADC3-064F114341AB}" presName="composite" presStyleCnt="0"/>
      <dgm:spPr/>
    </dgm:pt>
    <dgm:pt modelId="{1020B6FD-E1D6-4384-8845-792E72DFB97D}" type="pres">
      <dgm:prSet presAssocID="{A8AB76B6-650C-40A4-ADC3-064F114341AB}" presName="rect1" presStyleLbl="trAlignAcc1" presStyleIdx="0" presStyleCnt="3">
        <dgm:presLayoutVars>
          <dgm:bulletEnabled val="1"/>
        </dgm:presLayoutVars>
      </dgm:prSet>
      <dgm:spPr/>
      <dgm:t>
        <a:bodyPr/>
        <a:lstStyle/>
        <a:p>
          <a:endParaRPr lang="pl-PL"/>
        </a:p>
      </dgm:t>
    </dgm:pt>
    <dgm:pt modelId="{7476894C-C46C-414A-A450-ABA4E772BDF5}" type="pres">
      <dgm:prSet presAssocID="{A8AB76B6-650C-40A4-ADC3-064F114341AB}" presName="rect2" presStyleLbl="fgImgPlace1" presStyleIdx="0" presStyleCnt="3"/>
      <dgm:spPr>
        <a:blipFill rotWithShape="1">
          <a:blip xmlns:r="http://schemas.openxmlformats.org/officeDocument/2006/relationships" r:embed="rId1"/>
          <a:stretch>
            <a:fillRect/>
          </a:stretch>
        </a:blipFill>
        <a:ln w="19050">
          <a:solidFill>
            <a:srgbClr val="D7153A"/>
          </a:solidFill>
        </a:ln>
      </dgm:spPr>
    </dgm:pt>
    <dgm:pt modelId="{059CFEC7-D894-4F53-ADF3-FF26010102E1}" type="pres">
      <dgm:prSet presAssocID="{4E6A99D1-D693-4EE9-89AE-CCC272EE28A7}" presName="sibTrans" presStyleCnt="0"/>
      <dgm:spPr/>
    </dgm:pt>
    <dgm:pt modelId="{68B65C4A-E1A1-477E-A83B-BD3FFCA03F85}" type="pres">
      <dgm:prSet presAssocID="{7292034D-D375-4FFA-BD1E-3B2B55F839BB}" presName="composite" presStyleCnt="0"/>
      <dgm:spPr/>
    </dgm:pt>
    <dgm:pt modelId="{49813390-57A0-4DA7-8930-FE537C4467F1}" type="pres">
      <dgm:prSet presAssocID="{7292034D-D375-4FFA-BD1E-3B2B55F839BB}" presName="rect1" presStyleLbl="trAlignAcc1" presStyleIdx="1" presStyleCnt="3">
        <dgm:presLayoutVars>
          <dgm:bulletEnabled val="1"/>
        </dgm:presLayoutVars>
      </dgm:prSet>
      <dgm:spPr/>
      <dgm:t>
        <a:bodyPr/>
        <a:lstStyle/>
        <a:p>
          <a:endParaRPr lang="pl-PL"/>
        </a:p>
      </dgm:t>
    </dgm:pt>
    <dgm:pt modelId="{E429D924-2CB4-4B37-A6F2-F5D8EEE63B97}" type="pres">
      <dgm:prSet presAssocID="{7292034D-D375-4FFA-BD1E-3B2B55F839BB}" presName="rect2" presStyleLbl="fgImgPlace1" presStyleIdx="1" presStyleCnt="3"/>
      <dgm:spPr>
        <a:blipFill rotWithShape="1">
          <a:blip xmlns:r="http://schemas.openxmlformats.org/officeDocument/2006/relationships" r:embed="rId2">
            <a:grayscl/>
          </a:blip>
          <a:stretch>
            <a:fillRect/>
          </a:stretch>
        </a:blipFill>
        <a:ln w="19050">
          <a:solidFill>
            <a:srgbClr val="D7153A"/>
          </a:solidFill>
        </a:ln>
      </dgm:spPr>
    </dgm:pt>
    <dgm:pt modelId="{E6C27B62-1CF2-4A05-84FB-78C42A8F85A7}" type="pres">
      <dgm:prSet presAssocID="{87BEFFEC-9AF9-42BF-AA6B-A111405669ED}" presName="sibTrans" presStyleCnt="0"/>
      <dgm:spPr/>
    </dgm:pt>
    <dgm:pt modelId="{91A7C8CC-9737-4A3A-9E3E-58315D316247}" type="pres">
      <dgm:prSet presAssocID="{6BE17646-E6DF-4567-AF5D-6AEA6D5E5592}" presName="composite" presStyleCnt="0"/>
      <dgm:spPr/>
    </dgm:pt>
    <dgm:pt modelId="{4CECC8C6-D75D-49E5-B14D-3DF7B5174364}" type="pres">
      <dgm:prSet presAssocID="{6BE17646-E6DF-4567-AF5D-6AEA6D5E5592}" presName="rect1" presStyleLbl="trAlignAcc1" presStyleIdx="2" presStyleCnt="3">
        <dgm:presLayoutVars>
          <dgm:bulletEnabled val="1"/>
        </dgm:presLayoutVars>
      </dgm:prSet>
      <dgm:spPr/>
      <dgm:t>
        <a:bodyPr/>
        <a:lstStyle/>
        <a:p>
          <a:endParaRPr lang="pl-PL"/>
        </a:p>
      </dgm:t>
    </dgm:pt>
    <dgm:pt modelId="{C63258B5-1954-41D3-A63C-39FDE1302439}" type="pres">
      <dgm:prSet presAssocID="{6BE17646-E6DF-4567-AF5D-6AEA6D5E5592}" presName="rect2" presStyleLbl="fgImgPlace1" presStyleIdx="2" presStyleCnt="3"/>
      <dgm:spPr>
        <a:blipFill rotWithShape="1">
          <a:blip xmlns:r="http://schemas.openxmlformats.org/officeDocument/2006/relationships" r:embed="rId3"/>
          <a:stretch>
            <a:fillRect/>
          </a:stretch>
        </a:blipFill>
        <a:ln w="19050">
          <a:solidFill>
            <a:srgbClr val="C00000"/>
          </a:solidFill>
        </a:ln>
      </dgm:spPr>
    </dgm:pt>
  </dgm:ptLst>
  <dgm:cxnLst>
    <dgm:cxn modelId="{00575F7F-19DC-461B-B0C7-2B241D4EF414}" type="presOf" srcId="{6BE17646-E6DF-4567-AF5D-6AEA6D5E5592}" destId="{4CECC8C6-D75D-49E5-B14D-3DF7B5174364}" srcOrd="0" destOrd="0" presId="urn:microsoft.com/office/officeart/2008/layout/PictureStrips"/>
    <dgm:cxn modelId="{F8220C55-70D8-4E63-BE52-B2E2E97C8994}" type="presOf" srcId="{A8AB76B6-650C-40A4-ADC3-064F114341AB}" destId="{1020B6FD-E1D6-4384-8845-792E72DFB97D}" srcOrd="0" destOrd="0" presId="urn:microsoft.com/office/officeart/2008/layout/PictureStrips"/>
    <dgm:cxn modelId="{1DAD2D1B-2215-43F8-BF5F-692B3D970DF5}" srcId="{90E3C3E2-F8F3-4AB9-B38A-2AF9721EDA96}" destId="{6BE17646-E6DF-4567-AF5D-6AEA6D5E5592}" srcOrd="2" destOrd="0" parTransId="{19419228-D8BB-4B85-9F48-C37A8797C745}" sibTransId="{83464374-D47A-4917-B3CA-CDC4F96FD675}"/>
    <dgm:cxn modelId="{54581C46-DE8B-4630-B070-71E61C11DD03}" type="presOf" srcId="{7292034D-D375-4FFA-BD1E-3B2B55F839BB}" destId="{49813390-57A0-4DA7-8930-FE537C4467F1}" srcOrd="0" destOrd="0" presId="urn:microsoft.com/office/officeart/2008/layout/PictureStrips"/>
    <dgm:cxn modelId="{E3F3586C-12DD-4007-A59D-898F9F2DE6F1}" type="presOf" srcId="{90E3C3E2-F8F3-4AB9-B38A-2AF9721EDA96}" destId="{711A7AE8-A7BB-49ED-B6F8-7796926FBC70}" srcOrd="0" destOrd="0" presId="urn:microsoft.com/office/officeart/2008/layout/PictureStrips"/>
    <dgm:cxn modelId="{FCBFBF7A-C9B3-45C6-8762-E506AD13FA1C}" srcId="{90E3C3E2-F8F3-4AB9-B38A-2AF9721EDA96}" destId="{A8AB76B6-650C-40A4-ADC3-064F114341AB}" srcOrd="0" destOrd="0" parTransId="{8D1B3C56-5A98-46E8-82AE-E36CFE300696}" sibTransId="{4E6A99D1-D693-4EE9-89AE-CCC272EE28A7}"/>
    <dgm:cxn modelId="{A3E589DC-AE73-44AA-A082-4DEE536392FD}" srcId="{90E3C3E2-F8F3-4AB9-B38A-2AF9721EDA96}" destId="{7292034D-D375-4FFA-BD1E-3B2B55F839BB}" srcOrd="1" destOrd="0" parTransId="{51FC3B3E-7C5F-463B-8A52-1D3EA7E9B4E6}" sibTransId="{87BEFFEC-9AF9-42BF-AA6B-A111405669ED}"/>
    <dgm:cxn modelId="{BEE9E981-B44E-4110-B6E1-C8191336347A}" type="presParOf" srcId="{711A7AE8-A7BB-49ED-B6F8-7796926FBC70}" destId="{FCE6CB11-3619-48FF-B4CA-D16A41283DAE}" srcOrd="0" destOrd="0" presId="urn:microsoft.com/office/officeart/2008/layout/PictureStrips"/>
    <dgm:cxn modelId="{BDCC51C3-D660-4DA2-B65D-11A3AAA787E1}" type="presParOf" srcId="{FCE6CB11-3619-48FF-B4CA-D16A41283DAE}" destId="{1020B6FD-E1D6-4384-8845-792E72DFB97D}" srcOrd="0" destOrd="0" presId="urn:microsoft.com/office/officeart/2008/layout/PictureStrips"/>
    <dgm:cxn modelId="{6625D63E-86C2-4D53-8C45-389E15EF33C3}" type="presParOf" srcId="{FCE6CB11-3619-48FF-B4CA-D16A41283DAE}" destId="{7476894C-C46C-414A-A450-ABA4E772BDF5}" srcOrd="1" destOrd="0" presId="urn:microsoft.com/office/officeart/2008/layout/PictureStrips"/>
    <dgm:cxn modelId="{C379EBD0-1CD6-43C1-8FD1-8104B591236D}" type="presParOf" srcId="{711A7AE8-A7BB-49ED-B6F8-7796926FBC70}" destId="{059CFEC7-D894-4F53-ADF3-FF26010102E1}" srcOrd="1" destOrd="0" presId="urn:microsoft.com/office/officeart/2008/layout/PictureStrips"/>
    <dgm:cxn modelId="{3EE1113D-460C-476C-BF78-4E1D48CAA576}" type="presParOf" srcId="{711A7AE8-A7BB-49ED-B6F8-7796926FBC70}" destId="{68B65C4A-E1A1-477E-A83B-BD3FFCA03F85}" srcOrd="2" destOrd="0" presId="urn:microsoft.com/office/officeart/2008/layout/PictureStrips"/>
    <dgm:cxn modelId="{A7530F4C-AA43-4E14-B798-F76AAE59F5E7}" type="presParOf" srcId="{68B65C4A-E1A1-477E-A83B-BD3FFCA03F85}" destId="{49813390-57A0-4DA7-8930-FE537C4467F1}" srcOrd="0" destOrd="0" presId="urn:microsoft.com/office/officeart/2008/layout/PictureStrips"/>
    <dgm:cxn modelId="{9CA45674-4099-4A68-82ED-26B557892747}" type="presParOf" srcId="{68B65C4A-E1A1-477E-A83B-BD3FFCA03F85}" destId="{E429D924-2CB4-4B37-A6F2-F5D8EEE63B97}" srcOrd="1" destOrd="0" presId="urn:microsoft.com/office/officeart/2008/layout/PictureStrips"/>
    <dgm:cxn modelId="{992DFFA7-E86E-47F6-A58D-BE7A741F5C3E}" type="presParOf" srcId="{711A7AE8-A7BB-49ED-B6F8-7796926FBC70}" destId="{E6C27B62-1CF2-4A05-84FB-78C42A8F85A7}" srcOrd="3" destOrd="0" presId="urn:microsoft.com/office/officeart/2008/layout/PictureStrips"/>
    <dgm:cxn modelId="{7A5CD5E0-F753-4983-91F0-654FEE9384BC}" type="presParOf" srcId="{711A7AE8-A7BB-49ED-B6F8-7796926FBC70}" destId="{91A7C8CC-9737-4A3A-9E3E-58315D316247}" srcOrd="4" destOrd="0" presId="urn:microsoft.com/office/officeart/2008/layout/PictureStrips"/>
    <dgm:cxn modelId="{82F81A31-8D35-4B2F-823C-DCAC046667CE}" type="presParOf" srcId="{91A7C8CC-9737-4A3A-9E3E-58315D316247}" destId="{4CECC8C6-D75D-49E5-B14D-3DF7B5174364}" srcOrd="0" destOrd="0" presId="urn:microsoft.com/office/officeart/2008/layout/PictureStrips"/>
    <dgm:cxn modelId="{949FCA6E-82D5-4A72-821E-6D6716A9E7F3}" type="presParOf" srcId="{91A7C8CC-9737-4A3A-9E3E-58315D316247}" destId="{C63258B5-1954-41D3-A63C-39FDE130243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F3B9B7-D01F-488C-A0E4-0E0F904CF0E3}"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pl-PL"/>
        </a:p>
      </dgm:t>
    </dgm:pt>
    <dgm:pt modelId="{D355FA46-97F9-4D6D-94BA-70269327994E}">
      <dgm:prSet phldrT="[Tekst]"/>
      <dgm:spPr>
        <a:solidFill>
          <a:schemeClr val="bg2"/>
        </a:solidFill>
        <a:ln>
          <a:solidFill>
            <a:srgbClr val="C00000"/>
          </a:solidFill>
        </a:ln>
      </dgm:spPr>
      <dgm:t>
        <a:bodyPr/>
        <a:lstStyle/>
        <a:p>
          <a:r>
            <a:rPr lang="pl-PL" b="0" cap="none" baseline="0">
              <a:solidFill>
                <a:schemeClr val="tx1"/>
              </a:solidFill>
              <a:latin typeface="Cambria" panose="02040503050406030204" pitchFamily="18" charset="0"/>
              <a:ea typeface="Cambria" panose="02040503050406030204" pitchFamily="18" charset="0"/>
            </a:rPr>
            <a:t>Poprawa jakości środowiska miejskiego, w tym ograniczenie hałasu i zanieczyszczenia powietrza poprzez ograniczenie niskiej emisji oraz ruchu samochodowego.</a:t>
          </a:r>
        </a:p>
      </dgm:t>
    </dgm:pt>
    <dgm:pt modelId="{CF457264-E085-48FF-99D1-6B22DBE30E0F}" type="parTrans" cxnId="{B6FC8DDE-3780-4925-BE6E-AC65B8A1813B}">
      <dgm:prSet/>
      <dgm:spPr/>
      <dgm:t>
        <a:bodyPr/>
        <a:lstStyle/>
        <a:p>
          <a:endParaRPr lang="pl-PL"/>
        </a:p>
      </dgm:t>
    </dgm:pt>
    <dgm:pt modelId="{5BE6DD5A-2A49-4B47-A739-CE960A3282DA}" type="sibTrans" cxnId="{B6FC8DDE-3780-4925-BE6E-AC65B8A1813B}">
      <dgm:prSet/>
      <dgm:spPr/>
      <dgm:t>
        <a:bodyPr/>
        <a:lstStyle/>
        <a:p>
          <a:endParaRPr lang="pl-PL"/>
        </a:p>
      </dgm:t>
    </dgm:pt>
    <dgm:pt modelId="{73C9A846-6D31-4470-830A-7D3320A771FA}">
      <dgm:prSet phldrT="[Tekst]"/>
      <dgm:spPr>
        <a:solidFill>
          <a:schemeClr val="bg2"/>
        </a:solidFill>
        <a:ln>
          <a:solidFill>
            <a:srgbClr val="C00000"/>
          </a:solidFill>
        </a:ln>
      </dgm:spPr>
      <dgm:t>
        <a:bodyPr/>
        <a:lstStyle/>
        <a:p>
          <a:r>
            <a:rPr lang="pl-PL" b="0">
              <a:solidFill>
                <a:schemeClr val="tx1"/>
              </a:solidFill>
              <a:latin typeface="Cambria" panose="02040503050406030204" pitchFamily="18" charset="0"/>
              <a:ea typeface="Cambria" panose="02040503050406030204" pitchFamily="18" charset="0"/>
            </a:rPr>
            <a:t>Poprawa jakości usług, w tym usług publicznych.</a:t>
          </a:r>
        </a:p>
      </dgm:t>
    </dgm:pt>
    <dgm:pt modelId="{341BBEFF-904D-48C8-91AE-B42313CF5B90}" type="parTrans" cxnId="{922222EB-C9A4-43A7-B65A-9A31BA33E6AD}">
      <dgm:prSet/>
      <dgm:spPr/>
      <dgm:t>
        <a:bodyPr/>
        <a:lstStyle/>
        <a:p>
          <a:endParaRPr lang="pl-PL"/>
        </a:p>
      </dgm:t>
    </dgm:pt>
    <dgm:pt modelId="{6AD05A86-14E0-4DEE-8D6F-B1C474E5386B}" type="sibTrans" cxnId="{922222EB-C9A4-43A7-B65A-9A31BA33E6AD}">
      <dgm:prSet/>
      <dgm:spPr/>
      <dgm:t>
        <a:bodyPr/>
        <a:lstStyle/>
        <a:p>
          <a:endParaRPr lang="pl-PL"/>
        </a:p>
      </dgm:t>
    </dgm:pt>
    <dgm:pt modelId="{AB54617B-88BC-402D-807C-0D385C5460B0}">
      <dgm:prSet phldrT="[Tekst]"/>
      <dgm:spPr>
        <a:solidFill>
          <a:schemeClr val="bg2"/>
        </a:solidFill>
        <a:ln>
          <a:solidFill>
            <a:srgbClr val="C00000"/>
          </a:solidFill>
        </a:ln>
      </dgm:spPr>
      <dgm:t>
        <a:bodyPr/>
        <a:lstStyle/>
        <a:p>
          <a:r>
            <a:rPr lang="pl-PL" b="0">
              <a:solidFill>
                <a:schemeClr val="tx1"/>
              </a:solidFill>
              <a:latin typeface="Cambria" panose="02040503050406030204" pitchFamily="18" charset="0"/>
              <a:ea typeface="Cambria" panose="02040503050406030204" pitchFamily="18" charset="0"/>
            </a:rPr>
            <a:t>Rozwój infrastruktury kulturalnej, sportowej i rekreacyjnej oraz dostosowanie jej do przyszłych standardów i potrzeb.</a:t>
          </a:r>
        </a:p>
      </dgm:t>
    </dgm:pt>
    <dgm:pt modelId="{9CFFD82B-9972-43DF-AC0A-B667560C81CC}" type="parTrans" cxnId="{2892E9D8-95CE-405E-BDA7-F631CA6C75C0}">
      <dgm:prSet/>
      <dgm:spPr/>
      <dgm:t>
        <a:bodyPr/>
        <a:lstStyle/>
        <a:p>
          <a:endParaRPr lang="pl-PL"/>
        </a:p>
      </dgm:t>
    </dgm:pt>
    <dgm:pt modelId="{4BCB4FE0-9337-442A-A3DE-4D951A7E6D82}" type="sibTrans" cxnId="{2892E9D8-95CE-405E-BDA7-F631CA6C75C0}">
      <dgm:prSet/>
      <dgm:spPr/>
      <dgm:t>
        <a:bodyPr/>
        <a:lstStyle/>
        <a:p>
          <a:endParaRPr lang="pl-PL"/>
        </a:p>
      </dgm:t>
    </dgm:pt>
    <dgm:pt modelId="{03CF29D1-E3D0-4F63-BD42-C04A1FBA2AF4}">
      <dgm:prSet/>
      <dgm:spPr>
        <a:solidFill>
          <a:schemeClr val="bg2"/>
        </a:solidFill>
        <a:ln>
          <a:solidFill>
            <a:srgbClr val="C00000"/>
          </a:solidFill>
        </a:ln>
      </dgm:spPr>
      <dgm:t>
        <a:bodyPr/>
        <a:lstStyle/>
        <a:p>
          <a:r>
            <a:rPr lang="pl-PL" b="0" cap="none" baseline="0">
              <a:solidFill>
                <a:schemeClr val="tx1"/>
              </a:solidFill>
              <a:latin typeface="Cambria" panose="02040503050406030204" pitchFamily="18" charset="0"/>
              <a:ea typeface="Cambria" panose="02040503050406030204" pitchFamily="18" charset="0"/>
            </a:rPr>
            <a:t>Modernizacja powiazań transportowych w celu poprawy dostępności ośrodków usługowych w układzie osadniczym, w tym rozwój dróg rowerowych i komunikacji publicznej.</a:t>
          </a:r>
        </a:p>
      </dgm:t>
    </dgm:pt>
    <dgm:pt modelId="{C52B8068-62FD-4782-AA62-F32BB3BDF7C7}" type="parTrans" cxnId="{79EE7647-8B55-4BF5-A7B6-2EEBEB1F40C4}">
      <dgm:prSet/>
      <dgm:spPr/>
      <dgm:t>
        <a:bodyPr/>
        <a:lstStyle/>
        <a:p>
          <a:endParaRPr lang="pl-PL"/>
        </a:p>
      </dgm:t>
    </dgm:pt>
    <dgm:pt modelId="{F326FAAE-B74D-4A60-AEDF-CCC78FD475F1}" type="sibTrans" cxnId="{79EE7647-8B55-4BF5-A7B6-2EEBEB1F40C4}">
      <dgm:prSet/>
      <dgm:spPr/>
      <dgm:t>
        <a:bodyPr/>
        <a:lstStyle/>
        <a:p>
          <a:endParaRPr lang="pl-PL"/>
        </a:p>
      </dgm:t>
    </dgm:pt>
    <dgm:pt modelId="{BD873598-2199-454F-8D25-073F8EE102F3}">
      <dgm:prSet custT="1"/>
      <dgm:spPr>
        <a:solidFill>
          <a:schemeClr val="bg2"/>
        </a:solidFill>
        <a:ln>
          <a:solidFill>
            <a:srgbClr val="C00000"/>
          </a:solidFill>
        </a:ln>
      </dgm:spPr>
      <dgm:t>
        <a:bodyPr/>
        <a:lstStyle/>
        <a:p>
          <a:r>
            <a:rPr lang="pl-PL" sz="1200" b="0" cap="none" baseline="0">
              <a:solidFill>
                <a:schemeClr val="tx1"/>
              </a:solidFill>
              <a:latin typeface="Cambria" panose="02040503050406030204" pitchFamily="18" charset="0"/>
              <a:ea typeface="Cambria" panose="02040503050406030204" pitchFamily="18" charset="0"/>
            </a:rPr>
            <a:t>Tworzenie warunków do rozwoju budownictwa mieszkaniowego, w tym porządkowanie ekstensywnie zagospodarowanych struktur zabudowy, wzmacnianie układów usługowych oraz jakości i atrakcyjności przestrzeni publicznych w obszarze centralnym miasta w celu wzmocnienia jego roli w układzie osadniczym i ponadlokalnym oraz budowanie tożsamości miejsca i poczucia lokalnej dumy mieszkańców.</a:t>
          </a:r>
        </a:p>
      </dgm:t>
    </dgm:pt>
    <dgm:pt modelId="{A045CEFC-7FDB-403D-8FAC-39271973AE97}" type="parTrans" cxnId="{65BC6ED5-7255-470F-BE3D-FE9CB3CC3847}">
      <dgm:prSet/>
      <dgm:spPr/>
      <dgm:t>
        <a:bodyPr/>
        <a:lstStyle/>
        <a:p>
          <a:endParaRPr lang="pl-PL"/>
        </a:p>
      </dgm:t>
    </dgm:pt>
    <dgm:pt modelId="{E62554B5-B251-435B-A49D-84E98DC6CFF2}" type="sibTrans" cxnId="{65BC6ED5-7255-470F-BE3D-FE9CB3CC3847}">
      <dgm:prSet/>
      <dgm:spPr/>
      <dgm:t>
        <a:bodyPr/>
        <a:lstStyle/>
        <a:p>
          <a:endParaRPr lang="pl-PL"/>
        </a:p>
      </dgm:t>
    </dgm:pt>
    <dgm:pt modelId="{483A8CE3-196F-4AA5-B741-A592BC7B48CD}">
      <dgm:prSet custT="1"/>
      <dgm:spPr>
        <a:solidFill>
          <a:schemeClr val="bg2"/>
        </a:solidFill>
        <a:ln>
          <a:solidFill>
            <a:srgbClr val="C00000"/>
          </a:solidFill>
        </a:ln>
      </dgm:spPr>
      <dgm:t>
        <a:bodyPr/>
        <a:lstStyle/>
        <a:p>
          <a:r>
            <a:rPr lang="pl-PL" sz="1200" b="0" cap="none" baseline="0">
              <a:solidFill>
                <a:schemeClr val="tx1"/>
              </a:solidFill>
              <a:latin typeface="Cambria" panose="02040503050406030204" pitchFamily="18" charset="0"/>
              <a:ea typeface="Cambria" panose="02040503050406030204" pitchFamily="18" charset="0"/>
            </a:rPr>
            <a:t>Poprawa koordynacji i jakości zarządzania przestrzenią poprzez współpracę  samorządu terytorialnego i społeczności lokalnych.</a:t>
          </a:r>
        </a:p>
      </dgm:t>
    </dgm:pt>
    <dgm:pt modelId="{F4404C54-4585-4E95-82C8-9BA037A2B14A}" type="parTrans" cxnId="{28108E0F-4316-449A-95DA-B2FC966EA872}">
      <dgm:prSet/>
      <dgm:spPr/>
      <dgm:t>
        <a:bodyPr/>
        <a:lstStyle/>
        <a:p>
          <a:endParaRPr lang="pl-PL"/>
        </a:p>
      </dgm:t>
    </dgm:pt>
    <dgm:pt modelId="{20331836-96B8-416F-9681-5C04FC806781}" type="sibTrans" cxnId="{28108E0F-4316-449A-95DA-B2FC966EA872}">
      <dgm:prSet/>
      <dgm:spPr/>
      <dgm:t>
        <a:bodyPr/>
        <a:lstStyle/>
        <a:p>
          <a:endParaRPr lang="pl-PL"/>
        </a:p>
      </dgm:t>
    </dgm:pt>
    <dgm:pt modelId="{C8725E4F-A4ED-4D0A-BD92-260DCBBEFFE4}" type="pres">
      <dgm:prSet presAssocID="{CDF3B9B7-D01F-488C-A0E4-0E0F904CF0E3}" presName="Name0" presStyleCnt="0">
        <dgm:presLayoutVars>
          <dgm:chMax val="7"/>
          <dgm:chPref val="7"/>
          <dgm:dir/>
        </dgm:presLayoutVars>
      </dgm:prSet>
      <dgm:spPr/>
      <dgm:t>
        <a:bodyPr/>
        <a:lstStyle/>
        <a:p>
          <a:endParaRPr lang="pl-PL"/>
        </a:p>
      </dgm:t>
    </dgm:pt>
    <dgm:pt modelId="{B90CCDEA-7A15-4925-996B-B3BCEC2B387E}" type="pres">
      <dgm:prSet presAssocID="{CDF3B9B7-D01F-488C-A0E4-0E0F904CF0E3}" presName="Name1" presStyleCnt="0"/>
      <dgm:spPr/>
    </dgm:pt>
    <dgm:pt modelId="{2538B88D-78DC-40B9-8E07-A6E3EBEE3A77}" type="pres">
      <dgm:prSet presAssocID="{CDF3B9B7-D01F-488C-A0E4-0E0F904CF0E3}" presName="cycle" presStyleCnt="0"/>
      <dgm:spPr/>
    </dgm:pt>
    <dgm:pt modelId="{473DDFBF-C4FE-4914-947A-F24B0F51CAF8}" type="pres">
      <dgm:prSet presAssocID="{CDF3B9B7-D01F-488C-A0E4-0E0F904CF0E3}" presName="srcNode" presStyleLbl="node1" presStyleIdx="0" presStyleCnt="6"/>
      <dgm:spPr/>
    </dgm:pt>
    <dgm:pt modelId="{86CE536E-6C50-4873-9B61-08A1D18C0434}" type="pres">
      <dgm:prSet presAssocID="{CDF3B9B7-D01F-488C-A0E4-0E0F904CF0E3}" presName="conn" presStyleLbl="parChTrans1D2" presStyleIdx="0" presStyleCnt="1"/>
      <dgm:spPr/>
      <dgm:t>
        <a:bodyPr/>
        <a:lstStyle/>
        <a:p>
          <a:endParaRPr lang="pl-PL"/>
        </a:p>
      </dgm:t>
    </dgm:pt>
    <dgm:pt modelId="{5CBB30FF-59F4-4305-A66A-2F6BA3DF27F0}" type="pres">
      <dgm:prSet presAssocID="{CDF3B9B7-D01F-488C-A0E4-0E0F904CF0E3}" presName="extraNode" presStyleLbl="node1" presStyleIdx="0" presStyleCnt="6"/>
      <dgm:spPr/>
    </dgm:pt>
    <dgm:pt modelId="{4FEE80BE-A505-482D-8645-6BF668075820}" type="pres">
      <dgm:prSet presAssocID="{CDF3B9B7-D01F-488C-A0E4-0E0F904CF0E3}" presName="dstNode" presStyleLbl="node1" presStyleIdx="0" presStyleCnt="6"/>
      <dgm:spPr/>
    </dgm:pt>
    <dgm:pt modelId="{DB58496A-E749-49FB-80BE-AC3DF80F7054}" type="pres">
      <dgm:prSet presAssocID="{483A8CE3-196F-4AA5-B741-A592BC7B48CD}" presName="text_1" presStyleLbl="node1" presStyleIdx="0" presStyleCnt="6">
        <dgm:presLayoutVars>
          <dgm:bulletEnabled val="1"/>
        </dgm:presLayoutVars>
      </dgm:prSet>
      <dgm:spPr/>
      <dgm:t>
        <a:bodyPr/>
        <a:lstStyle/>
        <a:p>
          <a:endParaRPr lang="pl-PL"/>
        </a:p>
      </dgm:t>
    </dgm:pt>
    <dgm:pt modelId="{EA50B786-1ED6-40A7-8BA8-69CFD751B050}" type="pres">
      <dgm:prSet presAssocID="{483A8CE3-196F-4AA5-B741-A592BC7B48CD}" presName="accent_1" presStyleCnt="0"/>
      <dgm:spPr/>
    </dgm:pt>
    <dgm:pt modelId="{A6A29F96-374E-4939-825C-7C1E7678AA56}" type="pres">
      <dgm:prSet presAssocID="{483A8CE3-196F-4AA5-B741-A592BC7B48CD}" presName="accentRepeatNode" presStyleLbl="solidFgAcc1" presStyleIdx="0" presStyleCnt="6"/>
      <dgm:spPr>
        <a:solidFill>
          <a:srgbClr val="C00000"/>
        </a:solidFill>
      </dgm:spPr>
    </dgm:pt>
    <dgm:pt modelId="{248A4FD0-9031-4112-8C90-EDE77CC5DAB6}" type="pres">
      <dgm:prSet presAssocID="{BD873598-2199-454F-8D25-073F8EE102F3}" presName="text_2" presStyleLbl="node1" presStyleIdx="1" presStyleCnt="6" custScaleY="149372">
        <dgm:presLayoutVars>
          <dgm:bulletEnabled val="1"/>
        </dgm:presLayoutVars>
      </dgm:prSet>
      <dgm:spPr/>
      <dgm:t>
        <a:bodyPr/>
        <a:lstStyle/>
        <a:p>
          <a:endParaRPr lang="pl-PL"/>
        </a:p>
      </dgm:t>
    </dgm:pt>
    <dgm:pt modelId="{8698391F-074A-4955-8E21-CEB21DF8455F}" type="pres">
      <dgm:prSet presAssocID="{BD873598-2199-454F-8D25-073F8EE102F3}" presName="accent_2" presStyleCnt="0"/>
      <dgm:spPr/>
    </dgm:pt>
    <dgm:pt modelId="{039050A2-519A-48A5-8204-EE0D8FFEC352}" type="pres">
      <dgm:prSet presAssocID="{BD873598-2199-454F-8D25-073F8EE102F3}" presName="accentRepeatNode" presStyleLbl="solidFgAcc1" presStyleIdx="1" presStyleCnt="6"/>
      <dgm:spPr>
        <a:solidFill>
          <a:srgbClr val="C00000"/>
        </a:solidFill>
        <a:ln>
          <a:solidFill>
            <a:srgbClr val="C00000"/>
          </a:solidFill>
        </a:ln>
      </dgm:spPr>
    </dgm:pt>
    <dgm:pt modelId="{9EE7B424-E9D6-459E-AA30-4F265ECDE0FE}" type="pres">
      <dgm:prSet presAssocID="{03CF29D1-E3D0-4F63-BD42-C04A1FBA2AF4}" presName="text_3" presStyleLbl="node1" presStyleIdx="2" presStyleCnt="6" custScaleY="86739">
        <dgm:presLayoutVars>
          <dgm:bulletEnabled val="1"/>
        </dgm:presLayoutVars>
      </dgm:prSet>
      <dgm:spPr/>
      <dgm:t>
        <a:bodyPr/>
        <a:lstStyle/>
        <a:p>
          <a:endParaRPr lang="pl-PL"/>
        </a:p>
      </dgm:t>
    </dgm:pt>
    <dgm:pt modelId="{D0D878E2-852C-47BD-B8A5-188E02A1897D}" type="pres">
      <dgm:prSet presAssocID="{03CF29D1-E3D0-4F63-BD42-C04A1FBA2AF4}" presName="accent_3" presStyleCnt="0"/>
      <dgm:spPr/>
    </dgm:pt>
    <dgm:pt modelId="{BF5B2155-E9ED-41BC-810A-B290A86A630C}" type="pres">
      <dgm:prSet presAssocID="{03CF29D1-E3D0-4F63-BD42-C04A1FBA2AF4}" presName="accentRepeatNode" presStyleLbl="solidFgAcc1" presStyleIdx="2" presStyleCnt="6"/>
      <dgm:spPr>
        <a:solidFill>
          <a:srgbClr val="C00000"/>
        </a:solidFill>
      </dgm:spPr>
    </dgm:pt>
    <dgm:pt modelId="{7D554BD1-2927-4F73-BAF7-090505E2E496}" type="pres">
      <dgm:prSet presAssocID="{D355FA46-97F9-4D6D-94BA-70269327994E}" presName="text_4" presStyleLbl="node1" presStyleIdx="3" presStyleCnt="6">
        <dgm:presLayoutVars>
          <dgm:bulletEnabled val="1"/>
        </dgm:presLayoutVars>
      </dgm:prSet>
      <dgm:spPr/>
      <dgm:t>
        <a:bodyPr/>
        <a:lstStyle/>
        <a:p>
          <a:endParaRPr lang="pl-PL"/>
        </a:p>
      </dgm:t>
    </dgm:pt>
    <dgm:pt modelId="{0DED1CC8-392A-4928-BC65-ED08F7235D77}" type="pres">
      <dgm:prSet presAssocID="{D355FA46-97F9-4D6D-94BA-70269327994E}" presName="accent_4" presStyleCnt="0"/>
      <dgm:spPr/>
    </dgm:pt>
    <dgm:pt modelId="{444974A5-19E6-45B3-B224-346625C781B5}" type="pres">
      <dgm:prSet presAssocID="{D355FA46-97F9-4D6D-94BA-70269327994E}" presName="accentRepeatNode" presStyleLbl="solidFgAcc1" presStyleIdx="3" presStyleCnt="6"/>
      <dgm:spPr>
        <a:solidFill>
          <a:srgbClr val="C00000"/>
        </a:solidFill>
      </dgm:spPr>
    </dgm:pt>
    <dgm:pt modelId="{86CFB8E6-0285-409C-A82A-8CD5BE18EBD5}" type="pres">
      <dgm:prSet presAssocID="{73C9A846-6D31-4470-830A-7D3320A771FA}" presName="text_5" presStyleLbl="node1" presStyleIdx="4" presStyleCnt="6">
        <dgm:presLayoutVars>
          <dgm:bulletEnabled val="1"/>
        </dgm:presLayoutVars>
      </dgm:prSet>
      <dgm:spPr/>
      <dgm:t>
        <a:bodyPr/>
        <a:lstStyle/>
        <a:p>
          <a:endParaRPr lang="pl-PL"/>
        </a:p>
      </dgm:t>
    </dgm:pt>
    <dgm:pt modelId="{4D8F4A86-9565-4144-BE7D-E127A95B2B06}" type="pres">
      <dgm:prSet presAssocID="{73C9A846-6D31-4470-830A-7D3320A771FA}" presName="accent_5" presStyleCnt="0"/>
      <dgm:spPr/>
    </dgm:pt>
    <dgm:pt modelId="{D7498EBF-6758-4827-B146-A3ED12667622}" type="pres">
      <dgm:prSet presAssocID="{73C9A846-6D31-4470-830A-7D3320A771FA}" presName="accentRepeatNode" presStyleLbl="solidFgAcc1" presStyleIdx="4" presStyleCnt="6"/>
      <dgm:spPr>
        <a:solidFill>
          <a:srgbClr val="C00000"/>
        </a:solidFill>
      </dgm:spPr>
    </dgm:pt>
    <dgm:pt modelId="{63723FF7-375A-4365-B46D-485A30F826B5}" type="pres">
      <dgm:prSet presAssocID="{AB54617B-88BC-402D-807C-0D385C5460B0}" presName="text_6" presStyleLbl="node1" presStyleIdx="5" presStyleCnt="6">
        <dgm:presLayoutVars>
          <dgm:bulletEnabled val="1"/>
        </dgm:presLayoutVars>
      </dgm:prSet>
      <dgm:spPr/>
      <dgm:t>
        <a:bodyPr/>
        <a:lstStyle/>
        <a:p>
          <a:endParaRPr lang="pl-PL"/>
        </a:p>
      </dgm:t>
    </dgm:pt>
    <dgm:pt modelId="{5F56209D-7670-4087-A202-158198B7E67D}" type="pres">
      <dgm:prSet presAssocID="{AB54617B-88BC-402D-807C-0D385C5460B0}" presName="accent_6" presStyleCnt="0"/>
      <dgm:spPr/>
    </dgm:pt>
    <dgm:pt modelId="{4EA075F7-8485-440B-951A-36A158478C44}" type="pres">
      <dgm:prSet presAssocID="{AB54617B-88BC-402D-807C-0D385C5460B0}" presName="accentRepeatNode" presStyleLbl="solidFgAcc1" presStyleIdx="5" presStyleCnt="6"/>
      <dgm:spPr>
        <a:solidFill>
          <a:srgbClr val="C00000"/>
        </a:solidFill>
      </dgm:spPr>
    </dgm:pt>
  </dgm:ptLst>
  <dgm:cxnLst>
    <dgm:cxn modelId="{5F4521FD-F174-4B1E-AD4B-2863A2364DB1}" type="presOf" srcId="{03CF29D1-E3D0-4F63-BD42-C04A1FBA2AF4}" destId="{9EE7B424-E9D6-459E-AA30-4F265ECDE0FE}" srcOrd="0" destOrd="0" presId="urn:microsoft.com/office/officeart/2008/layout/VerticalCurvedList"/>
    <dgm:cxn modelId="{0E84E484-63AE-4DB0-859B-71E6C1667B7C}" type="presOf" srcId="{BD873598-2199-454F-8D25-073F8EE102F3}" destId="{248A4FD0-9031-4112-8C90-EDE77CC5DAB6}" srcOrd="0" destOrd="0" presId="urn:microsoft.com/office/officeart/2008/layout/VerticalCurvedList"/>
    <dgm:cxn modelId="{B6FC8DDE-3780-4925-BE6E-AC65B8A1813B}" srcId="{CDF3B9B7-D01F-488C-A0E4-0E0F904CF0E3}" destId="{D355FA46-97F9-4D6D-94BA-70269327994E}" srcOrd="3" destOrd="0" parTransId="{CF457264-E085-48FF-99D1-6B22DBE30E0F}" sibTransId="{5BE6DD5A-2A49-4B47-A739-CE960A3282DA}"/>
    <dgm:cxn modelId="{8184A36D-ECC6-4438-8C7E-138337A94B1E}" type="presOf" srcId="{73C9A846-6D31-4470-830A-7D3320A771FA}" destId="{86CFB8E6-0285-409C-A82A-8CD5BE18EBD5}" srcOrd="0" destOrd="0" presId="urn:microsoft.com/office/officeart/2008/layout/VerticalCurvedList"/>
    <dgm:cxn modelId="{D78A7F0E-8FB0-4A58-B52F-1F695EABD464}" type="presOf" srcId="{AB54617B-88BC-402D-807C-0D385C5460B0}" destId="{63723FF7-375A-4365-B46D-485A30F826B5}" srcOrd="0" destOrd="0" presId="urn:microsoft.com/office/officeart/2008/layout/VerticalCurvedList"/>
    <dgm:cxn modelId="{835C81DA-6C80-4A08-AA18-909049382594}" type="presOf" srcId="{20331836-96B8-416F-9681-5C04FC806781}" destId="{86CE536E-6C50-4873-9B61-08A1D18C0434}" srcOrd="0" destOrd="0" presId="urn:microsoft.com/office/officeart/2008/layout/VerticalCurvedList"/>
    <dgm:cxn modelId="{2892E9D8-95CE-405E-BDA7-F631CA6C75C0}" srcId="{CDF3B9B7-D01F-488C-A0E4-0E0F904CF0E3}" destId="{AB54617B-88BC-402D-807C-0D385C5460B0}" srcOrd="5" destOrd="0" parTransId="{9CFFD82B-9972-43DF-AC0A-B667560C81CC}" sibTransId="{4BCB4FE0-9337-442A-A3DE-4D951A7E6D82}"/>
    <dgm:cxn modelId="{E35EA1BA-D890-4749-A116-3A47335038E2}" type="presOf" srcId="{CDF3B9B7-D01F-488C-A0E4-0E0F904CF0E3}" destId="{C8725E4F-A4ED-4D0A-BD92-260DCBBEFFE4}" srcOrd="0" destOrd="0" presId="urn:microsoft.com/office/officeart/2008/layout/VerticalCurvedList"/>
    <dgm:cxn modelId="{4CAB5BFE-2F2E-47D6-A7A1-C3C644995DD8}" type="presOf" srcId="{D355FA46-97F9-4D6D-94BA-70269327994E}" destId="{7D554BD1-2927-4F73-BAF7-090505E2E496}" srcOrd="0" destOrd="0" presId="urn:microsoft.com/office/officeart/2008/layout/VerticalCurvedList"/>
    <dgm:cxn modelId="{65BC6ED5-7255-470F-BE3D-FE9CB3CC3847}" srcId="{CDF3B9B7-D01F-488C-A0E4-0E0F904CF0E3}" destId="{BD873598-2199-454F-8D25-073F8EE102F3}" srcOrd="1" destOrd="0" parTransId="{A045CEFC-7FDB-403D-8FAC-39271973AE97}" sibTransId="{E62554B5-B251-435B-A49D-84E98DC6CFF2}"/>
    <dgm:cxn modelId="{5D085937-6EFE-41F7-ADCF-50DD1BE36610}" type="presOf" srcId="{483A8CE3-196F-4AA5-B741-A592BC7B48CD}" destId="{DB58496A-E749-49FB-80BE-AC3DF80F7054}" srcOrd="0" destOrd="0" presId="urn:microsoft.com/office/officeart/2008/layout/VerticalCurvedList"/>
    <dgm:cxn modelId="{28108E0F-4316-449A-95DA-B2FC966EA872}" srcId="{CDF3B9B7-D01F-488C-A0E4-0E0F904CF0E3}" destId="{483A8CE3-196F-4AA5-B741-A592BC7B48CD}" srcOrd="0" destOrd="0" parTransId="{F4404C54-4585-4E95-82C8-9BA037A2B14A}" sibTransId="{20331836-96B8-416F-9681-5C04FC806781}"/>
    <dgm:cxn modelId="{79EE7647-8B55-4BF5-A7B6-2EEBEB1F40C4}" srcId="{CDF3B9B7-D01F-488C-A0E4-0E0F904CF0E3}" destId="{03CF29D1-E3D0-4F63-BD42-C04A1FBA2AF4}" srcOrd="2" destOrd="0" parTransId="{C52B8068-62FD-4782-AA62-F32BB3BDF7C7}" sibTransId="{F326FAAE-B74D-4A60-AEDF-CCC78FD475F1}"/>
    <dgm:cxn modelId="{922222EB-C9A4-43A7-B65A-9A31BA33E6AD}" srcId="{CDF3B9B7-D01F-488C-A0E4-0E0F904CF0E3}" destId="{73C9A846-6D31-4470-830A-7D3320A771FA}" srcOrd="4" destOrd="0" parTransId="{341BBEFF-904D-48C8-91AE-B42313CF5B90}" sibTransId="{6AD05A86-14E0-4DEE-8D6F-B1C474E5386B}"/>
    <dgm:cxn modelId="{18C92285-3467-4DB0-9138-0B7E04907995}" type="presParOf" srcId="{C8725E4F-A4ED-4D0A-BD92-260DCBBEFFE4}" destId="{B90CCDEA-7A15-4925-996B-B3BCEC2B387E}" srcOrd="0" destOrd="0" presId="urn:microsoft.com/office/officeart/2008/layout/VerticalCurvedList"/>
    <dgm:cxn modelId="{38ED6C44-0AA9-4086-9682-6EB51BD94D93}" type="presParOf" srcId="{B90CCDEA-7A15-4925-996B-B3BCEC2B387E}" destId="{2538B88D-78DC-40B9-8E07-A6E3EBEE3A77}" srcOrd="0" destOrd="0" presId="urn:microsoft.com/office/officeart/2008/layout/VerticalCurvedList"/>
    <dgm:cxn modelId="{1DD0D30E-B8EC-4784-BF67-BC0353FC6E0C}" type="presParOf" srcId="{2538B88D-78DC-40B9-8E07-A6E3EBEE3A77}" destId="{473DDFBF-C4FE-4914-947A-F24B0F51CAF8}" srcOrd="0" destOrd="0" presId="urn:microsoft.com/office/officeart/2008/layout/VerticalCurvedList"/>
    <dgm:cxn modelId="{85665C67-B33C-48AF-AFE0-62F399C9F367}" type="presParOf" srcId="{2538B88D-78DC-40B9-8E07-A6E3EBEE3A77}" destId="{86CE536E-6C50-4873-9B61-08A1D18C0434}" srcOrd="1" destOrd="0" presId="urn:microsoft.com/office/officeart/2008/layout/VerticalCurvedList"/>
    <dgm:cxn modelId="{F60D4016-70B9-47B6-8FCA-A990852073CC}" type="presParOf" srcId="{2538B88D-78DC-40B9-8E07-A6E3EBEE3A77}" destId="{5CBB30FF-59F4-4305-A66A-2F6BA3DF27F0}" srcOrd="2" destOrd="0" presId="urn:microsoft.com/office/officeart/2008/layout/VerticalCurvedList"/>
    <dgm:cxn modelId="{C38399C0-C0A3-4569-8EFA-A9A34E8B11DA}" type="presParOf" srcId="{2538B88D-78DC-40B9-8E07-A6E3EBEE3A77}" destId="{4FEE80BE-A505-482D-8645-6BF668075820}" srcOrd="3" destOrd="0" presId="urn:microsoft.com/office/officeart/2008/layout/VerticalCurvedList"/>
    <dgm:cxn modelId="{F78328CC-36F2-4585-B404-92B9BAFAE743}" type="presParOf" srcId="{B90CCDEA-7A15-4925-996B-B3BCEC2B387E}" destId="{DB58496A-E749-49FB-80BE-AC3DF80F7054}" srcOrd="1" destOrd="0" presId="urn:microsoft.com/office/officeart/2008/layout/VerticalCurvedList"/>
    <dgm:cxn modelId="{C20752C4-F025-4856-8266-C4C51EA1BE0F}" type="presParOf" srcId="{B90CCDEA-7A15-4925-996B-B3BCEC2B387E}" destId="{EA50B786-1ED6-40A7-8BA8-69CFD751B050}" srcOrd="2" destOrd="0" presId="urn:microsoft.com/office/officeart/2008/layout/VerticalCurvedList"/>
    <dgm:cxn modelId="{8D95461C-BCB2-4F20-BCD1-2A8E97ED1088}" type="presParOf" srcId="{EA50B786-1ED6-40A7-8BA8-69CFD751B050}" destId="{A6A29F96-374E-4939-825C-7C1E7678AA56}" srcOrd="0" destOrd="0" presId="urn:microsoft.com/office/officeart/2008/layout/VerticalCurvedList"/>
    <dgm:cxn modelId="{0C58165B-4D0A-4174-83B9-FC1E195C769D}" type="presParOf" srcId="{B90CCDEA-7A15-4925-996B-B3BCEC2B387E}" destId="{248A4FD0-9031-4112-8C90-EDE77CC5DAB6}" srcOrd="3" destOrd="0" presId="urn:microsoft.com/office/officeart/2008/layout/VerticalCurvedList"/>
    <dgm:cxn modelId="{A7D1B1DF-B556-4B2B-9EE5-E52393DEAEBC}" type="presParOf" srcId="{B90CCDEA-7A15-4925-996B-B3BCEC2B387E}" destId="{8698391F-074A-4955-8E21-CEB21DF8455F}" srcOrd="4" destOrd="0" presId="urn:microsoft.com/office/officeart/2008/layout/VerticalCurvedList"/>
    <dgm:cxn modelId="{431B8149-AB88-41C9-8DF0-A0574DD39D59}" type="presParOf" srcId="{8698391F-074A-4955-8E21-CEB21DF8455F}" destId="{039050A2-519A-48A5-8204-EE0D8FFEC352}" srcOrd="0" destOrd="0" presId="urn:microsoft.com/office/officeart/2008/layout/VerticalCurvedList"/>
    <dgm:cxn modelId="{D51D859E-EB2E-474C-B1D3-98DCDBC96881}" type="presParOf" srcId="{B90CCDEA-7A15-4925-996B-B3BCEC2B387E}" destId="{9EE7B424-E9D6-459E-AA30-4F265ECDE0FE}" srcOrd="5" destOrd="0" presId="urn:microsoft.com/office/officeart/2008/layout/VerticalCurvedList"/>
    <dgm:cxn modelId="{9D515EC6-1671-4B42-9119-4F460BF576DE}" type="presParOf" srcId="{B90CCDEA-7A15-4925-996B-B3BCEC2B387E}" destId="{D0D878E2-852C-47BD-B8A5-188E02A1897D}" srcOrd="6" destOrd="0" presId="urn:microsoft.com/office/officeart/2008/layout/VerticalCurvedList"/>
    <dgm:cxn modelId="{EB2FA963-8DFB-424A-865A-40F64034FC22}" type="presParOf" srcId="{D0D878E2-852C-47BD-B8A5-188E02A1897D}" destId="{BF5B2155-E9ED-41BC-810A-B290A86A630C}" srcOrd="0" destOrd="0" presId="urn:microsoft.com/office/officeart/2008/layout/VerticalCurvedList"/>
    <dgm:cxn modelId="{9E673DFB-E4A2-4684-BAC4-B66B20492F19}" type="presParOf" srcId="{B90CCDEA-7A15-4925-996B-B3BCEC2B387E}" destId="{7D554BD1-2927-4F73-BAF7-090505E2E496}" srcOrd="7" destOrd="0" presId="urn:microsoft.com/office/officeart/2008/layout/VerticalCurvedList"/>
    <dgm:cxn modelId="{A18F4847-3F80-4F71-8537-EDA129CB98E7}" type="presParOf" srcId="{B90CCDEA-7A15-4925-996B-B3BCEC2B387E}" destId="{0DED1CC8-392A-4928-BC65-ED08F7235D77}" srcOrd="8" destOrd="0" presId="urn:microsoft.com/office/officeart/2008/layout/VerticalCurvedList"/>
    <dgm:cxn modelId="{6F1452DC-B679-4FD7-80A7-5DF4CF045A5D}" type="presParOf" srcId="{0DED1CC8-392A-4928-BC65-ED08F7235D77}" destId="{444974A5-19E6-45B3-B224-346625C781B5}" srcOrd="0" destOrd="0" presId="urn:microsoft.com/office/officeart/2008/layout/VerticalCurvedList"/>
    <dgm:cxn modelId="{0B05E9AA-FCB9-4664-8B9E-5102F4FE6ED3}" type="presParOf" srcId="{B90CCDEA-7A15-4925-996B-B3BCEC2B387E}" destId="{86CFB8E6-0285-409C-A82A-8CD5BE18EBD5}" srcOrd="9" destOrd="0" presId="urn:microsoft.com/office/officeart/2008/layout/VerticalCurvedList"/>
    <dgm:cxn modelId="{0654404B-5301-46A1-A715-542FDF421FD5}" type="presParOf" srcId="{B90CCDEA-7A15-4925-996B-B3BCEC2B387E}" destId="{4D8F4A86-9565-4144-BE7D-E127A95B2B06}" srcOrd="10" destOrd="0" presId="urn:microsoft.com/office/officeart/2008/layout/VerticalCurvedList"/>
    <dgm:cxn modelId="{E7C53BE7-007D-4B41-8091-3F29FC73DC6A}" type="presParOf" srcId="{4D8F4A86-9565-4144-BE7D-E127A95B2B06}" destId="{D7498EBF-6758-4827-B146-A3ED12667622}" srcOrd="0" destOrd="0" presId="urn:microsoft.com/office/officeart/2008/layout/VerticalCurvedList"/>
    <dgm:cxn modelId="{69412F46-BDE2-440E-B445-5FC9C855A28E}" type="presParOf" srcId="{B90CCDEA-7A15-4925-996B-B3BCEC2B387E}" destId="{63723FF7-375A-4365-B46D-485A30F826B5}" srcOrd="11" destOrd="0" presId="urn:microsoft.com/office/officeart/2008/layout/VerticalCurvedList"/>
    <dgm:cxn modelId="{0A7EB782-591C-49DB-A44A-0B503F3EC2A6}" type="presParOf" srcId="{B90CCDEA-7A15-4925-996B-B3BCEC2B387E}" destId="{5F56209D-7670-4087-A202-158198B7E67D}" srcOrd="12" destOrd="0" presId="urn:microsoft.com/office/officeart/2008/layout/VerticalCurvedList"/>
    <dgm:cxn modelId="{6219724B-8EE2-41EA-A31F-CF344E3851DE}" type="presParOf" srcId="{5F56209D-7670-4087-A202-158198B7E67D}" destId="{4EA075F7-8485-440B-951A-36A158478C4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F3B9B7-D01F-488C-A0E4-0E0F904CF0E3}"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pl-PL"/>
        </a:p>
      </dgm:t>
    </dgm:pt>
    <dgm:pt modelId="{D355FA46-97F9-4D6D-94BA-70269327994E}">
      <dgm:prSet phldrT="[Tekst]" custT="1"/>
      <dgm:spPr>
        <a:solidFill>
          <a:schemeClr val="bg2"/>
        </a:solidFill>
        <a:ln>
          <a:solidFill>
            <a:srgbClr val="C00000"/>
          </a:solidFill>
        </a:ln>
      </dgm:spPr>
      <dgm:t>
        <a:bodyPr/>
        <a:lstStyle/>
        <a:p>
          <a:r>
            <a:rPr lang="pl-PL" sz="1200" b="0" cap="none" baseline="0">
              <a:solidFill>
                <a:schemeClr val="tx1"/>
              </a:solidFill>
              <a:latin typeface="Cambria"/>
              <a:ea typeface="Cambria"/>
            </a:rPr>
            <a:t>Zwiększenie aktywności zawodowej mieszkańców poprzez rozwój kompetencji zawodowych oraz przedsiębiorczości, realizacja obiektów wsparcia.</a:t>
          </a:r>
        </a:p>
      </dgm:t>
    </dgm:pt>
    <dgm:pt modelId="{CF457264-E085-48FF-99D1-6B22DBE30E0F}" type="parTrans" cxnId="{B6FC8DDE-3780-4925-BE6E-AC65B8A1813B}">
      <dgm:prSet/>
      <dgm:spPr/>
      <dgm:t>
        <a:bodyPr/>
        <a:lstStyle/>
        <a:p>
          <a:endParaRPr lang="pl-PL"/>
        </a:p>
      </dgm:t>
    </dgm:pt>
    <dgm:pt modelId="{5BE6DD5A-2A49-4B47-A739-CE960A3282DA}" type="sibTrans" cxnId="{B6FC8DDE-3780-4925-BE6E-AC65B8A1813B}">
      <dgm:prSet/>
      <dgm:spPr/>
      <dgm:t>
        <a:bodyPr/>
        <a:lstStyle/>
        <a:p>
          <a:endParaRPr lang="pl-PL"/>
        </a:p>
      </dgm:t>
    </dgm:pt>
    <dgm:pt modelId="{03CF29D1-E3D0-4F63-BD42-C04A1FBA2AF4}">
      <dgm:prSet custT="1"/>
      <dgm:spPr>
        <a:solidFill>
          <a:schemeClr val="bg2"/>
        </a:solidFill>
        <a:ln>
          <a:solidFill>
            <a:srgbClr val="C00000"/>
          </a:solidFill>
        </a:ln>
      </dgm:spPr>
      <dgm:t>
        <a:bodyPr/>
        <a:lstStyle/>
        <a:p>
          <a:r>
            <a:rPr lang="pl-PL" sz="1200" b="0" cap="none" baseline="0">
              <a:solidFill>
                <a:schemeClr val="tx1"/>
              </a:solidFill>
              <a:latin typeface="Cambria"/>
              <a:ea typeface="Cambria"/>
            </a:rPr>
            <a:t>Poprawa jakości infrastruktury oraz wzmocnienie powiazań funkcjonalnych obszaru.</a:t>
          </a:r>
        </a:p>
      </dgm:t>
    </dgm:pt>
    <dgm:pt modelId="{C52B8068-62FD-4782-AA62-F32BB3BDF7C7}" type="parTrans" cxnId="{79EE7647-8B55-4BF5-A7B6-2EEBEB1F40C4}">
      <dgm:prSet/>
      <dgm:spPr/>
      <dgm:t>
        <a:bodyPr/>
        <a:lstStyle/>
        <a:p>
          <a:endParaRPr lang="pl-PL"/>
        </a:p>
      </dgm:t>
    </dgm:pt>
    <dgm:pt modelId="{F326FAAE-B74D-4A60-AEDF-CCC78FD475F1}" type="sibTrans" cxnId="{79EE7647-8B55-4BF5-A7B6-2EEBEB1F40C4}">
      <dgm:prSet/>
      <dgm:spPr/>
      <dgm:t>
        <a:bodyPr/>
        <a:lstStyle/>
        <a:p>
          <a:endParaRPr lang="pl-PL"/>
        </a:p>
      </dgm:t>
    </dgm:pt>
    <dgm:pt modelId="{BD873598-2199-454F-8D25-073F8EE102F3}">
      <dgm:prSet custT="1"/>
      <dgm:spPr>
        <a:solidFill>
          <a:schemeClr val="bg2"/>
        </a:solidFill>
        <a:ln>
          <a:solidFill>
            <a:srgbClr val="C00000"/>
          </a:solidFill>
        </a:ln>
      </dgm:spPr>
      <dgm:t>
        <a:bodyPr/>
        <a:lstStyle/>
        <a:p>
          <a:r>
            <a:rPr lang="pl-PL" sz="1200" b="0" cap="none" baseline="0">
              <a:solidFill>
                <a:schemeClr val="tx1"/>
              </a:solidFill>
              <a:latin typeface="Cambria"/>
              <a:ea typeface="Cambria"/>
            </a:rPr>
            <a:t>Dostosowanie zagospodarowania przestrzeni wiejskich do potrzeb związanych z rozwojem kształtującej się aglomeracji miejskiej Grodziska Mazowieckiego. </a:t>
          </a:r>
        </a:p>
      </dgm:t>
    </dgm:pt>
    <dgm:pt modelId="{A045CEFC-7FDB-403D-8FAC-39271973AE97}" type="parTrans" cxnId="{65BC6ED5-7255-470F-BE3D-FE9CB3CC3847}">
      <dgm:prSet/>
      <dgm:spPr/>
      <dgm:t>
        <a:bodyPr/>
        <a:lstStyle/>
        <a:p>
          <a:endParaRPr lang="pl-PL"/>
        </a:p>
      </dgm:t>
    </dgm:pt>
    <dgm:pt modelId="{E62554B5-B251-435B-A49D-84E98DC6CFF2}" type="sibTrans" cxnId="{65BC6ED5-7255-470F-BE3D-FE9CB3CC3847}">
      <dgm:prSet/>
      <dgm:spPr/>
      <dgm:t>
        <a:bodyPr/>
        <a:lstStyle/>
        <a:p>
          <a:endParaRPr lang="pl-PL"/>
        </a:p>
      </dgm:t>
    </dgm:pt>
    <dgm:pt modelId="{C8725E4F-A4ED-4D0A-BD92-260DCBBEFFE4}" type="pres">
      <dgm:prSet presAssocID="{CDF3B9B7-D01F-488C-A0E4-0E0F904CF0E3}" presName="Name0" presStyleCnt="0">
        <dgm:presLayoutVars>
          <dgm:chMax val="7"/>
          <dgm:chPref val="7"/>
          <dgm:dir/>
        </dgm:presLayoutVars>
      </dgm:prSet>
      <dgm:spPr/>
      <dgm:t>
        <a:bodyPr/>
        <a:lstStyle/>
        <a:p>
          <a:endParaRPr lang="pl-PL"/>
        </a:p>
      </dgm:t>
    </dgm:pt>
    <dgm:pt modelId="{B90CCDEA-7A15-4925-996B-B3BCEC2B387E}" type="pres">
      <dgm:prSet presAssocID="{CDF3B9B7-D01F-488C-A0E4-0E0F904CF0E3}" presName="Name1" presStyleCnt="0"/>
      <dgm:spPr/>
    </dgm:pt>
    <dgm:pt modelId="{2538B88D-78DC-40B9-8E07-A6E3EBEE3A77}" type="pres">
      <dgm:prSet presAssocID="{CDF3B9B7-D01F-488C-A0E4-0E0F904CF0E3}" presName="cycle" presStyleCnt="0"/>
      <dgm:spPr/>
    </dgm:pt>
    <dgm:pt modelId="{473DDFBF-C4FE-4914-947A-F24B0F51CAF8}" type="pres">
      <dgm:prSet presAssocID="{CDF3B9B7-D01F-488C-A0E4-0E0F904CF0E3}" presName="srcNode" presStyleLbl="node1" presStyleIdx="0" presStyleCnt="3"/>
      <dgm:spPr/>
    </dgm:pt>
    <dgm:pt modelId="{86CE536E-6C50-4873-9B61-08A1D18C0434}" type="pres">
      <dgm:prSet presAssocID="{CDF3B9B7-D01F-488C-A0E4-0E0F904CF0E3}" presName="conn" presStyleLbl="parChTrans1D2" presStyleIdx="0" presStyleCnt="1"/>
      <dgm:spPr/>
      <dgm:t>
        <a:bodyPr/>
        <a:lstStyle/>
        <a:p>
          <a:endParaRPr lang="pl-PL"/>
        </a:p>
      </dgm:t>
    </dgm:pt>
    <dgm:pt modelId="{5CBB30FF-59F4-4305-A66A-2F6BA3DF27F0}" type="pres">
      <dgm:prSet presAssocID="{CDF3B9B7-D01F-488C-A0E4-0E0F904CF0E3}" presName="extraNode" presStyleLbl="node1" presStyleIdx="0" presStyleCnt="3"/>
      <dgm:spPr/>
    </dgm:pt>
    <dgm:pt modelId="{4FEE80BE-A505-482D-8645-6BF668075820}" type="pres">
      <dgm:prSet presAssocID="{CDF3B9B7-D01F-488C-A0E4-0E0F904CF0E3}" presName="dstNode" presStyleLbl="node1" presStyleIdx="0" presStyleCnt="3"/>
      <dgm:spPr/>
    </dgm:pt>
    <dgm:pt modelId="{02FC68A9-5824-4E26-AFD4-18C95FA970F8}" type="pres">
      <dgm:prSet presAssocID="{BD873598-2199-454F-8D25-073F8EE102F3}" presName="text_1" presStyleLbl="node1" presStyleIdx="0" presStyleCnt="3">
        <dgm:presLayoutVars>
          <dgm:bulletEnabled val="1"/>
        </dgm:presLayoutVars>
      </dgm:prSet>
      <dgm:spPr/>
      <dgm:t>
        <a:bodyPr/>
        <a:lstStyle/>
        <a:p>
          <a:endParaRPr lang="pl-PL"/>
        </a:p>
      </dgm:t>
    </dgm:pt>
    <dgm:pt modelId="{F4B1F40F-53F4-47DF-BD30-0D00A25C20EE}" type="pres">
      <dgm:prSet presAssocID="{BD873598-2199-454F-8D25-073F8EE102F3}" presName="accent_1" presStyleCnt="0"/>
      <dgm:spPr/>
    </dgm:pt>
    <dgm:pt modelId="{039050A2-519A-48A5-8204-EE0D8FFEC352}" type="pres">
      <dgm:prSet presAssocID="{BD873598-2199-454F-8D25-073F8EE102F3}" presName="accentRepeatNode" presStyleLbl="solidFgAcc1" presStyleIdx="0" presStyleCnt="3"/>
      <dgm:spPr>
        <a:solidFill>
          <a:srgbClr val="C00000"/>
        </a:solidFill>
        <a:ln>
          <a:solidFill>
            <a:srgbClr val="C00000"/>
          </a:solidFill>
        </a:ln>
      </dgm:spPr>
    </dgm:pt>
    <dgm:pt modelId="{5C87E63E-64D7-48E0-B74E-0C79A48FD0C0}" type="pres">
      <dgm:prSet presAssocID="{03CF29D1-E3D0-4F63-BD42-C04A1FBA2AF4}" presName="text_2" presStyleLbl="node1" presStyleIdx="1" presStyleCnt="3">
        <dgm:presLayoutVars>
          <dgm:bulletEnabled val="1"/>
        </dgm:presLayoutVars>
      </dgm:prSet>
      <dgm:spPr/>
      <dgm:t>
        <a:bodyPr/>
        <a:lstStyle/>
        <a:p>
          <a:endParaRPr lang="pl-PL"/>
        </a:p>
      </dgm:t>
    </dgm:pt>
    <dgm:pt modelId="{A87EE191-9637-495D-B1E5-161084FF65E1}" type="pres">
      <dgm:prSet presAssocID="{03CF29D1-E3D0-4F63-BD42-C04A1FBA2AF4}" presName="accent_2" presStyleCnt="0"/>
      <dgm:spPr/>
    </dgm:pt>
    <dgm:pt modelId="{BF5B2155-E9ED-41BC-810A-B290A86A630C}" type="pres">
      <dgm:prSet presAssocID="{03CF29D1-E3D0-4F63-BD42-C04A1FBA2AF4}" presName="accentRepeatNode" presStyleLbl="solidFgAcc1" presStyleIdx="1" presStyleCnt="3"/>
      <dgm:spPr>
        <a:solidFill>
          <a:srgbClr val="C00000"/>
        </a:solidFill>
      </dgm:spPr>
    </dgm:pt>
    <dgm:pt modelId="{68C8DC86-EDA9-420B-AB79-04409C7C002A}" type="pres">
      <dgm:prSet presAssocID="{D355FA46-97F9-4D6D-94BA-70269327994E}" presName="text_3" presStyleLbl="node1" presStyleIdx="2" presStyleCnt="3">
        <dgm:presLayoutVars>
          <dgm:bulletEnabled val="1"/>
        </dgm:presLayoutVars>
      </dgm:prSet>
      <dgm:spPr/>
      <dgm:t>
        <a:bodyPr/>
        <a:lstStyle/>
        <a:p>
          <a:endParaRPr lang="pl-PL"/>
        </a:p>
      </dgm:t>
    </dgm:pt>
    <dgm:pt modelId="{AFF70A2B-37C1-4DB7-95C0-C6DBADF9848A}" type="pres">
      <dgm:prSet presAssocID="{D355FA46-97F9-4D6D-94BA-70269327994E}" presName="accent_3" presStyleCnt="0"/>
      <dgm:spPr/>
    </dgm:pt>
    <dgm:pt modelId="{444974A5-19E6-45B3-B224-346625C781B5}" type="pres">
      <dgm:prSet presAssocID="{D355FA46-97F9-4D6D-94BA-70269327994E}" presName="accentRepeatNode" presStyleLbl="solidFgAcc1" presStyleIdx="2" presStyleCnt="3"/>
      <dgm:spPr>
        <a:solidFill>
          <a:srgbClr val="C00000"/>
        </a:solidFill>
      </dgm:spPr>
    </dgm:pt>
  </dgm:ptLst>
  <dgm:cxnLst>
    <dgm:cxn modelId="{B6FC8DDE-3780-4925-BE6E-AC65B8A1813B}" srcId="{CDF3B9B7-D01F-488C-A0E4-0E0F904CF0E3}" destId="{D355FA46-97F9-4D6D-94BA-70269327994E}" srcOrd="2" destOrd="0" parTransId="{CF457264-E085-48FF-99D1-6B22DBE30E0F}" sibTransId="{5BE6DD5A-2A49-4B47-A739-CE960A3282DA}"/>
    <dgm:cxn modelId="{EDAC72A1-154D-45DB-B06B-C837ABED6563}" type="presOf" srcId="{BD873598-2199-454F-8D25-073F8EE102F3}" destId="{02FC68A9-5824-4E26-AFD4-18C95FA970F8}" srcOrd="0" destOrd="0" presId="urn:microsoft.com/office/officeart/2008/layout/VerticalCurvedList"/>
    <dgm:cxn modelId="{65BC6ED5-7255-470F-BE3D-FE9CB3CC3847}" srcId="{CDF3B9B7-D01F-488C-A0E4-0E0F904CF0E3}" destId="{BD873598-2199-454F-8D25-073F8EE102F3}" srcOrd="0" destOrd="0" parTransId="{A045CEFC-7FDB-403D-8FAC-39271973AE97}" sibTransId="{E62554B5-B251-435B-A49D-84E98DC6CFF2}"/>
    <dgm:cxn modelId="{C4393A70-B216-4013-BCC3-AF795E0AC59F}" type="presOf" srcId="{03CF29D1-E3D0-4F63-BD42-C04A1FBA2AF4}" destId="{5C87E63E-64D7-48E0-B74E-0C79A48FD0C0}" srcOrd="0" destOrd="0" presId="urn:microsoft.com/office/officeart/2008/layout/VerticalCurvedList"/>
    <dgm:cxn modelId="{79EE7647-8B55-4BF5-A7B6-2EEBEB1F40C4}" srcId="{CDF3B9B7-D01F-488C-A0E4-0E0F904CF0E3}" destId="{03CF29D1-E3D0-4F63-BD42-C04A1FBA2AF4}" srcOrd="1" destOrd="0" parTransId="{C52B8068-62FD-4782-AA62-F32BB3BDF7C7}" sibTransId="{F326FAAE-B74D-4A60-AEDF-CCC78FD475F1}"/>
    <dgm:cxn modelId="{9CC27E9E-9382-4614-B306-44DA38417F35}" type="presOf" srcId="{CDF3B9B7-D01F-488C-A0E4-0E0F904CF0E3}" destId="{C8725E4F-A4ED-4D0A-BD92-260DCBBEFFE4}" srcOrd="0" destOrd="0" presId="urn:microsoft.com/office/officeart/2008/layout/VerticalCurvedList"/>
    <dgm:cxn modelId="{84924A8D-405C-485C-8277-687BDB0DE544}" type="presOf" srcId="{D355FA46-97F9-4D6D-94BA-70269327994E}" destId="{68C8DC86-EDA9-420B-AB79-04409C7C002A}" srcOrd="0" destOrd="0" presId="urn:microsoft.com/office/officeart/2008/layout/VerticalCurvedList"/>
    <dgm:cxn modelId="{CBAC76DE-66ED-40ED-8536-D65B25A5AA11}" type="presOf" srcId="{E62554B5-B251-435B-A49D-84E98DC6CFF2}" destId="{86CE536E-6C50-4873-9B61-08A1D18C0434}" srcOrd="0" destOrd="0" presId="urn:microsoft.com/office/officeart/2008/layout/VerticalCurvedList"/>
    <dgm:cxn modelId="{101FD42E-44F4-4DDF-BF43-EFE14AEDAE6C}" type="presParOf" srcId="{C8725E4F-A4ED-4D0A-BD92-260DCBBEFFE4}" destId="{B90CCDEA-7A15-4925-996B-B3BCEC2B387E}" srcOrd="0" destOrd="0" presId="urn:microsoft.com/office/officeart/2008/layout/VerticalCurvedList"/>
    <dgm:cxn modelId="{D7641422-971C-4A90-BBDC-398D4790A5BE}" type="presParOf" srcId="{B90CCDEA-7A15-4925-996B-B3BCEC2B387E}" destId="{2538B88D-78DC-40B9-8E07-A6E3EBEE3A77}" srcOrd="0" destOrd="0" presId="urn:microsoft.com/office/officeart/2008/layout/VerticalCurvedList"/>
    <dgm:cxn modelId="{F15CBF80-996D-46BC-AE74-C90A3E9D94D2}" type="presParOf" srcId="{2538B88D-78DC-40B9-8E07-A6E3EBEE3A77}" destId="{473DDFBF-C4FE-4914-947A-F24B0F51CAF8}" srcOrd="0" destOrd="0" presId="urn:microsoft.com/office/officeart/2008/layout/VerticalCurvedList"/>
    <dgm:cxn modelId="{B1F67138-F049-4EC6-A85C-9A5F27542592}" type="presParOf" srcId="{2538B88D-78DC-40B9-8E07-A6E3EBEE3A77}" destId="{86CE536E-6C50-4873-9B61-08A1D18C0434}" srcOrd="1" destOrd="0" presId="urn:microsoft.com/office/officeart/2008/layout/VerticalCurvedList"/>
    <dgm:cxn modelId="{3FD5201C-315E-4981-8BF6-3425D0930056}" type="presParOf" srcId="{2538B88D-78DC-40B9-8E07-A6E3EBEE3A77}" destId="{5CBB30FF-59F4-4305-A66A-2F6BA3DF27F0}" srcOrd="2" destOrd="0" presId="urn:microsoft.com/office/officeart/2008/layout/VerticalCurvedList"/>
    <dgm:cxn modelId="{870CE163-9932-4963-B96B-D34AE6BA716F}" type="presParOf" srcId="{2538B88D-78DC-40B9-8E07-A6E3EBEE3A77}" destId="{4FEE80BE-A505-482D-8645-6BF668075820}" srcOrd="3" destOrd="0" presId="urn:microsoft.com/office/officeart/2008/layout/VerticalCurvedList"/>
    <dgm:cxn modelId="{CCFB0FC2-3360-4192-895D-4F983C2412B5}" type="presParOf" srcId="{B90CCDEA-7A15-4925-996B-B3BCEC2B387E}" destId="{02FC68A9-5824-4E26-AFD4-18C95FA970F8}" srcOrd="1" destOrd="0" presId="urn:microsoft.com/office/officeart/2008/layout/VerticalCurvedList"/>
    <dgm:cxn modelId="{FBDCCF00-2C32-4EC3-9E9C-D35C40870EA2}" type="presParOf" srcId="{B90CCDEA-7A15-4925-996B-B3BCEC2B387E}" destId="{F4B1F40F-53F4-47DF-BD30-0D00A25C20EE}" srcOrd="2" destOrd="0" presId="urn:microsoft.com/office/officeart/2008/layout/VerticalCurvedList"/>
    <dgm:cxn modelId="{71C64CA4-3AC7-4891-AF78-8615E3C15F19}" type="presParOf" srcId="{F4B1F40F-53F4-47DF-BD30-0D00A25C20EE}" destId="{039050A2-519A-48A5-8204-EE0D8FFEC352}" srcOrd="0" destOrd="0" presId="urn:microsoft.com/office/officeart/2008/layout/VerticalCurvedList"/>
    <dgm:cxn modelId="{0AA30055-8580-482F-8876-EDCEBA44B758}" type="presParOf" srcId="{B90CCDEA-7A15-4925-996B-B3BCEC2B387E}" destId="{5C87E63E-64D7-48E0-B74E-0C79A48FD0C0}" srcOrd="3" destOrd="0" presId="urn:microsoft.com/office/officeart/2008/layout/VerticalCurvedList"/>
    <dgm:cxn modelId="{15063F01-5DCD-45C6-B7A0-4A934F6853F9}" type="presParOf" srcId="{B90CCDEA-7A15-4925-996B-B3BCEC2B387E}" destId="{A87EE191-9637-495D-B1E5-161084FF65E1}" srcOrd="4" destOrd="0" presId="urn:microsoft.com/office/officeart/2008/layout/VerticalCurvedList"/>
    <dgm:cxn modelId="{A88EF3DF-76A6-4097-A16B-A4C785806DB0}" type="presParOf" srcId="{A87EE191-9637-495D-B1E5-161084FF65E1}" destId="{BF5B2155-E9ED-41BC-810A-B290A86A630C}" srcOrd="0" destOrd="0" presId="urn:microsoft.com/office/officeart/2008/layout/VerticalCurvedList"/>
    <dgm:cxn modelId="{E72520E1-0821-4F9D-80E1-36D29206F5E4}" type="presParOf" srcId="{B90CCDEA-7A15-4925-996B-B3BCEC2B387E}" destId="{68C8DC86-EDA9-420B-AB79-04409C7C002A}" srcOrd="5" destOrd="0" presId="urn:microsoft.com/office/officeart/2008/layout/VerticalCurvedList"/>
    <dgm:cxn modelId="{B27322FA-9DB6-45BE-AD88-8F4F0B6742C0}" type="presParOf" srcId="{B90CCDEA-7A15-4925-996B-B3BCEC2B387E}" destId="{AFF70A2B-37C1-4DB7-95C0-C6DBADF9848A}" srcOrd="6" destOrd="0" presId="urn:microsoft.com/office/officeart/2008/layout/VerticalCurvedList"/>
    <dgm:cxn modelId="{9E6AAD21-4EAC-4FEE-BF30-4B282B4948C8}" type="presParOf" srcId="{AFF70A2B-37C1-4DB7-95C0-C6DBADF9848A}" destId="{444974A5-19E6-45B3-B224-346625C781B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151A8-74DF-4681-9B2D-D8743CF01751}">
      <dsp:nvSpPr>
        <dsp:cNvPr id="0" name=""/>
        <dsp:cNvSpPr/>
      </dsp:nvSpPr>
      <dsp:spPr>
        <a:xfrm>
          <a:off x="1622346" y="332"/>
          <a:ext cx="1087768" cy="543884"/>
        </a:xfrm>
        <a:prstGeom prst="roundRect">
          <a:avLst>
            <a:gd name="adj" fmla="val 10000"/>
          </a:avLst>
        </a:prstGeom>
        <a:solidFill>
          <a:srgbClr val="C0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b="1" kern="1200">
              <a:solidFill>
                <a:schemeClr val="bg1"/>
              </a:solidFill>
              <a:latin typeface="Cambria" panose="02040503050406030204" pitchFamily="18" charset="0"/>
              <a:ea typeface="Cambria" panose="02040503050406030204" pitchFamily="18" charset="0"/>
            </a:rPr>
            <a:t/>
          </a:r>
          <a:br>
            <a:rPr lang="pl-PL" sz="900" b="1" kern="1200">
              <a:solidFill>
                <a:schemeClr val="bg1"/>
              </a:solidFill>
              <a:latin typeface="Cambria" panose="02040503050406030204" pitchFamily="18" charset="0"/>
              <a:ea typeface="Cambria" panose="02040503050406030204" pitchFamily="18" charset="0"/>
            </a:rPr>
          </a:br>
          <a:r>
            <a:rPr lang="pl-PL" sz="900" b="1" kern="1200">
              <a:solidFill>
                <a:schemeClr val="bg1"/>
              </a:solidFill>
              <a:latin typeface="Cambria" panose="02040503050406030204" pitchFamily="18" charset="0"/>
              <a:ea typeface="Cambria" panose="02040503050406030204" pitchFamily="18" charset="0"/>
            </a:rPr>
            <a:t>Wymiar</a:t>
          </a:r>
          <a:br>
            <a:rPr lang="pl-PL" sz="900" b="1" kern="1200">
              <a:solidFill>
                <a:schemeClr val="bg1"/>
              </a:solidFill>
              <a:latin typeface="Cambria" panose="02040503050406030204" pitchFamily="18" charset="0"/>
              <a:ea typeface="Cambria" panose="02040503050406030204" pitchFamily="18" charset="0"/>
            </a:rPr>
          </a:br>
          <a:r>
            <a:rPr lang="pl-PL" sz="900" b="1" kern="1200">
              <a:solidFill>
                <a:schemeClr val="bg1"/>
              </a:solidFill>
              <a:latin typeface="Cambria" panose="02040503050406030204" pitchFamily="18" charset="0"/>
              <a:ea typeface="Cambria" panose="02040503050406030204" pitchFamily="18" charset="0"/>
            </a:rPr>
            <a:t> społeczny </a:t>
          </a:r>
        </a:p>
      </dsp:txBody>
      <dsp:txXfrm>
        <a:off x="1638276" y="16262"/>
        <a:ext cx="1055908" cy="512024"/>
      </dsp:txXfrm>
    </dsp:sp>
    <dsp:sp modelId="{0F6F7EA6-8DEA-49DF-A8EC-4F13EFCDDCF9}">
      <dsp:nvSpPr>
        <dsp:cNvPr id="0" name=""/>
        <dsp:cNvSpPr/>
      </dsp:nvSpPr>
      <dsp:spPr>
        <a:xfrm>
          <a:off x="1731123" y="544216"/>
          <a:ext cx="108776" cy="407913"/>
        </a:xfrm>
        <a:custGeom>
          <a:avLst/>
          <a:gdLst/>
          <a:ahLst/>
          <a:cxnLst/>
          <a:rect l="0" t="0" r="0" b="0"/>
          <a:pathLst>
            <a:path>
              <a:moveTo>
                <a:pt x="0" y="0"/>
              </a:moveTo>
              <a:lnTo>
                <a:pt x="0" y="407913"/>
              </a:lnTo>
              <a:lnTo>
                <a:pt x="108776" y="40791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1883A2-3EAA-4CC9-824F-E64166A6C4AA}">
      <dsp:nvSpPr>
        <dsp:cNvPr id="0" name=""/>
        <dsp:cNvSpPr/>
      </dsp:nvSpPr>
      <dsp:spPr>
        <a:xfrm>
          <a:off x="1839899" y="680187"/>
          <a:ext cx="1298725"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
          </a:r>
          <a:br>
            <a:rPr lang="pl-PL" sz="900" kern="1200">
              <a:latin typeface="Cambria" panose="02040503050406030204" pitchFamily="18" charset="0"/>
              <a:ea typeface="Cambria" panose="02040503050406030204" pitchFamily="18" charset="0"/>
            </a:rPr>
          </a:br>
          <a:r>
            <a:rPr lang="pl-PL" sz="900" kern="1200">
              <a:latin typeface="Cambria" panose="02040503050406030204" pitchFamily="18" charset="0"/>
              <a:ea typeface="Cambria" panose="02040503050406030204" pitchFamily="18" charset="0"/>
            </a:rPr>
            <a:t>Demografia </a:t>
          </a:r>
        </a:p>
      </dsp:txBody>
      <dsp:txXfrm>
        <a:off x="1855829" y="696117"/>
        <a:ext cx="1266865" cy="512024"/>
      </dsp:txXfrm>
    </dsp:sp>
    <dsp:sp modelId="{F5F69E4A-3B84-4A41-ACA9-3CC3006E66FF}">
      <dsp:nvSpPr>
        <dsp:cNvPr id="0" name=""/>
        <dsp:cNvSpPr/>
      </dsp:nvSpPr>
      <dsp:spPr>
        <a:xfrm>
          <a:off x="1731123" y="544216"/>
          <a:ext cx="108776" cy="1087768"/>
        </a:xfrm>
        <a:custGeom>
          <a:avLst/>
          <a:gdLst/>
          <a:ahLst/>
          <a:cxnLst/>
          <a:rect l="0" t="0" r="0" b="0"/>
          <a:pathLst>
            <a:path>
              <a:moveTo>
                <a:pt x="0" y="0"/>
              </a:moveTo>
              <a:lnTo>
                <a:pt x="0" y="1087768"/>
              </a:lnTo>
              <a:lnTo>
                <a:pt x="108776" y="108776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8625DF-B6B4-4C73-883E-991BC61BE8EF}">
      <dsp:nvSpPr>
        <dsp:cNvPr id="0" name=""/>
        <dsp:cNvSpPr/>
      </dsp:nvSpPr>
      <dsp:spPr>
        <a:xfrm>
          <a:off x="1839899" y="1360042"/>
          <a:ext cx="1310395"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
          </a:r>
          <a:br>
            <a:rPr lang="pl-PL" sz="900" kern="1200">
              <a:latin typeface="Cambria" panose="02040503050406030204" pitchFamily="18" charset="0"/>
              <a:ea typeface="Cambria" panose="02040503050406030204" pitchFamily="18" charset="0"/>
            </a:rPr>
          </a:br>
          <a:r>
            <a:rPr lang="pl-PL" sz="900" kern="1200">
              <a:latin typeface="Cambria" panose="02040503050406030204" pitchFamily="18" charset="0"/>
              <a:ea typeface="Cambria" panose="02040503050406030204" pitchFamily="18" charset="0"/>
            </a:rPr>
            <a:t>Edukacja </a:t>
          </a:r>
        </a:p>
      </dsp:txBody>
      <dsp:txXfrm>
        <a:off x="1855829" y="1375972"/>
        <a:ext cx="1278535" cy="512024"/>
      </dsp:txXfrm>
    </dsp:sp>
    <dsp:sp modelId="{AD75314A-C3DB-4FE3-AA47-6E80C04A709A}">
      <dsp:nvSpPr>
        <dsp:cNvPr id="0" name=""/>
        <dsp:cNvSpPr/>
      </dsp:nvSpPr>
      <dsp:spPr>
        <a:xfrm>
          <a:off x="1731123" y="544216"/>
          <a:ext cx="108776" cy="1767623"/>
        </a:xfrm>
        <a:custGeom>
          <a:avLst/>
          <a:gdLst/>
          <a:ahLst/>
          <a:cxnLst/>
          <a:rect l="0" t="0" r="0" b="0"/>
          <a:pathLst>
            <a:path>
              <a:moveTo>
                <a:pt x="0" y="0"/>
              </a:moveTo>
              <a:lnTo>
                <a:pt x="0" y="1767623"/>
              </a:lnTo>
              <a:lnTo>
                <a:pt x="108776" y="176762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DD0915-DFB0-48B6-84AC-E5053235C6C6}">
      <dsp:nvSpPr>
        <dsp:cNvPr id="0" name=""/>
        <dsp:cNvSpPr/>
      </dsp:nvSpPr>
      <dsp:spPr>
        <a:xfrm>
          <a:off x="1839899" y="2039897"/>
          <a:ext cx="1327747"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
          </a:r>
          <a:br>
            <a:rPr lang="pl-PL" sz="900" kern="1200">
              <a:latin typeface="Cambria" panose="02040503050406030204" pitchFamily="18" charset="0"/>
              <a:ea typeface="Cambria" panose="02040503050406030204" pitchFamily="18" charset="0"/>
            </a:rPr>
          </a:br>
          <a:r>
            <a:rPr lang="pl-PL" sz="900" kern="1200">
              <a:latin typeface="Cambria" panose="02040503050406030204" pitchFamily="18" charset="0"/>
              <a:ea typeface="Cambria" panose="02040503050406030204" pitchFamily="18" charset="0"/>
            </a:rPr>
            <a:t>Czas wolny </a:t>
          </a:r>
        </a:p>
      </dsp:txBody>
      <dsp:txXfrm>
        <a:off x="1855829" y="2055827"/>
        <a:ext cx="1295887" cy="512024"/>
      </dsp:txXfrm>
    </dsp:sp>
    <dsp:sp modelId="{12BC0595-3478-476D-A2CD-39D47C0D0D63}">
      <dsp:nvSpPr>
        <dsp:cNvPr id="0" name=""/>
        <dsp:cNvSpPr/>
      </dsp:nvSpPr>
      <dsp:spPr>
        <a:xfrm>
          <a:off x="1731123" y="544216"/>
          <a:ext cx="108776" cy="2447478"/>
        </a:xfrm>
        <a:custGeom>
          <a:avLst/>
          <a:gdLst/>
          <a:ahLst/>
          <a:cxnLst/>
          <a:rect l="0" t="0" r="0" b="0"/>
          <a:pathLst>
            <a:path>
              <a:moveTo>
                <a:pt x="0" y="0"/>
              </a:moveTo>
              <a:lnTo>
                <a:pt x="0" y="2447478"/>
              </a:lnTo>
              <a:lnTo>
                <a:pt x="108776" y="244747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08818B-5D7E-4BE0-A149-FF37ECEABD71}">
      <dsp:nvSpPr>
        <dsp:cNvPr id="0" name=""/>
        <dsp:cNvSpPr/>
      </dsp:nvSpPr>
      <dsp:spPr>
        <a:xfrm>
          <a:off x="1839899" y="2719752"/>
          <a:ext cx="1345099"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
          </a:r>
          <a:br>
            <a:rPr lang="pl-PL" sz="900" kern="1200">
              <a:latin typeface="Cambria" panose="02040503050406030204" pitchFamily="18" charset="0"/>
              <a:ea typeface="Cambria" panose="02040503050406030204" pitchFamily="18" charset="0"/>
            </a:rPr>
          </a:br>
          <a:r>
            <a:rPr lang="pl-PL" sz="900" kern="1200">
              <a:latin typeface="Cambria" panose="02040503050406030204" pitchFamily="18" charset="0"/>
              <a:ea typeface="Cambria" panose="02040503050406030204" pitchFamily="18" charset="0"/>
            </a:rPr>
            <a:t> Bezpieczeństwo</a:t>
          </a:r>
        </a:p>
      </dsp:txBody>
      <dsp:txXfrm>
        <a:off x="1855829" y="2735682"/>
        <a:ext cx="1313239" cy="512024"/>
      </dsp:txXfrm>
    </dsp:sp>
    <dsp:sp modelId="{CF412426-15EF-4BD7-90BC-97252E06851C}">
      <dsp:nvSpPr>
        <dsp:cNvPr id="0" name=""/>
        <dsp:cNvSpPr/>
      </dsp:nvSpPr>
      <dsp:spPr>
        <a:xfrm>
          <a:off x="1731123" y="544216"/>
          <a:ext cx="108776" cy="3127333"/>
        </a:xfrm>
        <a:custGeom>
          <a:avLst/>
          <a:gdLst/>
          <a:ahLst/>
          <a:cxnLst/>
          <a:rect l="0" t="0" r="0" b="0"/>
          <a:pathLst>
            <a:path>
              <a:moveTo>
                <a:pt x="0" y="0"/>
              </a:moveTo>
              <a:lnTo>
                <a:pt x="0" y="3127333"/>
              </a:lnTo>
              <a:lnTo>
                <a:pt x="108776" y="312733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2F65D-D345-4485-A36C-7D587364F1AA}">
      <dsp:nvSpPr>
        <dsp:cNvPr id="0" name=""/>
        <dsp:cNvSpPr/>
      </dsp:nvSpPr>
      <dsp:spPr>
        <a:xfrm>
          <a:off x="1839899" y="3399607"/>
          <a:ext cx="1328922"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
          </a:r>
          <a:br>
            <a:rPr lang="pl-PL" sz="900" kern="1200">
              <a:latin typeface="Cambria" panose="02040503050406030204" pitchFamily="18" charset="0"/>
              <a:ea typeface="Cambria" panose="02040503050406030204" pitchFamily="18" charset="0"/>
            </a:rPr>
          </a:br>
          <a:r>
            <a:rPr lang="pl-PL" sz="900" kern="1200">
              <a:latin typeface="Cambria" panose="02040503050406030204" pitchFamily="18" charset="0"/>
              <a:ea typeface="Cambria" panose="02040503050406030204" pitchFamily="18" charset="0"/>
            </a:rPr>
            <a:t>Aktywność i integracja społeczna </a:t>
          </a:r>
        </a:p>
      </dsp:txBody>
      <dsp:txXfrm>
        <a:off x="1855829" y="3415537"/>
        <a:ext cx="1297062" cy="512024"/>
      </dsp:txXfrm>
    </dsp:sp>
    <dsp:sp modelId="{867B84CF-39CC-42B6-9D16-35CE0DB0E246}">
      <dsp:nvSpPr>
        <dsp:cNvPr id="0" name=""/>
        <dsp:cNvSpPr/>
      </dsp:nvSpPr>
      <dsp:spPr>
        <a:xfrm>
          <a:off x="1731123" y="544216"/>
          <a:ext cx="108776" cy="3807188"/>
        </a:xfrm>
        <a:custGeom>
          <a:avLst/>
          <a:gdLst/>
          <a:ahLst/>
          <a:cxnLst/>
          <a:rect l="0" t="0" r="0" b="0"/>
          <a:pathLst>
            <a:path>
              <a:moveTo>
                <a:pt x="0" y="0"/>
              </a:moveTo>
              <a:lnTo>
                <a:pt x="0" y="3807188"/>
              </a:lnTo>
              <a:lnTo>
                <a:pt x="108776" y="380718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28DE8C-6639-4DB5-9FA8-9B4D7012AD0D}">
      <dsp:nvSpPr>
        <dsp:cNvPr id="0" name=""/>
        <dsp:cNvSpPr/>
      </dsp:nvSpPr>
      <dsp:spPr>
        <a:xfrm>
          <a:off x="1839899" y="4079462"/>
          <a:ext cx="1338259"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
          </a:r>
          <a:br>
            <a:rPr lang="pl-PL" sz="900" kern="1200">
              <a:latin typeface="Cambria" panose="02040503050406030204" pitchFamily="18" charset="0"/>
              <a:ea typeface="Cambria" panose="02040503050406030204" pitchFamily="18" charset="0"/>
            </a:rPr>
          </a:br>
          <a:r>
            <a:rPr lang="pl-PL" sz="900" kern="1200">
              <a:latin typeface="Cambria" panose="02040503050406030204" pitchFamily="18" charset="0"/>
              <a:ea typeface="Cambria" panose="02040503050406030204" pitchFamily="18" charset="0"/>
            </a:rPr>
            <a:t>Mieszkalnictwo</a:t>
          </a:r>
          <a:r>
            <a:rPr lang="pl-PL" sz="800" kern="1200"/>
            <a:t> </a:t>
          </a:r>
        </a:p>
      </dsp:txBody>
      <dsp:txXfrm>
        <a:off x="1855829" y="4095392"/>
        <a:ext cx="1306399" cy="512024"/>
      </dsp:txXfrm>
    </dsp:sp>
    <dsp:sp modelId="{3B719082-3D7F-4604-B43E-7EEA1278CA32}">
      <dsp:nvSpPr>
        <dsp:cNvPr id="0" name=""/>
        <dsp:cNvSpPr/>
      </dsp:nvSpPr>
      <dsp:spPr>
        <a:xfrm>
          <a:off x="3222035" y="332"/>
          <a:ext cx="1087768" cy="543884"/>
        </a:xfrm>
        <a:prstGeom prst="roundRect">
          <a:avLst>
            <a:gd name="adj" fmla="val 10000"/>
          </a:avLst>
        </a:prstGeom>
        <a:solidFill>
          <a:srgbClr val="C0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b="1" kern="1200">
              <a:solidFill>
                <a:schemeClr val="bg1"/>
              </a:solidFill>
              <a:latin typeface="Cambria" panose="02040503050406030204" pitchFamily="18" charset="0"/>
              <a:ea typeface="Cambria" panose="02040503050406030204" pitchFamily="18" charset="0"/>
            </a:rPr>
            <a:t/>
          </a:r>
          <a:br>
            <a:rPr lang="pl-PL" sz="900" b="1" kern="1200">
              <a:solidFill>
                <a:schemeClr val="bg1"/>
              </a:solidFill>
              <a:latin typeface="Cambria" panose="02040503050406030204" pitchFamily="18" charset="0"/>
              <a:ea typeface="Cambria" panose="02040503050406030204" pitchFamily="18" charset="0"/>
            </a:rPr>
          </a:br>
          <a:r>
            <a:rPr lang="pl-PL" sz="900" b="1" kern="1200">
              <a:solidFill>
                <a:schemeClr val="bg1"/>
              </a:solidFill>
              <a:latin typeface="Cambria" panose="02040503050406030204" pitchFamily="18" charset="0"/>
              <a:ea typeface="Cambria" panose="02040503050406030204" pitchFamily="18" charset="0"/>
            </a:rPr>
            <a:t>Wymiar gospodarczy </a:t>
          </a:r>
        </a:p>
      </dsp:txBody>
      <dsp:txXfrm>
        <a:off x="3237965" y="16262"/>
        <a:ext cx="1055908" cy="512024"/>
      </dsp:txXfrm>
    </dsp:sp>
    <dsp:sp modelId="{85658BC4-0BD4-4E24-B23E-8FB8DD73465E}">
      <dsp:nvSpPr>
        <dsp:cNvPr id="0" name=""/>
        <dsp:cNvSpPr/>
      </dsp:nvSpPr>
      <dsp:spPr>
        <a:xfrm>
          <a:off x="3330812" y="544216"/>
          <a:ext cx="156403" cy="426965"/>
        </a:xfrm>
        <a:custGeom>
          <a:avLst/>
          <a:gdLst/>
          <a:ahLst/>
          <a:cxnLst/>
          <a:rect l="0" t="0" r="0" b="0"/>
          <a:pathLst>
            <a:path>
              <a:moveTo>
                <a:pt x="0" y="0"/>
              </a:moveTo>
              <a:lnTo>
                <a:pt x="0" y="426965"/>
              </a:lnTo>
              <a:lnTo>
                <a:pt x="156403" y="42696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3C60E5-3A40-4E93-9177-A4E55AF9F789}">
      <dsp:nvSpPr>
        <dsp:cNvPr id="0" name=""/>
        <dsp:cNvSpPr/>
      </dsp:nvSpPr>
      <dsp:spPr>
        <a:xfrm>
          <a:off x="3487216" y="699239"/>
          <a:ext cx="1257172"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Przedsiębiorczość </a:t>
          </a:r>
        </a:p>
      </dsp:txBody>
      <dsp:txXfrm>
        <a:off x="3503146" y="715169"/>
        <a:ext cx="1225312" cy="512024"/>
      </dsp:txXfrm>
    </dsp:sp>
    <dsp:sp modelId="{DFF37A27-AD7A-4657-9C59-EAF1EC278860}">
      <dsp:nvSpPr>
        <dsp:cNvPr id="0" name=""/>
        <dsp:cNvSpPr/>
      </dsp:nvSpPr>
      <dsp:spPr>
        <a:xfrm>
          <a:off x="3330812" y="544216"/>
          <a:ext cx="108776" cy="1087768"/>
        </a:xfrm>
        <a:custGeom>
          <a:avLst/>
          <a:gdLst/>
          <a:ahLst/>
          <a:cxnLst/>
          <a:rect l="0" t="0" r="0" b="0"/>
          <a:pathLst>
            <a:path>
              <a:moveTo>
                <a:pt x="0" y="0"/>
              </a:moveTo>
              <a:lnTo>
                <a:pt x="0" y="1087768"/>
              </a:lnTo>
              <a:lnTo>
                <a:pt x="108776" y="108776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C0E03C-1BB0-49C7-A89F-5D23E6CAA738}">
      <dsp:nvSpPr>
        <dsp:cNvPr id="0" name=""/>
        <dsp:cNvSpPr/>
      </dsp:nvSpPr>
      <dsp:spPr>
        <a:xfrm>
          <a:off x="3439589" y="1360042"/>
          <a:ext cx="1257164"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Rynek pracy </a:t>
          </a:r>
        </a:p>
      </dsp:txBody>
      <dsp:txXfrm>
        <a:off x="3455519" y="1375972"/>
        <a:ext cx="1225304" cy="512024"/>
      </dsp:txXfrm>
    </dsp:sp>
    <dsp:sp modelId="{9CCDF6F1-2390-4E72-9F66-837396FA9726}">
      <dsp:nvSpPr>
        <dsp:cNvPr id="0" name=""/>
        <dsp:cNvSpPr/>
      </dsp:nvSpPr>
      <dsp:spPr>
        <a:xfrm>
          <a:off x="3330812" y="544216"/>
          <a:ext cx="108776" cy="1767623"/>
        </a:xfrm>
        <a:custGeom>
          <a:avLst/>
          <a:gdLst/>
          <a:ahLst/>
          <a:cxnLst/>
          <a:rect l="0" t="0" r="0" b="0"/>
          <a:pathLst>
            <a:path>
              <a:moveTo>
                <a:pt x="0" y="0"/>
              </a:moveTo>
              <a:lnTo>
                <a:pt x="0" y="1767623"/>
              </a:lnTo>
              <a:lnTo>
                <a:pt x="108776" y="176762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B9142-1667-496C-8498-2A01842B31B7}">
      <dsp:nvSpPr>
        <dsp:cNvPr id="0" name=""/>
        <dsp:cNvSpPr/>
      </dsp:nvSpPr>
      <dsp:spPr>
        <a:xfrm>
          <a:off x="3439589" y="2039897"/>
          <a:ext cx="1230091"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Istotne gałęzie gospodarki </a:t>
          </a:r>
        </a:p>
      </dsp:txBody>
      <dsp:txXfrm>
        <a:off x="3455519" y="2055827"/>
        <a:ext cx="1198231" cy="512024"/>
      </dsp:txXfrm>
    </dsp:sp>
    <dsp:sp modelId="{40DFF5D8-DD01-4717-8004-490D188E451E}">
      <dsp:nvSpPr>
        <dsp:cNvPr id="0" name=""/>
        <dsp:cNvSpPr/>
      </dsp:nvSpPr>
      <dsp:spPr>
        <a:xfrm>
          <a:off x="4751150" y="332"/>
          <a:ext cx="1087768" cy="543884"/>
        </a:xfrm>
        <a:prstGeom prst="roundRect">
          <a:avLst>
            <a:gd name="adj" fmla="val 10000"/>
          </a:avLst>
        </a:prstGeom>
        <a:solidFill>
          <a:srgbClr val="C0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b="1" kern="1200">
              <a:solidFill>
                <a:schemeClr val="bg1"/>
              </a:solidFill>
              <a:latin typeface="Cambria" panose="02040503050406030204" pitchFamily="18" charset="0"/>
              <a:ea typeface="Cambria" panose="02040503050406030204" pitchFamily="18" charset="0"/>
            </a:rPr>
            <a:t/>
          </a:r>
          <a:br>
            <a:rPr lang="pl-PL" sz="900" b="1" kern="1200">
              <a:solidFill>
                <a:schemeClr val="bg1"/>
              </a:solidFill>
              <a:latin typeface="Cambria" panose="02040503050406030204" pitchFamily="18" charset="0"/>
              <a:ea typeface="Cambria" panose="02040503050406030204" pitchFamily="18" charset="0"/>
            </a:rPr>
          </a:br>
          <a:r>
            <a:rPr lang="pl-PL" sz="900" b="1" kern="1200">
              <a:solidFill>
                <a:schemeClr val="bg1"/>
              </a:solidFill>
              <a:latin typeface="Cambria" panose="02040503050406030204" pitchFamily="18" charset="0"/>
              <a:ea typeface="Cambria" panose="02040503050406030204" pitchFamily="18" charset="0"/>
            </a:rPr>
            <a:t>Wymiar środowiskowy</a:t>
          </a:r>
        </a:p>
      </dsp:txBody>
      <dsp:txXfrm>
        <a:off x="4767080" y="16262"/>
        <a:ext cx="1055908" cy="512024"/>
      </dsp:txXfrm>
    </dsp:sp>
    <dsp:sp modelId="{3589EF5E-6090-401D-A935-FC026191EBBA}">
      <dsp:nvSpPr>
        <dsp:cNvPr id="0" name=""/>
        <dsp:cNvSpPr/>
      </dsp:nvSpPr>
      <dsp:spPr>
        <a:xfrm>
          <a:off x="4859927" y="544216"/>
          <a:ext cx="134804" cy="484467"/>
        </a:xfrm>
        <a:custGeom>
          <a:avLst/>
          <a:gdLst/>
          <a:ahLst/>
          <a:cxnLst/>
          <a:rect l="0" t="0" r="0" b="0"/>
          <a:pathLst>
            <a:path>
              <a:moveTo>
                <a:pt x="0" y="0"/>
              </a:moveTo>
              <a:lnTo>
                <a:pt x="0" y="484467"/>
              </a:lnTo>
              <a:lnTo>
                <a:pt x="134804" y="48446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68FFF-B243-4290-BD43-E7122C221942}">
      <dsp:nvSpPr>
        <dsp:cNvPr id="0" name=""/>
        <dsp:cNvSpPr/>
      </dsp:nvSpPr>
      <dsp:spPr>
        <a:xfrm>
          <a:off x="4994732" y="680187"/>
          <a:ext cx="1214558" cy="696992"/>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Stan środowiska, formy ochrony przyrody</a:t>
          </a:r>
        </a:p>
      </dsp:txBody>
      <dsp:txXfrm>
        <a:off x="5015146" y="700601"/>
        <a:ext cx="1173730" cy="656164"/>
      </dsp:txXfrm>
    </dsp:sp>
    <dsp:sp modelId="{5BD29665-FD17-444A-964A-C2266BD6B1CF}">
      <dsp:nvSpPr>
        <dsp:cNvPr id="0" name=""/>
        <dsp:cNvSpPr/>
      </dsp:nvSpPr>
      <dsp:spPr>
        <a:xfrm>
          <a:off x="4859927" y="544216"/>
          <a:ext cx="108776" cy="1240877"/>
        </a:xfrm>
        <a:custGeom>
          <a:avLst/>
          <a:gdLst/>
          <a:ahLst/>
          <a:cxnLst/>
          <a:rect l="0" t="0" r="0" b="0"/>
          <a:pathLst>
            <a:path>
              <a:moveTo>
                <a:pt x="0" y="0"/>
              </a:moveTo>
              <a:lnTo>
                <a:pt x="0" y="1240877"/>
              </a:lnTo>
              <a:lnTo>
                <a:pt x="108776" y="124087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45A9E6-F418-4675-A874-B994965E25FB}">
      <dsp:nvSpPr>
        <dsp:cNvPr id="0" name=""/>
        <dsp:cNvSpPr/>
      </dsp:nvSpPr>
      <dsp:spPr>
        <a:xfrm>
          <a:off x="4968704" y="1513151"/>
          <a:ext cx="1220562"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Gospodarka energetyczna. Telekomunikacja</a:t>
          </a:r>
        </a:p>
      </dsp:txBody>
      <dsp:txXfrm>
        <a:off x="4984634" y="1529081"/>
        <a:ext cx="1188702" cy="512024"/>
      </dsp:txXfrm>
    </dsp:sp>
    <dsp:sp modelId="{34ECCC3B-7D2D-461E-9490-8BB6BBE412CF}">
      <dsp:nvSpPr>
        <dsp:cNvPr id="0" name=""/>
        <dsp:cNvSpPr/>
      </dsp:nvSpPr>
      <dsp:spPr>
        <a:xfrm>
          <a:off x="4859927" y="544216"/>
          <a:ext cx="108776" cy="1920732"/>
        </a:xfrm>
        <a:custGeom>
          <a:avLst/>
          <a:gdLst/>
          <a:ahLst/>
          <a:cxnLst/>
          <a:rect l="0" t="0" r="0" b="0"/>
          <a:pathLst>
            <a:path>
              <a:moveTo>
                <a:pt x="0" y="0"/>
              </a:moveTo>
              <a:lnTo>
                <a:pt x="0" y="1920732"/>
              </a:lnTo>
              <a:lnTo>
                <a:pt x="108776" y="192073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BF799B-1220-44ED-AD5C-0A7D88467949}">
      <dsp:nvSpPr>
        <dsp:cNvPr id="0" name=""/>
        <dsp:cNvSpPr/>
      </dsp:nvSpPr>
      <dsp:spPr>
        <a:xfrm>
          <a:off x="4968704" y="2193006"/>
          <a:ext cx="1237915"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Gospodarka wodno-kanalizacyjna </a:t>
          </a:r>
        </a:p>
      </dsp:txBody>
      <dsp:txXfrm>
        <a:off x="4984634" y="2208936"/>
        <a:ext cx="1206055" cy="512024"/>
      </dsp:txXfrm>
    </dsp:sp>
    <dsp:sp modelId="{E0E866F6-B203-4C2C-94B3-898EA2CFCF12}">
      <dsp:nvSpPr>
        <dsp:cNvPr id="0" name=""/>
        <dsp:cNvSpPr/>
      </dsp:nvSpPr>
      <dsp:spPr>
        <a:xfrm>
          <a:off x="4859927" y="544216"/>
          <a:ext cx="108776" cy="2678667"/>
        </a:xfrm>
        <a:custGeom>
          <a:avLst/>
          <a:gdLst/>
          <a:ahLst/>
          <a:cxnLst/>
          <a:rect l="0" t="0" r="0" b="0"/>
          <a:pathLst>
            <a:path>
              <a:moveTo>
                <a:pt x="0" y="0"/>
              </a:moveTo>
              <a:lnTo>
                <a:pt x="0" y="2678667"/>
              </a:lnTo>
              <a:lnTo>
                <a:pt x="108776" y="267866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1D52F0-38C4-48DE-8A0D-86C9BDCE335B}">
      <dsp:nvSpPr>
        <dsp:cNvPr id="0" name=""/>
        <dsp:cNvSpPr/>
      </dsp:nvSpPr>
      <dsp:spPr>
        <a:xfrm>
          <a:off x="4968704" y="2872861"/>
          <a:ext cx="1233172" cy="70004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Gospodarka odpadami komunalnymi </a:t>
          </a:r>
        </a:p>
      </dsp:txBody>
      <dsp:txXfrm>
        <a:off x="4989208" y="2893365"/>
        <a:ext cx="1192164" cy="659036"/>
      </dsp:txXfrm>
    </dsp:sp>
    <dsp:sp modelId="{C1513954-8FCA-4EC9-9FCA-50E9B7FA31C6}">
      <dsp:nvSpPr>
        <dsp:cNvPr id="0" name=""/>
        <dsp:cNvSpPr/>
      </dsp:nvSpPr>
      <dsp:spPr>
        <a:xfrm>
          <a:off x="6261007" y="332"/>
          <a:ext cx="1087768" cy="543884"/>
        </a:xfrm>
        <a:prstGeom prst="roundRect">
          <a:avLst>
            <a:gd name="adj" fmla="val 10000"/>
          </a:avLst>
        </a:prstGeom>
        <a:solidFill>
          <a:srgbClr val="C0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b="1" kern="1200">
              <a:solidFill>
                <a:schemeClr val="bg1"/>
              </a:solidFill>
              <a:latin typeface="Cambria" panose="02040503050406030204" pitchFamily="18" charset="0"/>
              <a:ea typeface="Cambria" panose="02040503050406030204" pitchFamily="18" charset="0"/>
            </a:rPr>
            <a:t/>
          </a:r>
          <a:br>
            <a:rPr lang="pl-PL" sz="900" b="1" kern="1200">
              <a:solidFill>
                <a:schemeClr val="bg1"/>
              </a:solidFill>
              <a:latin typeface="Cambria" panose="02040503050406030204" pitchFamily="18" charset="0"/>
              <a:ea typeface="Cambria" panose="02040503050406030204" pitchFamily="18" charset="0"/>
            </a:rPr>
          </a:br>
          <a:r>
            <a:rPr lang="pl-PL" sz="900" b="1" kern="1200">
              <a:solidFill>
                <a:schemeClr val="bg1"/>
              </a:solidFill>
              <a:latin typeface="Cambria" panose="02040503050406030204" pitchFamily="18" charset="0"/>
              <a:ea typeface="Cambria" panose="02040503050406030204" pitchFamily="18" charset="0"/>
            </a:rPr>
            <a:t>Wymiar przestrzenny </a:t>
          </a:r>
        </a:p>
      </dsp:txBody>
      <dsp:txXfrm>
        <a:off x="6276937" y="16262"/>
        <a:ext cx="1055908" cy="512024"/>
      </dsp:txXfrm>
    </dsp:sp>
    <dsp:sp modelId="{BBBB61E1-0801-460C-941F-FF797654A249}">
      <dsp:nvSpPr>
        <dsp:cNvPr id="0" name=""/>
        <dsp:cNvSpPr/>
      </dsp:nvSpPr>
      <dsp:spPr>
        <a:xfrm>
          <a:off x="6369784" y="544216"/>
          <a:ext cx="108776" cy="407913"/>
        </a:xfrm>
        <a:custGeom>
          <a:avLst/>
          <a:gdLst/>
          <a:ahLst/>
          <a:cxnLst/>
          <a:rect l="0" t="0" r="0" b="0"/>
          <a:pathLst>
            <a:path>
              <a:moveTo>
                <a:pt x="0" y="0"/>
              </a:moveTo>
              <a:lnTo>
                <a:pt x="0" y="407913"/>
              </a:lnTo>
              <a:lnTo>
                <a:pt x="108776" y="40791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2587E5-C86D-4855-975D-368640D5E241}">
      <dsp:nvSpPr>
        <dsp:cNvPr id="0" name=""/>
        <dsp:cNvSpPr/>
      </dsp:nvSpPr>
      <dsp:spPr>
        <a:xfrm>
          <a:off x="6478561" y="680187"/>
          <a:ext cx="1224217"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Polityka przestrzenna</a:t>
          </a:r>
        </a:p>
      </dsp:txBody>
      <dsp:txXfrm>
        <a:off x="6494491" y="696117"/>
        <a:ext cx="1192357" cy="512024"/>
      </dsp:txXfrm>
    </dsp:sp>
    <dsp:sp modelId="{D3DAF693-9AB4-4166-94A3-09918AB03344}">
      <dsp:nvSpPr>
        <dsp:cNvPr id="0" name=""/>
        <dsp:cNvSpPr/>
      </dsp:nvSpPr>
      <dsp:spPr>
        <a:xfrm>
          <a:off x="6369784" y="544216"/>
          <a:ext cx="136980" cy="1078369"/>
        </a:xfrm>
        <a:custGeom>
          <a:avLst/>
          <a:gdLst/>
          <a:ahLst/>
          <a:cxnLst/>
          <a:rect l="0" t="0" r="0" b="0"/>
          <a:pathLst>
            <a:path>
              <a:moveTo>
                <a:pt x="0" y="0"/>
              </a:moveTo>
              <a:lnTo>
                <a:pt x="0" y="1078369"/>
              </a:lnTo>
              <a:lnTo>
                <a:pt x="136980" y="107836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088812-E22F-4C55-A20B-F18AEAFB4903}">
      <dsp:nvSpPr>
        <dsp:cNvPr id="0" name=""/>
        <dsp:cNvSpPr/>
      </dsp:nvSpPr>
      <dsp:spPr>
        <a:xfrm>
          <a:off x="6506764" y="1350644"/>
          <a:ext cx="1207561"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Zagospodarowanie przestrzeni</a:t>
          </a:r>
        </a:p>
      </dsp:txBody>
      <dsp:txXfrm>
        <a:off x="6522694" y="1366574"/>
        <a:ext cx="1175701" cy="512024"/>
      </dsp:txXfrm>
    </dsp:sp>
    <dsp:sp modelId="{5F6D7DE0-C7DF-4FCF-901C-5EC6E526FAB2}">
      <dsp:nvSpPr>
        <dsp:cNvPr id="0" name=""/>
        <dsp:cNvSpPr/>
      </dsp:nvSpPr>
      <dsp:spPr>
        <a:xfrm>
          <a:off x="6369784" y="544216"/>
          <a:ext cx="108776" cy="1864187"/>
        </a:xfrm>
        <a:custGeom>
          <a:avLst/>
          <a:gdLst/>
          <a:ahLst/>
          <a:cxnLst/>
          <a:rect l="0" t="0" r="0" b="0"/>
          <a:pathLst>
            <a:path>
              <a:moveTo>
                <a:pt x="0" y="0"/>
              </a:moveTo>
              <a:lnTo>
                <a:pt x="0" y="1864187"/>
              </a:lnTo>
              <a:lnTo>
                <a:pt x="108776" y="186418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B983F0-B834-420A-8C7B-544371B6EAA3}">
      <dsp:nvSpPr>
        <dsp:cNvPr id="0" name=""/>
        <dsp:cNvSpPr/>
      </dsp:nvSpPr>
      <dsp:spPr>
        <a:xfrm>
          <a:off x="6478561" y="2039897"/>
          <a:ext cx="1253100" cy="737011"/>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Infrastruktura drogowa, kolejowa i rowerowa</a:t>
          </a:r>
        </a:p>
      </dsp:txBody>
      <dsp:txXfrm>
        <a:off x="6500147" y="2061483"/>
        <a:ext cx="1209928" cy="693839"/>
      </dsp:txXfrm>
    </dsp:sp>
    <dsp:sp modelId="{CE0813B5-0810-49FB-AFA2-EA7AD79AC708}">
      <dsp:nvSpPr>
        <dsp:cNvPr id="0" name=""/>
        <dsp:cNvSpPr/>
      </dsp:nvSpPr>
      <dsp:spPr>
        <a:xfrm>
          <a:off x="6369784" y="544216"/>
          <a:ext cx="108776" cy="2640606"/>
        </a:xfrm>
        <a:custGeom>
          <a:avLst/>
          <a:gdLst/>
          <a:ahLst/>
          <a:cxnLst/>
          <a:rect l="0" t="0" r="0" b="0"/>
          <a:pathLst>
            <a:path>
              <a:moveTo>
                <a:pt x="0" y="0"/>
              </a:moveTo>
              <a:lnTo>
                <a:pt x="0" y="2640606"/>
              </a:lnTo>
              <a:lnTo>
                <a:pt x="108776" y="26406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50BB55-AF3E-4389-9CA9-42ED1EC7857C}">
      <dsp:nvSpPr>
        <dsp:cNvPr id="0" name=""/>
        <dsp:cNvSpPr/>
      </dsp:nvSpPr>
      <dsp:spPr>
        <a:xfrm>
          <a:off x="6478561" y="2912880"/>
          <a:ext cx="1281739"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Publiczny transport zbiorowy </a:t>
          </a:r>
        </a:p>
      </dsp:txBody>
      <dsp:txXfrm>
        <a:off x="6494491" y="2928810"/>
        <a:ext cx="1249879" cy="512024"/>
      </dsp:txXfrm>
    </dsp:sp>
    <dsp:sp modelId="{40369682-726B-426A-B4E2-3B86D064F787}">
      <dsp:nvSpPr>
        <dsp:cNvPr id="0" name=""/>
        <dsp:cNvSpPr/>
      </dsp:nvSpPr>
      <dsp:spPr>
        <a:xfrm>
          <a:off x="7814688" y="332"/>
          <a:ext cx="1087768" cy="543884"/>
        </a:xfrm>
        <a:prstGeom prst="roundRect">
          <a:avLst>
            <a:gd name="adj" fmla="val 10000"/>
          </a:avLst>
        </a:prstGeom>
        <a:solidFill>
          <a:srgbClr val="C0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b="1" kern="1200">
              <a:solidFill>
                <a:schemeClr val="bg1"/>
              </a:solidFill>
              <a:latin typeface="Cambria" panose="02040503050406030204" pitchFamily="18" charset="0"/>
              <a:ea typeface="Cambria" panose="02040503050406030204" pitchFamily="18" charset="0"/>
            </a:rPr>
            <a:t> </a:t>
          </a:r>
          <a:br>
            <a:rPr lang="pl-PL" sz="900" b="1" kern="1200">
              <a:solidFill>
                <a:schemeClr val="bg1"/>
              </a:solidFill>
              <a:latin typeface="Cambria" panose="02040503050406030204" pitchFamily="18" charset="0"/>
              <a:ea typeface="Cambria" panose="02040503050406030204" pitchFamily="18" charset="0"/>
            </a:rPr>
          </a:br>
          <a:r>
            <a:rPr lang="pl-PL" sz="900" b="1" kern="1200">
              <a:solidFill>
                <a:schemeClr val="bg1"/>
              </a:solidFill>
              <a:latin typeface="Cambria" panose="02040503050406030204" pitchFamily="18" charset="0"/>
              <a:ea typeface="Cambria" panose="02040503050406030204" pitchFamily="18" charset="0"/>
            </a:rPr>
            <a:t>Wymiar instytucjonalny </a:t>
          </a:r>
        </a:p>
      </dsp:txBody>
      <dsp:txXfrm>
        <a:off x="7830618" y="16262"/>
        <a:ext cx="1055908" cy="512024"/>
      </dsp:txXfrm>
    </dsp:sp>
    <dsp:sp modelId="{7EA4CB12-5565-4622-9C20-17659D72826C}">
      <dsp:nvSpPr>
        <dsp:cNvPr id="0" name=""/>
        <dsp:cNvSpPr/>
      </dsp:nvSpPr>
      <dsp:spPr>
        <a:xfrm>
          <a:off x="7923465" y="544216"/>
          <a:ext cx="108776" cy="458567"/>
        </a:xfrm>
        <a:custGeom>
          <a:avLst/>
          <a:gdLst/>
          <a:ahLst/>
          <a:cxnLst/>
          <a:rect l="0" t="0" r="0" b="0"/>
          <a:pathLst>
            <a:path>
              <a:moveTo>
                <a:pt x="0" y="0"/>
              </a:moveTo>
              <a:lnTo>
                <a:pt x="0" y="458567"/>
              </a:lnTo>
              <a:lnTo>
                <a:pt x="108776" y="45856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0B4B03-91AD-4530-A312-8D7EB3DAB14B}">
      <dsp:nvSpPr>
        <dsp:cNvPr id="0" name=""/>
        <dsp:cNvSpPr/>
      </dsp:nvSpPr>
      <dsp:spPr>
        <a:xfrm>
          <a:off x="8032242" y="680187"/>
          <a:ext cx="1047590" cy="645193"/>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Współpraca ze społecznością lokalną </a:t>
          </a:r>
        </a:p>
      </dsp:txBody>
      <dsp:txXfrm>
        <a:off x="8051139" y="699084"/>
        <a:ext cx="1009796" cy="607399"/>
      </dsp:txXfrm>
    </dsp:sp>
    <dsp:sp modelId="{CA3D75D2-C646-4087-9A25-BDFBE0418974}">
      <dsp:nvSpPr>
        <dsp:cNvPr id="0" name=""/>
        <dsp:cNvSpPr/>
      </dsp:nvSpPr>
      <dsp:spPr>
        <a:xfrm>
          <a:off x="7923465" y="544216"/>
          <a:ext cx="108776" cy="1189077"/>
        </a:xfrm>
        <a:custGeom>
          <a:avLst/>
          <a:gdLst/>
          <a:ahLst/>
          <a:cxnLst/>
          <a:rect l="0" t="0" r="0" b="0"/>
          <a:pathLst>
            <a:path>
              <a:moveTo>
                <a:pt x="0" y="0"/>
              </a:moveTo>
              <a:lnTo>
                <a:pt x="0" y="1189077"/>
              </a:lnTo>
              <a:lnTo>
                <a:pt x="108776" y="118907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495287-A907-4B6D-AC89-674BEB63D53D}">
      <dsp:nvSpPr>
        <dsp:cNvPr id="0" name=""/>
        <dsp:cNvSpPr/>
      </dsp:nvSpPr>
      <dsp:spPr>
        <a:xfrm>
          <a:off x="8032242" y="1461351"/>
          <a:ext cx="1047590"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Współpraca z innymi JST</a:t>
          </a:r>
        </a:p>
      </dsp:txBody>
      <dsp:txXfrm>
        <a:off x="8048172" y="1477281"/>
        <a:ext cx="1015730" cy="512024"/>
      </dsp:txXfrm>
    </dsp:sp>
    <dsp:sp modelId="{AC5A68AE-DBBD-4F55-A108-A92CF3534A30}">
      <dsp:nvSpPr>
        <dsp:cNvPr id="0" name=""/>
        <dsp:cNvSpPr/>
      </dsp:nvSpPr>
      <dsp:spPr>
        <a:xfrm>
          <a:off x="7877745" y="544216"/>
          <a:ext cx="91440" cy="1903806"/>
        </a:xfrm>
        <a:custGeom>
          <a:avLst/>
          <a:gdLst/>
          <a:ahLst/>
          <a:cxnLst/>
          <a:rect l="0" t="0" r="0" b="0"/>
          <a:pathLst>
            <a:path>
              <a:moveTo>
                <a:pt x="45720" y="0"/>
              </a:moveTo>
              <a:lnTo>
                <a:pt x="45720" y="1903806"/>
              </a:lnTo>
              <a:lnTo>
                <a:pt x="105094" y="190380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7D5B3-16F9-4FA5-8559-43F84FF469FF}">
      <dsp:nvSpPr>
        <dsp:cNvPr id="0" name=""/>
        <dsp:cNvSpPr/>
      </dsp:nvSpPr>
      <dsp:spPr>
        <a:xfrm>
          <a:off x="7982840" y="2176080"/>
          <a:ext cx="1055744" cy="54388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Finanse gminne </a:t>
          </a:r>
        </a:p>
      </dsp:txBody>
      <dsp:txXfrm>
        <a:off x="7998770" y="2192010"/>
        <a:ext cx="1023884" cy="512024"/>
      </dsp:txXfrm>
    </dsp:sp>
    <dsp:sp modelId="{AF9AE47A-0D99-41BA-B569-930E5FAF3B3B}">
      <dsp:nvSpPr>
        <dsp:cNvPr id="0" name=""/>
        <dsp:cNvSpPr/>
      </dsp:nvSpPr>
      <dsp:spPr>
        <a:xfrm>
          <a:off x="7923465" y="544216"/>
          <a:ext cx="108776" cy="2557462"/>
        </a:xfrm>
        <a:custGeom>
          <a:avLst/>
          <a:gdLst/>
          <a:ahLst/>
          <a:cxnLst/>
          <a:rect l="0" t="0" r="0" b="0"/>
          <a:pathLst>
            <a:path>
              <a:moveTo>
                <a:pt x="0" y="0"/>
              </a:moveTo>
              <a:lnTo>
                <a:pt x="0" y="2557462"/>
              </a:lnTo>
              <a:lnTo>
                <a:pt x="108776" y="255746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81E2DC-EED7-4220-9EB0-363856246945}">
      <dsp:nvSpPr>
        <dsp:cNvPr id="0" name=""/>
        <dsp:cNvSpPr/>
      </dsp:nvSpPr>
      <dsp:spPr>
        <a:xfrm>
          <a:off x="8032242" y="2821061"/>
          <a:ext cx="1045101" cy="561234"/>
        </a:xfrm>
        <a:prstGeom prst="roundRect">
          <a:avLst>
            <a:gd name="adj" fmla="val 10000"/>
          </a:avLst>
        </a:prstGeom>
        <a:solidFill>
          <a:schemeClr val="bg1">
            <a:lumMod val="9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pl-PL" sz="900" kern="1200">
              <a:latin typeface="Cambria" panose="02040503050406030204" pitchFamily="18" charset="0"/>
              <a:ea typeface="Cambria" panose="02040503050406030204" pitchFamily="18" charset="0"/>
            </a:rPr>
            <a:t>Potencjał instytucjonalny </a:t>
          </a:r>
        </a:p>
      </dsp:txBody>
      <dsp:txXfrm>
        <a:off x="8048680" y="2837499"/>
        <a:ext cx="1012225" cy="5283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E536E-6C50-4873-9B61-08A1D18C0434}">
      <dsp:nvSpPr>
        <dsp:cNvPr id="0" name=""/>
        <dsp:cNvSpPr/>
      </dsp:nvSpPr>
      <dsp:spPr>
        <a:xfrm>
          <a:off x="-3832802" y="-588634"/>
          <a:ext cx="4568169" cy="4568169"/>
        </a:xfrm>
        <a:prstGeom prst="blockArc">
          <a:avLst>
            <a:gd name="adj1" fmla="val 18900000"/>
            <a:gd name="adj2" fmla="val 2700000"/>
            <a:gd name="adj3" fmla="val 473"/>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8D0C25-D8FF-47E8-8635-A639D86EC25F}">
      <dsp:nvSpPr>
        <dsp:cNvPr id="0" name=""/>
        <dsp:cNvSpPr/>
      </dsp:nvSpPr>
      <dsp:spPr>
        <a:xfrm>
          <a:off x="385410" y="260692"/>
          <a:ext cx="6323257" cy="521656"/>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064" tIns="30480" rIns="30480" bIns="30480" numCol="1" spcCol="1270" anchor="ctr" anchorCtr="0">
          <a:noAutofit/>
        </a:bodyPr>
        <a:lstStyle/>
        <a:p>
          <a:pPr lvl="0" algn="l" defTabSz="533400" rtl="0">
            <a:lnSpc>
              <a:spcPct val="90000"/>
            </a:lnSpc>
            <a:spcBef>
              <a:spcPct val="0"/>
            </a:spcBef>
            <a:spcAft>
              <a:spcPct val="35000"/>
            </a:spcAft>
          </a:pPr>
          <a:r>
            <a:rPr lang="pl-PL" sz="1200" b="0" kern="1200" cap="none" baseline="0">
              <a:latin typeface="Cambria"/>
              <a:ea typeface="Cambria"/>
            </a:rPr>
            <a:t>Poprawa dostępności transportowej i komunikacyjnej gminy w wymiarze lokalnym, regionalnym i krajowym, w tym  relacji z Warszawskim Obszarem Metropolitalnym </a:t>
          </a:r>
        </a:p>
      </dsp:txBody>
      <dsp:txXfrm>
        <a:off x="385410" y="260692"/>
        <a:ext cx="6323257" cy="521656"/>
      </dsp:txXfrm>
    </dsp:sp>
    <dsp:sp modelId="{8D3BD7E4-7246-40AC-89D5-8AD292E3B618}">
      <dsp:nvSpPr>
        <dsp:cNvPr id="0" name=""/>
        <dsp:cNvSpPr/>
      </dsp:nvSpPr>
      <dsp:spPr>
        <a:xfrm>
          <a:off x="59375" y="195485"/>
          <a:ext cx="652070" cy="652070"/>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17731E-4E06-4285-A417-6DB0017FD0F0}">
      <dsp:nvSpPr>
        <dsp:cNvPr id="0" name=""/>
        <dsp:cNvSpPr/>
      </dsp:nvSpPr>
      <dsp:spPr>
        <a:xfrm>
          <a:off x="684487" y="1043312"/>
          <a:ext cx="6024180" cy="521656"/>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064"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a:ea typeface="Cambria"/>
            </a:rPr>
            <a:t>Rozwój poszczególnych miejscowości obszaru.</a:t>
          </a:r>
          <a:endParaRPr lang="pl-PL" sz="1200" kern="1200"/>
        </a:p>
      </dsp:txBody>
      <dsp:txXfrm>
        <a:off x="684487" y="1043312"/>
        <a:ext cx="6024180" cy="521656"/>
      </dsp:txXfrm>
    </dsp:sp>
    <dsp:sp modelId="{A6A29F96-374E-4939-825C-7C1E7678AA56}">
      <dsp:nvSpPr>
        <dsp:cNvPr id="0" name=""/>
        <dsp:cNvSpPr/>
      </dsp:nvSpPr>
      <dsp:spPr>
        <a:xfrm>
          <a:off x="358452" y="978105"/>
          <a:ext cx="652070" cy="652070"/>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2675C7-AFE3-4527-88AE-2C147D6986DE}">
      <dsp:nvSpPr>
        <dsp:cNvPr id="0" name=""/>
        <dsp:cNvSpPr/>
      </dsp:nvSpPr>
      <dsp:spPr>
        <a:xfrm>
          <a:off x="684487" y="1825931"/>
          <a:ext cx="6024180" cy="521656"/>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064"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a:ea typeface="Cambria"/>
            </a:rPr>
            <a:t>Tworzenie sprzyjających warunków do organizacji nowych lub poszerzenia/przebranżowienia istniejących aktywności gospodarczej.</a:t>
          </a:r>
        </a:p>
      </dsp:txBody>
      <dsp:txXfrm>
        <a:off x="684487" y="1825931"/>
        <a:ext cx="6024180" cy="521656"/>
      </dsp:txXfrm>
    </dsp:sp>
    <dsp:sp modelId="{039050A2-519A-48A5-8204-EE0D8FFEC352}">
      <dsp:nvSpPr>
        <dsp:cNvPr id="0" name=""/>
        <dsp:cNvSpPr/>
      </dsp:nvSpPr>
      <dsp:spPr>
        <a:xfrm>
          <a:off x="358452" y="1760724"/>
          <a:ext cx="652070" cy="652070"/>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7A95A035-310C-4A59-8054-315ADAE3E076}">
      <dsp:nvSpPr>
        <dsp:cNvPr id="0" name=""/>
        <dsp:cNvSpPr/>
      </dsp:nvSpPr>
      <dsp:spPr>
        <a:xfrm>
          <a:off x="385410" y="2608551"/>
          <a:ext cx="6323257" cy="521656"/>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064"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a:ea typeface="Cambria"/>
            </a:rPr>
            <a:t>Współpraca i wsparcie dla działań zmierzających do maksymalnego zachowania dotychczasowych walorów środowiskowych obszaru</a:t>
          </a:r>
          <a:r>
            <a:rPr lang="pl-PL" sz="1400" b="0" kern="1200" cap="all">
              <a:solidFill>
                <a:schemeClr val="tx1"/>
              </a:solidFill>
            </a:rPr>
            <a:t>.</a:t>
          </a:r>
          <a:r>
            <a:rPr lang="pl-PL" sz="1400" b="1" kern="1200" cap="all">
              <a:solidFill>
                <a:srgbClr val="C00000"/>
              </a:solidFill>
            </a:rPr>
            <a:t> </a:t>
          </a:r>
          <a:endParaRPr lang="pl-PL" sz="1400" b="0" kern="1200" cap="none" baseline="0">
            <a:solidFill>
              <a:schemeClr val="tx1"/>
            </a:solidFill>
            <a:latin typeface="Cambria" panose="02040503050406030204" pitchFamily="18" charset="0"/>
            <a:ea typeface="Cambria" panose="02040503050406030204" pitchFamily="18" charset="0"/>
          </a:endParaRPr>
        </a:p>
      </dsp:txBody>
      <dsp:txXfrm>
        <a:off x="385410" y="2608551"/>
        <a:ext cx="6323257" cy="521656"/>
      </dsp:txXfrm>
    </dsp:sp>
    <dsp:sp modelId="{BF5B2155-E9ED-41BC-810A-B290A86A630C}">
      <dsp:nvSpPr>
        <dsp:cNvPr id="0" name=""/>
        <dsp:cNvSpPr/>
      </dsp:nvSpPr>
      <dsp:spPr>
        <a:xfrm>
          <a:off x="59375" y="2543344"/>
          <a:ext cx="652070" cy="652070"/>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39E95-12C8-461C-8F5A-A2CBD830A9C8}">
      <dsp:nvSpPr>
        <dsp:cNvPr id="0" name=""/>
        <dsp:cNvSpPr/>
      </dsp:nvSpPr>
      <dsp:spPr>
        <a:xfrm>
          <a:off x="0" y="0"/>
          <a:ext cx="5348804" cy="1990066"/>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B6AB6-4CF1-4D68-BAE3-7EF9291769AD}">
      <dsp:nvSpPr>
        <dsp:cNvPr id="0" name=""/>
        <dsp:cNvSpPr/>
      </dsp:nvSpPr>
      <dsp:spPr>
        <a:xfrm>
          <a:off x="160464" y="265342"/>
          <a:ext cx="1571211" cy="1459382"/>
        </a:xfrm>
        <a:prstGeom prst="roundRect">
          <a:avLst>
            <a:gd name="adj" fmla="val 10000"/>
          </a:avLst>
        </a:prstGeom>
        <a:blipFill rotWithShape="1">
          <a:blip xmlns:r="http://schemas.openxmlformats.org/officeDocument/2006/relationships" r:embed="rId1">
            <a:duotone>
              <a:schemeClr val="accent3">
                <a:shade val="45000"/>
                <a:satMod val="135000"/>
              </a:schemeClr>
              <a:prstClr val="white"/>
            </a:duotone>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6773EE-B743-47F3-8A8D-FD5B0BBB4D3D}">
      <dsp:nvSpPr>
        <dsp:cNvPr id="0" name=""/>
        <dsp:cNvSpPr/>
      </dsp:nvSpPr>
      <dsp:spPr>
        <a:xfrm rot="10800000">
          <a:off x="160464" y="1990066"/>
          <a:ext cx="1571211" cy="2432304"/>
        </a:xfrm>
        <a:prstGeom prst="round2SameRect">
          <a:avLst>
            <a:gd name="adj1" fmla="val 10500"/>
            <a:gd name="adj2" fmla="val 0"/>
          </a:avLst>
        </a:prstGeom>
        <a:solidFill>
          <a:srgbClr val="D7153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kern="1200">
            <a:latin typeface="Cambria" panose="02040503050406030204" pitchFamily="18" charset="0"/>
            <a:ea typeface="Cambria" panose="02040503050406030204" pitchFamily="18" charset="0"/>
          </a:endParaRPr>
        </a:p>
        <a:p>
          <a:pPr lvl="0" algn="ctr" defTabSz="533400">
            <a:lnSpc>
              <a:spcPct val="90000"/>
            </a:lnSpc>
            <a:spcBef>
              <a:spcPct val="0"/>
            </a:spcBef>
            <a:spcAft>
              <a:spcPct val="35000"/>
            </a:spcAft>
          </a:pPr>
          <a:r>
            <a:rPr lang="pl-PL" sz="1200" kern="1200">
              <a:solidFill>
                <a:schemeClr val="bg1"/>
              </a:solidFill>
              <a:latin typeface="Cambria" panose="02040503050406030204" pitchFamily="18" charset="0"/>
              <a:ea typeface="Cambria" panose="02040503050406030204" pitchFamily="18" charset="0"/>
            </a:rPr>
            <a:t>Horyzont czasowy dokumentów wykonawczych nie będzie przekraczał horyzontu czasowego strategii rozwoju gminy, chyba że inaczej wynika z przepisów prawa </a:t>
          </a:r>
        </a:p>
      </dsp:txBody>
      <dsp:txXfrm rot="10800000">
        <a:off x="208784" y="1990066"/>
        <a:ext cx="1474571" cy="2383984"/>
      </dsp:txXfrm>
    </dsp:sp>
    <dsp:sp modelId="{7A70D4D5-632F-4BBB-BF3E-0BE42DAF48EC}">
      <dsp:nvSpPr>
        <dsp:cNvPr id="0" name=""/>
        <dsp:cNvSpPr/>
      </dsp:nvSpPr>
      <dsp:spPr>
        <a:xfrm>
          <a:off x="1888796" y="265342"/>
          <a:ext cx="1571211" cy="1459382"/>
        </a:xfrm>
        <a:prstGeom prst="roundRect">
          <a:avLst>
            <a:gd name="adj" fmla="val 10000"/>
          </a:avLst>
        </a:prstGeom>
        <a:blipFill rotWithShape="1">
          <a:blip xmlns:r="http://schemas.openxmlformats.org/officeDocument/2006/relationships" r:embed="rId2">
            <a:duotone>
              <a:schemeClr val="accent3">
                <a:shade val="45000"/>
                <a:satMod val="135000"/>
              </a:schemeClr>
              <a:prstClr val="white"/>
            </a:duotone>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B02F53-4958-4CB3-B05B-9F1F93D59555}">
      <dsp:nvSpPr>
        <dsp:cNvPr id="0" name=""/>
        <dsp:cNvSpPr/>
      </dsp:nvSpPr>
      <dsp:spPr>
        <a:xfrm rot="10800000">
          <a:off x="1888796" y="1990066"/>
          <a:ext cx="1571211" cy="2432304"/>
        </a:xfrm>
        <a:prstGeom prst="round2SameRect">
          <a:avLst>
            <a:gd name="adj1" fmla="val 10500"/>
            <a:gd name="adj2" fmla="val 0"/>
          </a:avLst>
        </a:prstGeom>
        <a:solidFill>
          <a:srgbClr val="D7153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kern="1200">
            <a:latin typeface="Cambria" panose="02040503050406030204" pitchFamily="18" charset="0"/>
            <a:ea typeface="Cambria" panose="02040503050406030204" pitchFamily="18" charset="0"/>
          </a:endParaRPr>
        </a:p>
        <a:p>
          <a:pPr lvl="0" algn="ctr" defTabSz="533400">
            <a:lnSpc>
              <a:spcPct val="90000"/>
            </a:lnSpc>
            <a:spcBef>
              <a:spcPct val="0"/>
            </a:spcBef>
            <a:spcAft>
              <a:spcPct val="35000"/>
            </a:spcAft>
          </a:pPr>
          <a:r>
            <a:rPr lang="pl-PL" sz="1200" kern="1200">
              <a:solidFill>
                <a:schemeClr val="bg1"/>
              </a:solidFill>
              <a:latin typeface="Cambria" panose="02040503050406030204" pitchFamily="18" charset="0"/>
              <a:ea typeface="Cambria" panose="02040503050406030204" pitchFamily="18" charset="0"/>
            </a:rPr>
            <a:t>Zostanie zachowana zgodność z przepisami regulującymi obowiązek i zasady opracowania </a:t>
          </a:r>
          <a:br>
            <a:rPr lang="pl-PL" sz="1200" kern="1200">
              <a:solidFill>
                <a:schemeClr val="bg1"/>
              </a:solidFill>
              <a:latin typeface="Cambria" panose="02040503050406030204" pitchFamily="18" charset="0"/>
              <a:ea typeface="Cambria" panose="02040503050406030204" pitchFamily="18" charset="0"/>
            </a:rPr>
          </a:br>
          <a:r>
            <a:rPr lang="pl-PL" sz="1200" kern="1200">
              <a:solidFill>
                <a:schemeClr val="bg1"/>
              </a:solidFill>
              <a:latin typeface="Cambria" panose="02040503050406030204" pitchFamily="18" charset="0"/>
              <a:ea typeface="Cambria" panose="02040503050406030204" pitchFamily="18" charset="0"/>
            </a:rPr>
            <a:t>dokumentów wykonawczych (w aspekcie formalno-prawnym i merytorycznym</a:t>
          </a:r>
          <a:r>
            <a:rPr lang="pl-PL" sz="1200" kern="1200">
              <a:latin typeface="Cambria" panose="02040503050406030204" pitchFamily="18" charset="0"/>
              <a:ea typeface="Cambria" panose="02040503050406030204" pitchFamily="18" charset="0"/>
            </a:rPr>
            <a:t>)</a:t>
          </a:r>
        </a:p>
      </dsp:txBody>
      <dsp:txXfrm rot="10800000">
        <a:off x="1937116" y="1990066"/>
        <a:ext cx="1474571" cy="2383984"/>
      </dsp:txXfrm>
    </dsp:sp>
    <dsp:sp modelId="{26E4B45F-39DE-43FA-8840-FF94E1E07D03}">
      <dsp:nvSpPr>
        <dsp:cNvPr id="0" name=""/>
        <dsp:cNvSpPr/>
      </dsp:nvSpPr>
      <dsp:spPr>
        <a:xfrm>
          <a:off x="3617128" y="265342"/>
          <a:ext cx="1571211" cy="1459382"/>
        </a:xfrm>
        <a:prstGeom prst="roundRect">
          <a:avLst>
            <a:gd name="adj" fmla="val 10000"/>
          </a:avLst>
        </a:prstGeom>
        <a:blipFill rotWithShape="1">
          <a:blip xmlns:r="http://schemas.openxmlformats.org/officeDocument/2006/relationships" r:embed="rId3">
            <a:duotone>
              <a:schemeClr val="accent3">
                <a:shade val="45000"/>
                <a:satMod val="135000"/>
              </a:schemeClr>
              <a:prstClr val="white"/>
            </a:duotone>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A2F6C7-8C68-4918-B74A-3AEB26D79159}">
      <dsp:nvSpPr>
        <dsp:cNvPr id="0" name=""/>
        <dsp:cNvSpPr/>
      </dsp:nvSpPr>
      <dsp:spPr>
        <a:xfrm rot="10800000">
          <a:off x="3617128" y="1990066"/>
          <a:ext cx="1571211" cy="2432304"/>
        </a:xfrm>
        <a:prstGeom prst="round2SameRect">
          <a:avLst>
            <a:gd name="adj1" fmla="val 10500"/>
            <a:gd name="adj2" fmla="val 0"/>
          </a:avLst>
        </a:prstGeom>
        <a:solidFill>
          <a:srgbClr val="D7153A"/>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kern="1200">
            <a:latin typeface="Cambria" panose="02040503050406030204" pitchFamily="18" charset="0"/>
            <a:ea typeface="Cambria" panose="02040503050406030204" pitchFamily="18" charset="0"/>
          </a:endParaRPr>
        </a:p>
        <a:p>
          <a:pPr lvl="0" algn="ctr" defTabSz="533400">
            <a:lnSpc>
              <a:spcPct val="90000"/>
            </a:lnSpc>
            <a:spcBef>
              <a:spcPct val="0"/>
            </a:spcBef>
            <a:spcAft>
              <a:spcPct val="35000"/>
            </a:spcAft>
          </a:pPr>
          <a:r>
            <a:rPr lang="pl-PL" sz="1200" kern="1200">
              <a:solidFill>
                <a:schemeClr val="bg1"/>
              </a:solidFill>
              <a:latin typeface="Cambria" panose="02040503050406030204" pitchFamily="18" charset="0"/>
              <a:ea typeface="Cambria" panose="02040503050406030204" pitchFamily="18" charset="0"/>
            </a:rPr>
            <a:t>Będą kierunkowo zgodne ze strategią rozwoju gminy, tj. zakres tematyczny dokumentów wykonawczych nie będzie sprzeczny z celami strategicznymi określonymi w strategii rozwoju gminy</a:t>
          </a:r>
        </a:p>
      </dsp:txBody>
      <dsp:txXfrm rot="10800000">
        <a:off x="3665448" y="1990066"/>
        <a:ext cx="1474571" cy="2383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7BB80-E50F-4835-845A-2D07B8A17245}">
      <dsp:nvSpPr>
        <dsp:cNvPr id="0" name=""/>
        <dsp:cNvSpPr/>
      </dsp:nvSpPr>
      <dsp:spPr>
        <a:xfrm>
          <a:off x="0" y="0"/>
          <a:ext cx="9660980" cy="1667728"/>
        </a:xfrm>
        <a:prstGeom prst="roundRect">
          <a:avLst>
            <a:gd name="adj" fmla="val 10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85595E-6A06-4884-A1A7-20B3BAAAAECE}">
      <dsp:nvSpPr>
        <dsp:cNvPr id="0" name=""/>
        <dsp:cNvSpPr/>
      </dsp:nvSpPr>
      <dsp:spPr>
        <a:xfrm>
          <a:off x="526558" y="222363"/>
          <a:ext cx="1213325" cy="1223001"/>
        </a:xfrm>
        <a:prstGeom prst="roundRect">
          <a:avLst>
            <a:gd name="adj" fmla="val 10000"/>
          </a:avLst>
        </a:prstGeom>
        <a:blipFill rotWithShape="1">
          <a:blip xmlns:r="http://schemas.openxmlformats.org/officeDocument/2006/relationships" r:embed="rId1"/>
          <a:stretch>
            <a:fillRect/>
          </a:stretch>
        </a:blip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7C813E12-D89C-411B-8E9C-39772BFDD43C}">
      <dsp:nvSpPr>
        <dsp:cNvPr id="0" name=""/>
        <dsp:cNvSpPr/>
      </dsp:nvSpPr>
      <dsp:spPr>
        <a:xfrm rot="10800000">
          <a:off x="292933" y="1667728"/>
          <a:ext cx="1680576" cy="2038335"/>
        </a:xfrm>
        <a:prstGeom prst="round2SameRect">
          <a:avLst>
            <a:gd name="adj1" fmla="val 10500"/>
            <a:gd name="adj2" fmla="val 0"/>
          </a:avLst>
        </a:prstGeom>
        <a:solidFill>
          <a:schemeClr val="bg1"/>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b="1" kern="1200">
            <a:latin typeface="Cambria" panose="02040503050406030204" pitchFamily="18" charset="0"/>
            <a:ea typeface="Cambria" panose="02040503050406030204" pitchFamily="18" charset="0"/>
          </a:endParaRPr>
        </a:p>
        <a:p>
          <a:pPr lvl="0" algn="ctr" defTabSz="533400">
            <a:lnSpc>
              <a:spcPct val="90000"/>
            </a:lnSpc>
            <a:spcBef>
              <a:spcPct val="0"/>
            </a:spcBef>
            <a:spcAft>
              <a:spcPct val="35000"/>
            </a:spcAft>
          </a:pPr>
          <a:r>
            <a:rPr lang="pl-PL" sz="1200" b="1" kern="1200">
              <a:solidFill>
                <a:schemeClr val="tx1"/>
              </a:solidFill>
              <a:latin typeface="Cambria"/>
              <a:ea typeface="Cambria"/>
            </a:rPr>
            <a:t>Planowana realizacja Centralnego Portu Komunikacyjnego</a:t>
          </a:r>
        </a:p>
      </dsp:txBody>
      <dsp:txXfrm rot="10800000">
        <a:off x="344617" y="1667728"/>
        <a:ext cx="1577208" cy="1986651"/>
      </dsp:txXfrm>
    </dsp:sp>
    <dsp:sp modelId="{EE3C1CA5-6D49-4350-AF49-FFED220C71CA}">
      <dsp:nvSpPr>
        <dsp:cNvPr id="0" name=""/>
        <dsp:cNvSpPr/>
      </dsp:nvSpPr>
      <dsp:spPr>
        <a:xfrm>
          <a:off x="2354471" y="222363"/>
          <a:ext cx="1254768" cy="1223001"/>
        </a:xfrm>
        <a:prstGeom prst="roundRect">
          <a:avLst>
            <a:gd name="adj" fmla="val 10000"/>
          </a:avLst>
        </a:prstGeom>
        <a:blipFill rotWithShape="1">
          <a:blip xmlns:r="http://schemas.openxmlformats.org/officeDocument/2006/relationships" r:embed="rId2"/>
          <a:stretch>
            <a:fillRect/>
          </a:stretch>
        </a:blip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93D9BC8C-C26B-4FEB-B56A-79603D4AE814}">
      <dsp:nvSpPr>
        <dsp:cNvPr id="0" name=""/>
        <dsp:cNvSpPr/>
      </dsp:nvSpPr>
      <dsp:spPr>
        <a:xfrm rot="10800000">
          <a:off x="2141567" y="1667728"/>
          <a:ext cx="1680576" cy="2038335"/>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b="1" kern="1200" dirty="0">
            <a:latin typeface="Cambria" panose="02040503050406030204" pitchFamily="18" charset="0"/>
            <a:ea typeface="Cambria" panose="02040503050406030204" pitchFamily="18" charset="0"/>
          </a:endParaRPr>
        </a:p>
        <a:p>
          <a:pPr lvl="0" algn="ctr" defTabSz="533400">
            <a:lnSpc>
              <a:spcPct val="90000"/>
            </a:lnSpc>
            <a:spcBef>
              <a:spcPct val="0"/>
            </a:spcBef>
            <a:spcAft>
              <a:spcPct val="35000"/>
            </a:spcAft>
          </a:pPr>
          <a:r>
            <a:rPr lang="pl-PL" sz="1200" b="1" kern="1200" dirty="0">
              <a:latin typeface="Cambria"/>
              <a:ea typeface="Cambria"/>
            </a:rPr>
            <a:t>Zmiany w finansowaniu JST</a:t>
          </a:r>
        </a:p>
      </dsp:txBody>
      <dsp:txXfrm rot="10800000">
        <a:off x="2193251" y="1667728"/>
        <a:ext cx="1577208" cy="1986651"/>
      </dsp:txXfrm>
    </dsp:sp>
    <dsp:sp modelId="{B62EF8D9-B16B-4EA5-8C12-B57939DD6EA9}">
      <dsp:nvSpPr>
        <dsp:cNvPr id="0" name=""/>
        <dsp:cNvSpPr/>
      </dsp:nvSpPr>
      <dsp:spPr>
        <a:xfrm>
          <a:off x="4247119" y="222363"/>
          <a:ext cx="1166740" cy="1223001"/>
        </a:xfrm>
        <a:prstGeom prst="roundRect">
          <a:avLst>
            <a:gd name="adj" fmla="val 10000"/>
          </a:avLst>
        </a:prstGeom>
        <a:blipFill rotWithShape="1">
          <a:blip xmlns:r="http://schemas.openxmlformats.org/officeDocument/2006/relationships" r:embed="rId3"/>
          <a:stretch>
            <a:fillRect/>
          </a:stretch>
        </a:blip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D31EAE02-0058-42E6-835B-55A08E242A7F}">
      <dsp:nvSpPr>
        <dsp:cNvPr id="0" name=""/>
        <dsp:cNvSpPr/>
      </dsp:nvSpPr>
      <dsp:spPr>
        <a:xfrm rot="10800000">
          <a:off x="4014486" y="1667728"/>
          <a:ext cx="1680576" cy="2038335"/>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b="1" kern="1200">
            <a:latin typeface="Cambria" panose="02040503050406030204" pitchFamily="18" charset="0"/>
            <a:ea typeface="Cambria" panose="02040503050406030204" pitchFamily="18" charset="0"/>
          </a:endParaRPr>
        </a:p>
        <a:p>
          <a:pPr lvl="0" algn="ctr" defTabSz="533400">
            <a:lnSpc>
              <a:spcPct val="90000"/>
            </a:lnSpc>
            <a:spcBef>
              <a:spcPct val="0"/>
            </a:spcBef>
            <a:spcAft>
              <a:spcPct val="35000"/>
            </a:spcAft>
          </a:pPr>
          <a:r>
            <a:rPr lang="pl-PL" sz="1200" b="1" kern="1200">
              <a:latin typeface="Cambria"/>
              <a:ea typeface="Cambria"/>
            </a:rPr>
            <a:t>Polityka migracyjna państwa</a:t>
          </a:r>
        </a:p>
      </dsp:txBody>
      <dsp:txXfrm rot="10800000">
        <a:off x="4066170" y="1667728"/>
        <a:ext cx="1577208" cy="1986651"/>
      </dsp:txXfrm>
    </dsp:sp>
    <dsp:sp modelId="{AD59C47C-D7C9-4E77-AEFA-8258D74DE680}">
      <dsp:nvSpPr>
        <dsp:cNvPr id="0" name=""/>
        <dsp:cNvSpPr/>
      </dsp:nvSpPr>
      <dsp:spPr>
        <a:xfrm>
          <a:off x="6118861" y="222363"/>
          <a:ext cx="1120524" cy="1223001"/>
        </a:xfrm>
        <a:prstGeom prst="roundRect">
          <a:avLst>
            <a:gd name="adj" fmla="val 10000"/>
          </a:avLst>
        </a:prstGeom>
        <a:blipFill rotWithShape="1">
          <a:blip xmlns:r="http://schemas.openxmlformats.org/officeDocument/2006/relationships" r:embed="rId4"/>
          <a:stretch>
            <a:fillRect/>
          </a:stretch>
        </a:blip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06859DC2-12F1-4E2C-829B-6F690D4B2557}">
      <dsp:nvSpPr>
        <dsp:cNvPr id="0" name=""/>
        <dsp:cNvSpPr/>
      </dsp:nvSpPr>
      <dsp:spPr>
        <a:xfrm rot="10800000">
          <a:off x="5855759" y="1667728"/>
          <a:ext cx="1680576" cy="2038335"/>
        </a:xfrm>
        <a:prstGeom prst="round2SameRect">
          <a:avLst>
            <a:gd name="adj1" fmla="val 10500"/>
            <a:gd name="adj2" fmla="val 0"/>
          </a:avLst>
        </a:prstGeom>
        <a:solidFill>
          <a:schemeClr val="bg1"/>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b="1" kern="1200">
            <a:solidFill>
              <a:schemeClr val="tx1"/>
            </a:solidFill>
            <a:latin typeface="Cambria" panose="02040503050406030204" pitchFamily="18" charset="0"/>
            <a:ea typeface="Cambria" panose="02040503050406030204" pitchFamily="18" charset="0"/>
          </a:endParaRPr>
        </a:p>
        <a:p>
          <a:pPr lvl="0" algn="ctr" defTabSz="533400">
            <a:lnSpc>
              <a:spcPct val="90000"/>
            </a:lnSpc>
            <a:spcBef>
              <a:spcPct val="0"/>
            </a:spcBef>
            <a:spcAft>
              <a:spcPct val="35000"/>
            </a:spcAft>
          </a:pPr>
          <a:r>
            <a:rPr lang="pl-PL" sz="1200" b="1" kern="1200">
              <a:solidFill>
                <a:schemeClr val="tx1"/>
              </a:solidFill>
              <a:latin typeface="Cambria"/>
              <a:ea typeface="Cambria"/>
            </a:rPr>
            <a:t>Dalszy rozwój aglomeracji warszawskiej </a:t>
          </a:r>
        </a:p>
      </dsp:txBody>
      <dsp:txXfrm rot="10800000">
        <a:off x="5907443" y="1667728"/>
        <a:ext cx="1577208" cy="1986651"/>
      </dsp:txXfrm>
    </dsp:sp>
    <dsp:sp modelId="{7657BA09-4807-46DE-B2A0-97E9D378CB67}">
      <dsp:nvSpPr>
        <dsp:cNvPr id="0" name=""/>
        <dsp:cNvSpPr/>
      </dsp:nvSpPr>
      <dsp:spPr>
        <a:xfrm>
          <a:off x="7967672" y="222363"/>
          <a:ext cx="1120171" cy="1223001"/>
        </a:xfrm>
        <a:prstGeom prst="roundRect">
          <a:avLst>
            <a:gd name="adj" fmla="val 10000"/>
          </a:avLst>
        </a:prstGeom>
        <a:blipFill rotWithShape="1">
          <a:blip xmlns:r="http://schemas.openxmlformats.org/officeDocument/2006/relationships" r:embed="rId5"/>
          <a:stretch>
            <a:fillRect/>
          </a:stretch>
        </a:blip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EB0924BD-B349-4BD2-B109-2A2F4DF3191A}">
      <dsp:nvSpPr>
        <dsp:cNvPr id="0" name=""/>
        <dsp:cNvSpPr/>
      </dsp:nvSpPr>
      <dsp:spPr>
        <a:xfrm rot="10800000">
          <a:off x="7687470" y="1667728"/>
          <a:ext cx="1680576" cy="2038335"/>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endParaRPr lang="pl-PL" sz="1200" b="1" kern="1200">
            <a:latin typeface="Cambria"/>
            <a:ea typeface="Cambria"/>
          </a:endParaRPr>
        </a:p>
        <a:p>
          <a:pPr lvl="0" algn="ctr" defTabSz="533400" rtl="0">
            <a:lnSpc>
              <a:spcPct val="90000"/>
            </a:lnSpc>
            <a:spcBef>
              <a:spcPct val="0"/>
            </a:spcBef>
            <a:spcAft>
              <a:spcPct val="35000"/>
            </a:spcAft>
          </a:pPr>
          <a:r>
            <a:rPr lang="pl-PL" sz="1200" b="1" kern="1200">
              <a:latin typeface="Cambria"/>
              <a:ea typeface="Cambria"/>
            </a:rPr>
            <a:t>Niedopasowanie              kwalifikacji i niska motywacja pracowników </a:t>
          </a:r>
        </a:p>
      </dsp:txBody>
      <dsp:txXfrm rot="10800000">
        <a:off x="7739154" y="1667728"/>
        <a:ext cx="1577208" cy="1986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EF536-964D-473D-ABB5-0BDC48B5A3E5}">
      <dsp:nvSpPr>
        <dsp:cNvPr id="0" name=""/>
        <dsp:cNvSpPr/>
      </dsp:nvSpPr>
      <dsp:spPr>
        <a:xfrm>
          <a:off x="0" y="180974"/>
          <a:ext cx="11355849" cy="62315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l-PL" sz="1800" b="1" kern="1200" dirty="0">
              <a:solidFill>
                <a:schemeClr val="tx1">
                  <a:lumMod val="50000"/>
                  <a:lumOff val="50000"/>
                </a:schemeClr>
              </a:solidFill>
              <a:latin typeface="Cambria" panose="02040503050406030204" pitchFamily="18" charset="0"/>
              <a:ea typeface="Cambria" panose="02040503050406030204" pitchFamily="18" charset="0"/>
            </a:rPr>
            <a:t>CEL GŁÓWNY: </a:t>
          </a:r>
          <a:br>
            <a:rPr lang="pl-PL" sz="1800" b="1" kern="1200" dirty="0">
              <a:solidFill>
                <a:schemeClr val="tx1">
                  <a:lumMod val="50000"/>
                  <a:lumOff val="50000"/>
                </a:schemeClr>
              </a:solidFill>
              <a:latin typeface="Cambria" panose="02040503050406030204" pitchFamily="18" charset="0"/>
              <a:ea typeface="Cambria" panose="02040503050406030204" pitchFamily="18" charset="0"/>
            </a:rPr>
          </a:br>
          <a:r>
            <a:rPr lang="pl-PL" sz="1800" b="1" kern="1200" dirty="0">
              <a:solidFill>
                <a:schemeClr val="tx1">
                  <a:lumMod val="50000"/>
                  <a:lumOff val="50000"/>
                </a:schemeClr>
              </a:solidFill>
              <a:latin typeface="Cambria" panose="02040503050406030204" pitchFamily="18" charset="0"/>
              <a:ea typeface="Cambria" panose="02040503050406030204" pitchFamily="18" charset="0"/>
            </a:rPr>
            <a:t>PRZYJAZNE I NOWOCZESNE MIEJSCE ŻYCIA SPOŁECZNEGO</a:t>
          </a:r>
        </a:p>
      </dsp:txBody>
      <dsp:txXfrm>
        <a:off x="18252" y="199226"/>
        <a:ext cx="11319345" cy="586655"/>
      </dsp:txXfrm>
    </dsp:sp>
    <dsp:sp modelId="{F315AB23-FB2D-4D2D-8C75-8BAB7F6A1FC2}">
      <dsp:nvSpPr>
        <dsp:cNvPr id="0" name=""/>
        <dsp:cNvSpPr/>
      </dsp:nvSpPr>
      <dsp:spPr>
        <a:xfrm>
          <a:off x="18420" y="876654"/>
          <a:ext cx="3314194" cy="115368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CEL STRATEGICZNY 1:</a:t>
          </a:r>
        </a:p>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AKTYWNA I ZINTEGROWANA  WSPÓLNOTA </a:t>
          </a:r>
        </a:p>
      </dsp:txBody>
      <dsp:txXfrm>
        <a:off x="52210" y="910444"/>
        <a:ext cx="3246614" cy="1086101"/>
      </dsp:txXfrm>
    </dsp:sp>
    <dsp:sp modelId="{819C2201-506D-49B8-A1BC-65FAAE4EA345}">
      <dsp:nvSpPr>
        <dsp:cNvPr id="0" name=""/>
        <dsp:cNvSpPr/>
      </dsp:nvSpPr>
      <dsp:spPr>
        <a:xfrm>
          <a:off x="18420" y="2283419"/>
          <a:ext cx="1041740"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Dostępne usługi publiczne o wysokiej jakości </a:t>
          </a:r>
        </a:p>
      </dsp:txBody>
      <dsp:txXfrm>
        <a:off x="48932" y="2313931"/>
        <a:ext cx="980716" cy="1462108"/>
      </dsp:txXfrm>
    </dsp:sp>
    <dsp:sp modelId="{1F8CA19C-A515-42E7-A40F-EAF81E59879C}">
      <dsp:nvSpPr>
        <dsp:cNvPr id="0" name=""/>
        <dsp:cNvSpPr/>
      </dsp:nvSpPr>
      <dsp:spPr>
        <a:xfrm>
          <a:off x="1103914" y="2283419"/>
          <a:ext cx="1041740"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Silna tożsamość lokalna i zintegrowani mieszkańcy</a:t>
          </a:r>
        </a:p>
      </dsp:txBody>
      <dsp:txXfrm>
        <a:off x="1134426" y="2313931"/>
        <a:ext cx="980716" cy="1462108"/>
      </dsp:txXfrm>
    </dsp:sp>
    <dsp:sp modelId="{0B3B7B0D-6BB0-4A72-9A55-0E5E39FE8590}">
      <dsp:nvSpPr>
        <dsp:cNvPr id="0" name=""/>
        <dsp:cNvSpPr/>
      </dsp:nvSpPr>
      <dsp:spPr>
        <a:xfrm>
          <a:off x="2189408" y="2283419"/>
          <a:ext cx="1143206"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Transparentny samorząd i aktywni mieszkańcy </a:t>
          </a:r>
        </a:p>
      </dsp:txBody>
      <dsp:txXfrm>
        <a:off x="2222891" y="2316902"/>
        <a:ext cx="1076240" cy="1456166"/>
      </dsp:txXfrm>
    </dsp:sp>
    <dsp:sp modelId="{35D6B77B-DC43-4512-9C36-68EFD3D47240}">
      <dsp:nvSpPr>
        <dsp:cNvPr id="0" name=""/>
        <dsp:cNvSpPr/>
      </dsp:nvSpPr>
      <dsp:spPr>
        <a:xfrm>
          <a:off x="3420120" y="876654"/>
          <a:ext cx="3502499" cy="1154290"/>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cap="all" baseline="0">
              <a:solidFill>
                <a:srgbClr val="C00000"/>
              </a:solidFill>
              <a:latin typeface="Cambria" panose="02040503050406030204" pitchFamily="18" charset="0"/>
              <a:ea typeface="Cambria" panose="02040503050406030204" pitchFamily="18" charset="0"/>
            </a:rPr>
            <a:t>Cel strategiczny 2:</a:t>
          </a:r>
        </a:p>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KONKURENCYJNA GOSPODARKA</a:t>
          </a:r>
        </a:p>
      </dsp:txBody>
      <dsp:txXfrm>
        <a:off x="3453928" y="910462"/>
        <a:ext cx="3434883" cy="1086674"/>
      </dsp:txXfrm>
    </dsp:sp>
    <dsp:sp modelId="{62D86FF1-FB65-42FE-ADE5-F21AE01FCFFC}">
      <dsp:nvSpPr>
        <dsp:cNvPr id="0" name=""/>
        <dsp:cNvSpPr/>
      </dsp:nvSpPr>
      <dsp:spPr>
        <a:xfrm>
          <a:off x="3420120" y="2284028"/>
          <a:ext cx="1041740"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Rozwinięta przedsiębiorczość lokalna </a:t>
          </a:r>
        </a:p>
      </dsp:txBody>
      <dsp:txXfrm>
        <a:off x="3450632" y="2314540"/>
        <a:ext cx="980716" cy="1462108"/>
      </dsp:txXfrm>
    </dsp:sp>
    <dsp:sp modelId="{8C16B7AC-7A76-43DB-A963-54E1B751BE90}">
      <dsp:nvSpPr>
        <dsp:cNvPr id="0" name=""/>
        <dsp:cNvSpPr/>
      </dsp:nvSpPr>
      <dsp:spPr>
        <a:xfrm>
          <a:off x="4505614" y="2284028"/>
          <a:ext cx="1151863"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Dobrze rozwinięta infrastruktura</a:t>
          </a:r>
        </a:p>
      </dsp:txBody>
      <dsp:txXfrm>
        <a:off x="4539351" y="2317765"/>
        <a:ext cx="1084389" cy="1455658"/>
      </dsp:txXfrm>
    </dsp:sp>
    <dsp:sp modelId="{89473E3F-875E-4BF0-87FC-E49BDBE1F75D}">
      <dsp:nvSpPr>
        <dsp:cNvPr id="0" name=""/>
        <dsp:cNvSpPr/>
      </dsp:nvSpPr>
      <dsp:spPr>
        <a:xfrm>
          <a:off x="5701230" y="2284028"/>
          <a:ext cx="1221388"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 </a:t>
          </a: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Rozpoznawalna marka gminy</a:t>
          </a:r>
        </a:p>
      </dsp:txBody>
      <dsp:txXfrm>
        <a:off x="5737003" y="2319801"/>
        <a:ext cx="1149842" cy="1451586"/>
      </dsp:txXfrm>
    </dsp:sp>
    <dsp:sp modelId="{0910D47D-8EAE-4AAA-A13A-6016331DB2D9}">
      <dsp:nvSpPr>
        <dsp:cNvPr id="0" name=""/>
        <dsp:cNvSpPr/>
      </dsp:nvSpPr>
      <dsp:spPr>
        <a:xfrm>
          <a:off x="7010126" y="876654"/>
          <a:ext cx="2127234" cy="1178874"/>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cap="all" baseline="0">
              <a:solidFill>
                <a:srgbClr val="C00000"/>
              </a:solidFill>
              <a:latin typeface="Cambria" panose="02040503050406030204" pitchFamily="18" charset="0"/>
              <a:ea typeface="Cambria" panose="02040503050406030204" pitchFamily="18" charset="0"/>
            </a:rPr>
            <a:t>Cel strategiczny 3: </a:t>
          </a:r>
        </a:p>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PRZYJAZNA PRZESTRZEŃ </a:t>
          </a:r>
        </a:p>
      </dsp:txBody>
      <dsp:txXfrm>
        <a:off x="7044654" y="911182"/>
        <a:ext cx="2058178" cy="1109818"/>
      </dsp:txXfrm>
    </dsp:sp>
    <dsp:sp modelId="{FAC2F346-31EA-4A8B-9D74-396CC2E457C0}">
      <dsp:nvSpPr>
        <dsp:cNvPr id="0" name=""/>
        <dsp:cNvSpPr/>
      </dsp:nvSpPr>
      <dsp:spPr>
        <a:xfrm>
          <a:off x="7010126" y="2308611"/>
          <a:ext cx="1041740"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Funkcjonalna i estetyczna przestrzeń</a:t>
          </a:r>
        </a:p>
      </dsp:txBody>
      <dsp:txXfrm>
        <a:off x="7040638" y="2339123"/>
        <a:ext cx="980716" cy="1462108"/>
      </dsp:txXfrm>
    </dsp:sp>
    <dsp:sp modelId="{B5CE51C3-95A7-4F98-9D78-7FB7A34ED065}">
      <dsp:nvSpPr>
        <dsp:cNvPr id="0" name=""/>
        <dsp:cNvSpPr/>
      </dsp:nvSpPr>
      <dsp:spPr>
        <a:xfrm>
          <a:off x="8095619" y="2308611"/>
          <a:ext cx="1041740"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Dostępna i bezpieczna przestrzeń </a:t>
          </a:r>
        </a:p>
      </dsp:txBody>
      <dsp:txXfrm>
        <a:off x="8126131" y="2339123"/>
        <a:ext cx="980716" cy="1462108"/>
      </dsp:txXfrm>
    </dsp:sp>
    <dsp:sp modelId="{004D2248-6074-4B54-8113-FC366EADF6A5}">
      <dsp:nvSpPr>
        <dsp:cNvPr id="0" name=""/>
        <dsp:cNvSpPr/>
      </dsp:nvSpPr>
      <dsp:spPr>
        <a:xfrm>
          <a:off x="9224866" y="876654"/>
          <a:ext cx="2127234" cy="115368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CEL STRATEGICZNY 4: </a:t>
          </a:r>
          <a:br>
            <a:rPr lang="pl-PL" sz="1200" b="1" kern="1200">
              <a:solidFill>
                <a:srgbClr val="C00000"/>
              </a:solidFill>
              <a:latin typeface="Cambria" panose="02040503050406030204" pitchFamily="18" charset="0"/>
              <a:ea typeface="Cambria" panose="02040503050406030204" pitchFamily="18" charset="0"/>
            </a:rPr>
          </a:br>
          <a:r>
            <a:rPr lang="pl-PL" sz="1200" b="1" kern="1200">
              <a:solidFill>
                <a:srgbClr val="C00000"/>
              </a:solidFill>
              <a:latin typeface="Cambria" panose="02040503050406030204" pitchFamily="18" charset="0"/>
              <a:ea typeface="Cambria" panose="02040503050406030204" pitchFamily="18" charset="0"/>
            </a:rPr>
            <a:t>CZYSTE ŚRODOWISKO</a:t>
          </a:r>
        </a:p>
      </dsp:txBody>
      <dsp:txXfrm>
        <a:off x="9258656" y="910444"/>
        <a:ext cx="2059654" cy="1086101"/>
      </dsp:txXfrm>
    </dsp:sp>
    <dsp:sp modelId="{EC7B967C-8303-4826-865D-BB7C13FAC137}">
      <dsp:nvSpPr>
        <dsp:cNvPr id="0" name=""/>
        <dsp:cNvSpPr/>
      </dsp:nvSpPr>
      <dsp:spPr>
        <a:xfrm>
          <a:off x="9224866" y="2283419"/>
          <a:ext cx="1041740"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Czyste powietrzne</a:t>
          </a:r>
        </a:p>
      </dsp:txBody>
      <dsp:txXfrm>
        <a:off x="9255378" y="2313931"/>
        <a:ext cx="980716" cy="1462108"/>
      </dsp:txXfrm>
    </dsp:sp>
    <dsp:sp modelId="{1F0148A9-B7C9-469C-8F6F-FCF0089BDFA1}">
      <dsp:nvSpPr>
        <dsp:cNvPr id="0" name=""/>
        <dsp:cNvSpPr/>
      </dsp:nvSpPr>
      <dsp:spPr>
        <a:xfrm>
          <a:off x="10310360" y="2283419"/>
          <a:ext cx="1041740" cy="152313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latin typeface="Cambria" panose="02040503050406030204" pitchFamily="18" charset="0"/>
              <a:ea typeface="Cambria" panose="02040503050406030204" pitchFamily="18" charset="0"/>
            </a:rPr>
            <a:t>Cel operacyjny</a:t>
          </a:r>
          <a:r>
            <a:rPr lang="pl-PL" sz="1200" kern="1200">
              <a:latin typeface="Cambria" panose="02040503050406030204" pitchFamily="18" charset="0"/>
              <a:ea typeface="Cambria" panose="02040503050406030204" pitchFamily="18" charset="0"/>
            </a:rPr>
            <a:t>:</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Wody i gleby wysokiej jakości</a:t>
          </a:r>
        </a:p>
      </dsp:txBody>
      <dsp:txXfrm>
        <a:off x="10340872" y="2313931"/>
        <a:ext cx="980716" cy="1462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258E3-46B4-48FE-95FD-A393793A1947}">
      <dsp:nvSpPr>
        <dsp:cNvPr id="0" name=""/>
        <dsp:cNvSpPr/>
      </dsp:nvSpPr>
      <dsp:spPr>
        <a:xfrm rot="16200000">
          <a:off x="526087" y="-436531"/>
          <a:ext cx="2414825" cy="3356179"/>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Realizacja celów dotyczących integracji społecznej, aktywizacji mieszkańców oraz dostępu do wysokiej jakości usług publicznych wzmacnia lokalną tożsamość i społeczne więzi. </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Te działania, z kolei, pozytywnie wpływają na cele związane z konkurencyjnością gospodarki, bo zintegrowana wspólnota to aktywni mieszkańcy i przedsiębiorcy, którzy współtworzą lokalną gospodarkę.</a:t>
          </a:r>
        </a:p>
      </dsp:txBody>
      <dsp:txXfrm rot="5400000">
        <a:off x="55410" y="34146"/>
        <a:ext cx="3356179" cy="1811118"/>
      </dsp:txXfrm>
    </dsp:sp>
    <dsp:sp modelId="{C6084EA4-2ED9-4539-9E08-1576B9CDA9A3}">
      <dsp:nvSpPr>
        <dsp:cNvPr id="0" name=""/>
        <dsp:cNvSpPr/>
      </dsp:nvSpPr>
      <dsp:spPr>
        <a:xfrm>
          <a:off x="3356179" y="34145"/>
          <a:ext cx="3356179" cy="2414825"/>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Dobrze rozwinięta gospodarka przyciąga nowych mieszkańców i zwiększa dostępność usług publicznych, co wzmacnia zintegrowaną wspólnotę. </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Inwestycje w infrastrukturę techniczną, np. transport czy telekomunikację, wspierają również działania w zakresie ekologii i przestrzeni, które są fundamentami zrównoważonego rozwoju środowiskowego.</a:t>
          </a:r>
        </a:p>
      </dsp:txBody>
      <dsp:txXfrm>
        <a:off x="3356179" y="34145"/>
        <a:ext cx="3356179" cy="1811118"/>
      </dsp:txXfrm>
    </dsp:sp>
    <dsp:sp modelId="{23E39929-C88F-466E-92B3-721FC2BADCEC}">
      <dsp:nvSpPr>
        <dsp:cNvPr id="0" name=""/>
        <dsp:cNvSpPr/>
      </dsp:nvSpPr>
      <dsp:spPr>
        <a:xfrm rot="10800000">
          <a:off x="55410" y="2414825"/>
          <a:ext cx="3356179" cy="2414825"/>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Funkcjonalne i estetyczne przestrzenie wspierają zrównoważony rozwój gospodarczy i społeczny. </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Przestrzenie publiczne stają się miejscami integracji społecznej oraz promują aktywny styl życia, co jednocześnie wspiera rozwój kulturalny, zgodnie z wizją gminy jako miejsca o bogatym życiu społecznym i kulturalnym</a:t>
          </a:r>
        </a:p>
      </dsp:txBody>
      <dsp:txXfrm rot="10800000">
        <a:off x="55410" y="3018531"/>
        <a:ext cx="3356179" cy="1811118"/>
      </dsp:txXfrm>
    </dsp:sp>
    <dsp:sp modelId="{3E66CF19-3E5C-414C-AB02-E2AD3BE3EAA3}">
      <dsp:nvSpPr>
        <dsp:cNvPr id="0" name=""/>
        <dsp:cNvSpPr/>
      </dsp:nvSpPr>
      <dsp:spPr>
        <a:xfrm rot="5400000">
          <a:off x="3826856" y="1944147"/>
          <a:ext cx="2414825" cy="3356179"/>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Czyste środowisko jest podstawą dla realizacji pozostałych celów, ponieważ zrównoważony rozwój przestrzeni publicznych i infrastruktury jest ściśle powiązany z jakością środowiska. </a:t>
          </a:r>
        </a:p>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Ekologiczne działania przyczyniają się także do budowania marki Grodziska Mazowieckiego jako przyjaznej gminy, co może przyciągać mieszkańców i inwestorów, a jednocześnie wspierać rozwój lokalnej gospodarki.</a:t>
          </a:r>
        </a:p>
      </dsp:txBody>
      <dsp:txXfrm rot="-5400000">
        <a:off x="3356179" y="3018531"/>
        <a:ext cx="3356179" cy="1811118"/>
      </dsp:txXfrm>
    </dsp:sp>
    <dsp:sp modelId="{6AE6FF8C-5A0E-4AB4-A50D-E70F2F46EB40}">
      <dsp:nvSpPr>
        <dsp:cNvPr id="0" name=""/>
        <dsp:cNvSpPr/>
      </dsp:nvSpPr>
      <dsp:spPr>
        <a:xfrm>
          <a:off x="2017959" y="1845276"/>
          <a:ext cx="2834716" cy="1207412"/>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b="1" kern="1200">
              <a:solidFill>
                <a:schemeClr val="bg1"/>
              </a:solidFill>
              <a:latin typeface="Cambria" panose="02040503050406030204" pitchFamily="18" charset="0"/>
              <a:ea typeface="Cambria" panose="02040503050406030204" pitchFamily="18" charset="0"/>
            </a:rPr>
            <a:t>PRZYJAZNE I NOWOCZESNE MIEJSCE ŻYCIA SPOŁECZNEGO</a:t>
          </a:r>
          <a:endParaRPr lang="pl-PL" sz="1200" kern="1200">
            <a:solidFill>
              <a:schemeClr val="bg1"/>
            </a:solidFill>
            <a:latin typeface="Cambria" panose="02040503050406030204" pitchFamily="18" charset="0"/>
            <a:ea typeface="Cambria" panose="02040503050406030204" pitchFamily="18" charset="0"/>
          </a:endParaRPr>
        </a:p>
      </dsp:txBody>
      <dsp:txXfrm>
        <a:off x="2076900" y="1904217"/>
        <a:ext cx="2716834" cy="10895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CECCC-B6E3-46A3-9645-B22ED34C41E6}">
      <dsp:nvSpPr>
        <dsp:cNvPr id="0" name=""/>
        <dsp:cNvSpPr/>
      </dsp:nvSpPr>
      <dsp:spPr>
        <a:xfrm>
          <a:off x="8996224" y="1529223"/>
          <a:ext cx="651494" cy="1032321"/>
        </a:xfrm>
        <a:custGeom>
          <a:avLst/>
          <a:gdLst/>
          <a:ahLst/>
          <a:cxnLst/>
          <a:rect l="0" t="0" r="0" b="0"/>
          <a:pathLst>
            <a:path>
              <a:moveTo>
                <a:pt x="0" y="0"/>
              </a:moveTo>
              <a:lnTo>
                <a:pt x="0" y="1032321"/>
              </a:lnTo>
              <a:lnTo>
                <a:pt x="651494" y="1032321"/>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9C22CB-5F37-49E0-A661-0FB9BA09BC69}">
      <dsp:nvSpPr>
        <dsp:cNvPr id="0" name=""/>
        <dsp:cNvSpPr/>
      </dsp:nvSpPr>
      <dsp:spPr>
        <a:xfrm>
          <a:off x="8996224" y="1529223"/>
          <a:ext cx="604676" cy="306630"/>
        </a:xfrm>
        <a:custGeom>
          <a:avLst/>
          <a:gdLst/>
          <a:ahLst/>
          <a:cxnLst/>
          <a:rect l="0" t="0" r="0" b="0"/>
          <a:pathLst>
            <a:path>
              <a:moveTo>
                <a:pt x="0" y="0"/>
              </a:moveTo>
              <a:lnTo>
                <a:pt x="0" y="306630"/>
              </a:lnTo>
              <a:lnTo>
                <a:pt x="604676" y="30663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E5B6A-2C05-4E4F-990D-EE0FF15A0CA0}">
      <dsp:nvSpPr>
        <dsp:cNvPr id="0" name=""/>
        <dsp:cNvSpPr/>
      </dsp:nvSpPr>
      <dsp:spPr>
        <a:xfrm>
          <a:off x="4877824" y="550240"/>
          <a:ext cx="4118400" cy="214641"/>
        </a:xfrm>
        <a:custGeom>
          <a:avLst/>
          <a:gdLst/>
          <a:ahLst/>
          <a:cxnLst/>
          <a:rect l="0" t="0" r="0" b="0"/>
          <a:pathLst>
            <a:path>
              <a:moveTo>
                <a:pt x="0" y="0"/>
              </a:moveTo>
              <a:lnTo>
                <a:pt x="0" y="107320"/>
              </a:lnTo>
              <a:lnTo>
                <a:pt x="4118400" y="107320"/>
              </a:lnTo>
              <a:lnTo>
                <a:pt x="4118400" y="21464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82C9F7-BD69-4DE6-8F39-2FA9D4F2DD53}">
      <dsp:nvSpPr>
        <dsp:cNvPr id="0" name=""/>
        <dsp:cNvSpPr/>
      </dsp:nvSpPr>
      <dsp:spPr>
        <a:xfrm>
          <a:off x="6657402" y="1514699"/>
          <a:ext cx="909754" cy="1032321"/>
        </a:xfrm>
        <a:custGeom>
          <a:avLst/>
          <a:gdLst/>
          <a:ahLst/>
          <a:cxnLst/>
          <a:rect l="0" t="0" r="0" b="0"/>
          <a:pathLst>
            <a:path>
              <a:moveTo>
                <a:pt x="0" y="0"/>
              </a:moveTo>
              <a:lnTo>
                <a:pt x="0" y="1032321"/>
              </a:lnTo>
              <a:lnTo>
                <a:pt x="909754" y="1032321"/>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4D7A63-CF45-4FF2-8CFF-2837C3811EAF}">
      <dsp:nvSpPr>
        <dsp:cNvPr id="0" name=""/>
        <dsp:cNvSpPr/>
      </dsp:nvSpPr>
      <dsp:spPr>
        <a:xfrm>
          <a:off x="6657402" y="1514699"/>
          <a:ext cx="815047" cy="306630"/>
        </a:xfrm>
        <a:custGeom>
          <a:avLst/>
          <a:gdLst/>
          <a:ahLst/>
          <a:cxnLst/>
          <a:rect l="0" t="0" r="0" b="0"/>
          <a:pathLst>
            <a:path>
              <a:moveTo>
                <a:pt x="0" y="0"/>
              </a:moveTo>
              <a:lnTo>
                <a:pt x="0" y="306630"/>
              </a:lnTo>
              <a:lnTo>
                <a:pt x="815047" y="30663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1B91AE-1128-4E65-9BC8-BD4566FEFE18}">
      <dsp:nvSpPr>
        <dsp:cNvPr id="0" name=""/>
        <dsp:cNvSpPr/>
      </dsp:nvSpPr>
      <dsp:spPr>
        <a:xfrm>
          <a:off x="4877824" y="550240"/>
          <a:ext cx="1779577" cy="214641"/>
        </a:xfrm>
        <a:custGeom>
          <a:avLst/>
          <a:gdLst/>
          <a:ahLst/>
          <a:cxnLst/>
          <a:rect l="0" t="0" r="0" b="0"/>
          <a:pathLst>
            <a:path>
              <a:moveTo>
                <a:pt x="0" y="0"/>
              </a:moveTo>
              <a:lnTo>
                <a:pt x="0" y="107320"/>
              </a:lnTo>
              <a:lnTo>
                <a:pt x="1779577" y="107320"/>
              </a:lnTo>
              <a:lnTo>
                <a:pt x="1779577" y="21464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58ECD9-7FB2-48D9-A92E-1AED4D4EEB9C}">
      <dsp:nvSpPr>
        <dsp:cNvPr id="0" name=""/>
        <dsp:cNvSpPr/>
      </dsp:nvSpPr>
      <dsp:spPr>
        <a:xfrm>
          <a:off x="4251550" y="1529841"/>
          <a:ext cx="968547" cy="1880672"/>
        </a:xfrm>
        <a:custGeom>
          <a:avLst/>
          <a:gdLst/>
          <a:ahLst/>
          <a:cxnLst/>
          <a:rect l="0" t="0" r="0" b="0"/>
          <a:pathLst>
            <a:path>
              <a:moveTo>
                <a:pt x="0" y="0"/>
              </a:moveTo>
              <a:lnTo>
                <a:pt x="0" y="1880672"/>
              </a:lnTo>
              <a:lnTo>
                <a:pt x="968547" y="1880672"/>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514FB4-2ED6-48BE-A2FE-D2A14740A00D}">
      <dsp:nvSpPr>
        <dsp:cNvPr id="0" name=""/>
        <dsp:cNvSpPr/>
      </dsp:nvSpPr>
      <dsp:spPr>
        <a:xfrm>
          <a:off x="4251550" y="1529841"/>
          <a:ext cx="956872" cy="1099840"/>
        </a:xfrm>
        <a:custGeom>
          <a:avLst/>
          <a:gdLst/>
          <a:ahLst/>
          <a:cxnLst/>
          <a:rect l="0" t="0" r="0" b="0"/>
          <a:pathLst>
            <a:path>
              <a:moveTo>
                <a:pt x="0" y="0"/>
              </a:moveTo>
              <a:lnTo>
                <a:pt x="0" y="1099840"/>
              </a:lnTo>
              <a:lnTo>
                <a:pt x="956872" y="109984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E8B186-7EA5-4D23-AE2C-F43D437C64F9}">
      <dsp:nvSpPr>
        <dsp:cNvPr id="0" name=""/>
        <dsp:cNvSpPr/>
      </dsp:nvSpPr>
      <dsp:spPr>
        <a:xfrm>
          <a:off x="4251550" y="1529841"/>
          <a:ext cx="980375" cy="334571"/>
        </a:xfrm>
        <a:custGeom>
          <a:avLst/>
          <a:gdLst/>
          <a:ahLst/>
          <a:cxnLst/>
          <a:rect l="0" t="0" r="0" b="0"/>
          <a:pathLst>
            <a:path>
              <a:moveTo>
                <a:pt x="0" y="0"/>
              </a:moveTo>
              <a:lnTo>
                <a:pt x="0" y="334571"/>
              </a:lnTo>
              <a:lnTo>
                <a:pt x="980375" y="334571"/>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6D5C0-3FA5-4F71-B734-9541E3E458C8}">
      <dsp:nvSpPr>
        <dsp:cNvPr id="0" name=""/>
        <dsp:cNvSpPr/>
      </dsp:nvSpPr>
      <dsp:spPr>
        <a:xfrm>
          <a:off x="4251550" y="550240"/>
          <a:ext cx="626274" cy="214641"/>
        </a:xfrm>
        <a:custGeom>
          <a:avLst/>
          <a:gdLst/>
          <a:ahLst/>
          <a:cxnLst/>
          <a:rect l="0" t="0" r="0" b="0"/>
          <a:pathLst>
            <a:path>
              <a:moveTo>
                <a:pt x="626274" y="0"/>
              </a:moveTo>
              <a:lnTo>
                <a:pt x="626274" y="107320"/>
              </a:lnTo>
              <a:lnTo>
                <a:pt x="0" y="107320"/>
              </a:lnTo>
              <a:lnTo>
                <a:pt x="0" y="21464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4C7ADC-4058-4FBD-9BF8-F5C1F5990A97}">
      <dsp:nvSpPr>
        <dsp:cNvPr id="0" name=""/>
        <dsp:cNvSpPr/>
      </dsp:nvSpPr>
      <dsp:spPr>
        <a:xfrm>
          <a:off x="1438052" y="1511541"/>
          <a:ext cx="1174089" cy="1936078"/>
        </a:xfrm>
        <a:custGeom>
          <a:avLst/>
          <a:gdLst/>
          <a:ahLst/>
          <a:cxnLst/>
          <a:rect l="0" t="0" r="0" b="0"/>
          <a:pathLst>
            <a:path>
              <a:moveTo>
                <a:pt x="0" y="0"/>
              </a:moveTo>
              <a:lnTo>
                <a:pt x="0" y="1936078"/>
              </a:lnTo>
              <a:lnTo>
                <a:pt x="1174089" y="193607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160E5C-9001-419B-92E5-4CC459F97578}">
      <dsp:nvSpPr>
        <dsp:cNvPr id="0" name=""/>
        <dsp:cNvSpPr/>
      </dsp:nvSpPr>
      <dsp:spPr>
        <a:xfrm>
          <a:off x="1438052" y="1511541"/>
          <a:ext cx="1145030" cy="1169255"/>
        </a:xfrm>
        <a:custGeom>
          <a:avLst/>
          <a:gdLst/>
          <a:ahLst/>
          <a:cxnLst/>
          <a:rect l="0" t="0" r="0" b="0"/>
          <a:pathLst>
            <a:path>
              <a:moveTo>
                <a:pt x="0" y="0"/>
              </a:moveTo>
              <a:lnTo>
                <a:pt x="0" y="1169255"/>
              </a:lnTo>
              <a:lnTo>
                <a:pt x="1145030" y="1169255"/>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1FA47A-AA90-4B66-9CC9-3A578E3C288F}">
      <dsp:nvSpPr>
        <dsp:cNvPr id="0" name=""/>
        <dsp:cNvSpPr/>
      </dsp:nvSpPr>
      <dsp:spPr>
        <a:xfrm>
          <a:off x="1438052" y="1511541"/>
          <a:ext cx="1113616" cy="347219"/>
        </a:xfrm>
        <a:custGeom>
          <a:avLst/>
          <a:gdLst/>
          <a:ahLst/>
          <a:cxnLst/>
          <a:rect l="0" t="0" r="0" b="0"/>
          <a:pathLst>
            <a:path>
              <a:moveTo>
                <a:pt x="0" y="0"/>
              </a:moveTo>
              <a:lnTo>
                <a:pt x="0" y="347219"/>
              </a:lnTo>
              <a:lnTo>
                <a:pt x="1113616" y="34721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C18506-D2B6-42AA-853A-26212E23B4CB}">
      <dsp:nvSpPr>
        <dsp:cNvPr id="0" name=""/>
        <dsp:cNvSpPr/>
      </dsp:nvSpPr>
      <dsp:spPr>
        <a:xfrm>
          <a:off x="1438052" y="550240"/>
          <a:ext cx="3439771" cy="214641"/>
        </a:xfrm>
        <a:custGeom>
          <a:avLst/>
          <a:gdLst/>
          <a:ahLst/>
          <a:cxnLst/>
          <a:rect l="0" t="0" r="0" b="0"/>
          <a:pathLst>
            <a:path>
              <a:moveTo>
                <a:pt x="3439771" y="0"/>
              </a:moveTo>
              <a:lnTo>
                <a:pt x="3439771" y="107320"/>
              </a:lnTo>
              <a:lnTo>
                <a:pt x="0" y="107320"/>
              </a:lnTo>
              <a:lnTo>
                <a:pt x="0" y="21464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96A3DF-205E-40D1-8789-269C4175DFA9}">
      <dsp:nvSpPr>
        <dsp:cNvPr id="0" name=""/>
        <dsp:cNvSpPr/>
      </dsp:nvSpPr>
      <dsp:spPr>
        <a:xfrm>
          <a:off x="2946295" y="39190"/>
          <a:ext cx="3863058" cy="511050"/>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311654-E0CE-4AE9-B415-39C2C766DF5B}">
      <dsp:nvSpPr>
        <dsp:cNvPr id="0" name=""/>
        <dsp:cNvSpPr/>
      </dsp:nvSpPr>
      <dsp:spPr>
        <a:xfrm>
          <a:off x="2946295" y="39190"/>
          <a:ext cx="3863058" cy="511050"/>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8223B-31EC-4891-90C5-E835C05D83A4}">
      <dsp:nvSpPr>
        <dsp:cNvPr id="0" name=""/>
        <dsp:cNvSpPr/>
      </dsp:nvSpPr>
      <dsp:spPr>
        <a:xfrm>
          <a:off x="1014766" y="131179"/>
          <a:ext cx="7726116" cy="3270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pl-PL" sz="1800" b="1" kern="1200" dirty="0">
              <a:solidFill>
                <a:srgbClr val="C00000"/>
              </a:solidFill>
              <a:latin typeface="Cambria" panose="02040503050406030204" pitchFamily="18" charset="0"/>
              <a:ea typeface="Cambria" panose="02040503050406030204" pitchFamily="18" charset="0"/>
            </a:rPr>
            <a:t>POPRAWA JAKOŚCI ŻYCIA W GMINIE</a:t>
          </a:r>
        </a:p>
      </dsp:txBody>
      <dsp:txXfrm>
        <a:off x="1014766" y="131179"/>
        <a:ext cx="7726116" cy="327072"/>
      </dsp:txXfrm>
    </dsp:sp>
    <dsp:sp modelId="{EF81E691-0E9E-4D72-B80F-6B036627B666}">
      <dsp:nvSpPr>
        <dsp:cNvPr id="0" name=""/>
        <dsp:cNvSpPr/>
      </dsp:nvSpPr>
      <dsp:spPr>
        <a:xfrm>
          <a:off x="721445" y="764881"/>
          <a:ext cx="1433214" cy="746659"/>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9476F9-2478-4CDD-BAFA-7942B53046A7}">
      <dsp:nvSpPr>
        <dsp:cNvPr id="0" name=""/>
        <dsp:cNvSpPr/>
      </dsp:nvSpPr>
      <dsp:spPr>
        <a:xfrm>
          <a:off x="721445" y="764881"/>
          <a:ext cx="1433214" cy="746659"/>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07DC47-138B-42B7-BCF0-91873855E51C}">
      <dsp:nvSpPr>
        <dsp:cNvPr id="0" name=""/>
        <dsp:cNvSpPr/>
      </dsp:nvSpPr>
      <dsp:spPr>
        <a:xfrm>
          <a:off x="4838" y="899280"/>
          <a:ext cx="2866428" cy="47786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WZROST ZADOWOLENIA Z JAKOŚCI USŁUG, POPRAWA INTEGRACJI MIESZKAŃCÓW </a:t>
          </a:r>
        </a:p>
      </dsp:txBody>
      <dsp:txXfrm>
        <a:off x="4838" y="899280"/>
        <a:ext cx="2866428" cy="477862"/>
      </dsp:txXfrm>
    </dsp:sp>
    <dsp:sp modelId="{22D6DEEC-4CB9-482F-8869-80A9232AA45A}">
      <dsp:nvSpPr>
        <dsp:cNvPr id="0" name=""/>
        <dsp:cNvSpPr/>
      </dsp:nvSpPr>
      <dsp:spPr>
        <a:xfrm>
          <a:off x="2402427" y="1740753"/>
          <a:ext cx="1243681" cy="555148"/>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E413FD-1272-4C64-851A-58224A76CC5D}">
      <dsp:nvSpPr>
        <dsp:cNvPr id="0" name=""/>
        <dsp:cNvSpPr/>
      </dsp:nvSpPr>
      <dsp:spPr>
        <a:xfrm>
          <a:off x="2402427" y="1740753"/>
          <a:ext cx="1243681" cy="555148"/>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DBB27C-DA5F-4730-B452-322AD13E098F}">
      <dsp:nvSpPr>
        <dsp:cNvPr id="0" name=""/>
        <dsp:cNvSpPr/>
      </dsp:nvSpPr>
      <dsp:spPr>
        <a:xfrm>
          <a:off x="1780586" y="1840679"/>
          <a:ext cx="2487362" cy="355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Poprawa dostępności i jakości usług publicznych </a:t>
          </a:r>
        </a:p>
      </dsp:txBody>
      <dsp:txXfrm>
        <a:off x="1780586" y="1840679"/>
        <a:ext cx="2487362" cy="355295"/>
      </dsp:txXfrm>
    </dsp:sp>
    <dsp:sp modelId="{37374BCB-00AF-40B3-ACB6-EECB6359E257}">
      <dsp:nvSpPr>
        <dsp:cNvPr id="0" name=""/>
        <dsp:cNvSpPr/>
      </dsp:nvSpPr>
      <dsp:spPr>
        <a:xfrm>
          <a:off x="2444683" y="2525117"/>
          <a:ext cx="1153332" cy="618999"/>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AE906-17CB-4495-85EA-AF5297493A8A}">
      <dsp:nvSpPr>
        <dsp:cNvPr id="0" name=""/>
        <dsp:cNvSpPr/>
      </dsp:nvSpPr>
      <dsp:spPr>
        <a:xfrm>
          <a:off x="2444683" y="2525117"/>
          <a:ext cx="1153332" cy="618999"/>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5D4D1-7032-438B-B787-96071382D4B2}">
      <dsp:nvSpPr>
        <dsp:cNvPr id="0" name=""/>
        <dsp:cNvSpPr/>
      </dsp:nvSpPr>
      <dsp:spPr>
        <a:xfrm>
          <a:off x="1868017" y="2636537"/>
          <a:ext cx="2306665" cy="39615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Poprawa integracji mieszkańców </a:t>
          </a:r>
        </a:p>
      </dsp:txBody>
      <dsp:txXfrm>
        <a:off x="1868017" y="2636537"/>
        <a:ext cx="2306665" cy="396159"/>
      </dsp:txXfrm>
    </dsp:sp>
    <dsp:sp modelId="{CED3DC25-794C-4869-BF70-593CBF4502EE}">
      <dsp:nvSpPr>
        <dsp:cNvPr id="0" name=""/>
        <dsp:cNvSpPr/>
      </dsp:nvSpPr>
      <dsp:spPr>
        <a:xfrm>
          <a:off x="2468117" y="3329612"/>
          <a:ext cx="1200201" cy="555148"/>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67508C-720B-41DC-A8F1-4EABD849EE30}">
      <dsp:nvSpPr>
        <dsp:cNvPr id="0" name=""/>
        <dsp:cNvSpPr/>
      </dsp:nvSpPr>
      <dsp:spPr>
        <a:xfrm>
          <a:off x="2468117" y="3329612"/>
          <a:ext cx="1200201" cy="555148"/>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87F125-F4EB-4570-9848-1815EA159282}">
      <dsp:nvSpPr>
        <dsp:cNvPr id="0" name=""/>
        <dsp:cNvSpPr/>
      </dsp:nvSpPr>
      <dsp:spPr>
        <a:xfrm>
          <a:off x="1868017" y="3429538"/>
          <a:ext cx="2400402" cy="3552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Wzrost aktywności społecznej mieszkańców </a:t>
          </a:r>
        </a:p>
      </dsp:txBody>
      <dsp:txXfrm>
        <a:off x="1868017" y="3429538"/>
        <a:ext cx="2400402" cy="355295"/>
      </dsp:txXfrm>
    </dsp:sp>
    <dsp:sp modelId="{EEE43790-CC32-481E-B472-E434BBC0F3EF}">
      <dsp:nvSpPr>
        <dsp:cNvPr id="0" name=""/>
        <dsp:cNvSpPr/>
      </dsp:nvSpPr>
      <dsp:spPr>
        <a:xfrm>
          <a:off x="3720766" y="764881"/>
          <a:ext cx="1061568" cy="764960"/>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450BFB-71BC-42D7-A018-207905183488}">
      <dsp:nvSpPr>
        <dsp:cNvPr id="0" name=""/>
        <dsp:cNvSpPr/>
      </dsp:nvSpPr>
      <dsp:spPr>
        <a:xfrm>
          <a:off x="3720766" y="764881"/>
          <a:ext cx="1061568" cy="764960"/>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EBEF3C-8E8E-44D8-AC14-65340A09E88F}">
      <dsp:nvSpPr>
        <dsp:cNvPr id="0" name=""/>
        <dsp:cNvSpPr/>
      </dsp:nvSpPr>
      <dsp:spPr>
        <a:xfrm>
          <a:off x="3189981" y="902574"/>
          <a:ext cx="2123137" cy="48957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cap="all" baseline="0">
              <a:solidFill>
                <a:srgbClr val="C00000"/>
              </a:solidFill>
              <a:latin typeface="Cambria" panose="02040503050406030204" pitchFamily="18" charset="0"/>
              <a:ea typeface="Cambria" panose="02040503050406030204" pitchFamily="18" charset="0"/>
            </a:rPr>
            <a:t>Wzrost konkurencyjności gminy</a:t>
          </a:r>
          <a:endParaRPr lang="pl-PL" sz="1200" b="1" kern="1200">
            <a:solidFill>
              <a:srgbClr val="C00000"/>
            </a:solidFill>
            <a:latin typeface="Cambria" panose="02040503050406030204" pitchFamily="18" charset="0"/>
            <a:ea typeface="Cambria" panose="02040503050406030204" pitchFamily="18" charset="0"/>
          </a:endParaRPr>
        </a:p>
      </dsp:txBody>
      <dsp:txXfrm>
        <a:off x="3189981" y="902574"/>
        <a:ext cx="2123137" cy="489574"/>
      </dsp:txXfrm>
    </dsp:sp>
    <dsp:sp modelId="{D0771F70-F2CF-4F71-B6C3-CD5E0B976BFC}">
      <dsp:nvSpPr>
        <dsp:cNvPr id="0" name=""/>
        <dsp:cNvSpPr/>
      </dsp:nvSpPr>
      <dsp:spPr>
        <a:xfrm>
          <a:off x="5103815" y="1744482"/>
          <a:ext cx="1067588" cy="558409"/>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020272-8D8F-432C-894B-838E081EBDE9}">
      <dsp:nvSpPr>
        <dsp:cNvPr id="0" name=""/>
        <dsp:cNvSpPr/>
      </dsp:nvSpPr>
      <dsp:spPr>
        <a:xfrm>
          <a:off x="5103815" y="1744482"/>
          <a:ext cx="1067588" cy="558409"/>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1A5DD5-FE5A-42A7-8B8D-3D9C5BEBAC84}">
      <dsp:nvSpPr>
        <dsp:cNvPr id="0" name=""/>
        <dsp:cNvSpPr/>
      </dsp:nvSpPr>
      <dsp:spPr>
        <a:xfrm>
          <a:off x="4570020" y="1844996"/>
          <a:ext cx="2135177" cy="3573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Rozwój przedsiębiorczości lokalnej </a:t>
          </a:r>
        </a:p>
      </dsp:txBody>
      <dsp:txXfrm>
        <a:off x="4570020" y="1844996"/>
        <a:ext cx="2135177" cy="357381"/>
      </dsp:txXfrm>
    </dsp:sp>
    <dsp:sp modelId="{110E8CDC-5FF3-4130-B49B-54B837E1C612}">
      <dsp:nvSpPr>
        <dsp:cNvPr id="0" name=""/>
        <dsp:cNvSpPr/>
      </dsp:nvSpPr>
      <dsp:spPr>
        <a:xfrm>
          <a:off x="5083268" y="2509751"/>
          <a:ext cx="1042951" cy="558409"/>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2A1FD1-1751-4ED7-97E9-AFF79C45C6F8}">
      <dsp:nvSpPr>
        <dsp:cNvPr id="0" name=""/>
        <dsp:cNvSpPr/>
      </dsp:nvSpPr>
      <dsp:spPr>
        <a:xfrm>
          <a:off x="5083268" y="2509751"/>
          <a:ext cx="1042951" cy="558409"/>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8949F-626F-45A2-B9FD-4D44BA7BEC4E}">
      <dsp:nvSpPr>
        <dsp:cNvPr id="0" name=""/>
        <dsp:cNvSpPr/>
      </dsp:nvSpPr>
      <dsp:spPr>
        <a:xfrm>
          <a:off x="4561793" y="2610265"/>
          <a:ext cx="2085902" cy="3573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Rozwój infrastruktury </a:t>
          </a:r>
        </a:p>
      </dsp:txBody>
      <dsp:txXfrm>
        <a:off x="4561793" y="2610265"/>
        <a:ext cx="2085902" cy="357381"/>
      </dsp:txXfrm>
    </dsp:sp>
    <dsp:sp modelId="{34BB540C-8282-4973-B0C8-6EFFE96126CA}">
      <dsp:nvSpPr>
        <dsp:cNvPr id="0" name=""/>
        <dsp:cNvSpPr/>
      </dsp:nvSpPr>
      <dsp:spPr>
        <a:xfrm>
          <a:off x="5094276" y="3290583"/>
          <a:ext cx="1048511" cy="558409"/>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3A5780-C30E-4413-B044-FF0195E35590}">
      <dsp:nvSpPr>
        <dsp:cNvPr id="0" name=""/>
        <dsp:cNvSpPr/>
      </dsp:nvSpPr>
      <dsp:spPr>
        <a:xfrm>
          <a:off x="5094276" y="3290583"/>
          <a:ext cx="1048511" cy="558409"/>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60694-B72F-4828-B020-9068C7C7730E}">
      <dsp:nvSpPr>
        <dsp:cNvPr id="0" name=""/>
        <dsp:cNvSpPr/>
      </dsp:nvSpPr>
      <dsp:spPr>
        <a:xfrm>
          <a:off x="4570020" y="3391096"/>
          <a:ext cx="2097022" cy="3573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 </a:t>
          </a:r>
          <a:r>
            <a:rPr lang="pl-PL" sz="1200" kern="1200">
              <a:solidFill>
                <a:schemeClr val="bg2">
                  <a:lumMod val="50000"/>
                </a:schemeClr>
              </a:solidFill>
              <a:latin typeface="Cambria" panose="02040503050406030204" pitchFamily="18" charset="0"/>
              <a:ea typeface="Cambria" panose="02040503050406030204" pitchFamily="18" charset="0"/>
            </a:rPr>
            <a:t>Wzrost rozpoznawalności gminy</a:t>
          </a:r>
        </a:p>
      </dsp:txBody>
      <dsp:txXfrm>
        <a:off x="4570020" y="3391096"/>
        <a:ext cx="2097022" cy="357381"/>
      </dsp:txXfrm>
    </dsp:sp>
    <dsp:sp modelId="{BED4434B-C6C5-4994-A78D-AD22979CCF81}">
      <dsp:nvSpPr>
        <dsp:cNvPr id="0" name=""/>
        <dsp:cNvSpPr/>
      </dsp:nvSpPr>
      <dsp:spPr>
        <a:xfrm>
          <a:off x="6220007" y="764881"/>
          <a:ext cx="874790" cy="749817"/>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9B9276-6E81-484A-843C-E1D8D4BFB964}">
      <dsp:nvSpPr>
        <dsp:cNvPr id="0" name=""/>
        <dsp:cNvSpPr/>
      </dsp:nvSpPr>
      <dsp:spPr>
        <a:xfrm>
          <a:off x="6220007" y="764881"/>
          <a:ext cx="874790" cy="749817"/>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48A04F-90FF-4F1F-A6F5-708B0711A1C9}">
      <dsp:nvSpPr>
        <dsp:cNvPr id="0" name=""/>
        <dsp:cNvSpPr/>
      </dsp:nvSpPr>
      <dsp:spPr>
        <a:xfrm>
          <a:off x="5782612" y="899848"/>
          <a:ext cx="1749580" cy="47988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cap="all" baseline="0">
              <a:solidFill>
                <a:srgbClr val="C00000"/>
              </a:solidFill>
              <a:latin typeface="Cambria" panose="02040503050406030204" pitchFamily="18" charset="0"/>
              <a:ea typeface="Cambria" panose="02040503050406030204" pitchFamily="18" charset="0"/>
            </a:rPr>
            <a:t>Poprawa jakości przestrzeni  </a:t>
          </a:r>
          <a:endParaRPr lang="pl-PL" sz="1200" b="1" kern="1200">
            <a:solidFill>
              <a:srgbClr val="C00000"/>
            </a:solidFill>
            <a:latin typeface="Cambria" panose="02040503050406030204" pitchFamily="18" charset="0"/>
            <a:ea typeface="Cambria" panose="02040503050406030204" pitchFamily="18" charset="0"/>
          </a:endParaRPr>
        </a:p>
      </dsp:txBody>
      <dsp:txXfrm>
        <a:off x="5782612" y="899848"/>
        <a:ext cx="1749580" cy="479883"/>
      </dsp:txXfrm>
    </dsp:sp>
    <dsp:sp modelId="{B712E16D-4DAD-4F58-87D2-6B8A2F7D42C5}">
      <dsp:nvSpPr>
        <dsp:cNvPr id="0" name=""/>
        <dsp:cNvSpPr/>
      </dsp:nvSpPr>
      <dsp:spPr>
        <a:xfrm>
          <a:off x="7365493" y="1729340"/>
          <a:ext cx="891307" cy="511050"/>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9961A3-4157-40AA-AC43-93FD27251832}">
      <dsp:nvSpPr>
        <dsp:cNvPr id="0" name=""/>
        <dsp:cNvSpPr/>
      </dsp:nvSpPr>
      <dsp:spPr>
        <a:xfrm>
          <a:off x="7365493" y="1729340"/>
          <a:ext cx="891307" cy="511050"/>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D0A62-4BBC-484F-B7F8-2B9A75E5568A}">
      <dsp:nvSpPr>
        <dsp:cNvPr id="0" name=""/>
        <dsp:cNvSpPr/>
      </dsp:nvSpPr>
      <dsp:spPr>
        <a:xfrm>
          <a:off x="6919839" y="1821329"/>
          <a:ext cx="1782614" cy="3270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Zwiększenie atrakcyjności przestrzeni </a:t>
          </a:r>
        </a:p>
      </dsp:txBody>
      <dsp:txXfrm>
        <a:off x="6919839" y="1821329"/>
        <a:ext cx="1782614" cy="327072"/>
      </dsp:txXfrm>
    </dsp:sp>
    <dsp:sp modelId="{CBBBCB9F-DA40-4F2E-9EDC-D2AB5B6E2628}">
      <dsp:nvSpPr>
        <dsp:cNvPr id="0" name=""/>
        <dsp:cNvSpPr/>
      </dsp:nvSpPr>
      <dsp:spPr>
        <a:xfrm>
          <a:off x="7441869" y="2455031"/>
          <a:ext cx="1044060" cy="511050"/>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7CB3A0-D6CE-4D56-9EB7-52CB383385C4}">
      <dsp:nvSpPr>
        <dsp:cNvPr id="0" name=""/>
        <dsp:cNvSpPr/>
      </dsp:nvSpPr>
      <dsp:spPr>
        <a:xfrm>
          <a:off x="7441869" y="2455031"/>
          <a:ext cx="1044060" cy="511050"/>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482B21-1BC3-44DA-B24F-9E5BEFBA7877}">
      <dsp:nvSpPr>
        <dsp:cNvPr id="0" name=""/>
        <dsp:cNvSpPr/>
      </dsp:nvSpPr>
      <dsp:spPr>
        <a:xfrm>
          <a:off x="6919839" y="2547020"/>
          <a:ext cx="2088120" cy="3270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Poprawa dostępności i bezpieczeństwa przestrzeni publicznych</a:t>
          </a:r>
        </a:p>
      </dsp:txBody>
      <dsp:txXfrm>
        <a:off x="6919839" y="2547020"/>
        <a:ext cx="2088120" cy="327072"/>
      </dsp:txXfrm>
    </dsp:sp>
    <dsp:sp modelId="{D1F56FF3-8D73-4EC3-AE01-6BBC89810B0C}">
      <dsp:nvSpPr>
        <dsp:cNvPr id="0" name=""/>
        <dsp:cNvSpPr/>
      </dsp:nvSpPr>
      <dsp:spPr>
        <a:xfrm>
          <a:off x="8618931" y="764881"/>
          <a:ext cx="754585" cy="764341"/>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7A8902-C6F1-4BB5-AB26-BA1EFF5A2CFE}">
      <dsp:nvSpPr>
        <dsp:cNvPr id="0" name=""/>
        <dsp:cNvSpPr/>
      </dsp:nvSpPr>
      <dsp:spPr>
        <a:xfrm>
          <a:off x="8618931" y="764881"/>
          <a:ext cx="754585" cy="764341"/>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B13698-BFFF-4E4E-BC08-06D534434A0C}">
      <dsp:nvSpPr>
        <dsp:cNvPr id="0" name=""/>
        <dsp:cNvSpPr/>
      </dsp:nvSpPr>
      <dsp:spPr>
        <a:xfrm>
          <a:off x="8241638" y="902463"/>
          <a:ext cx="1509171" cy="48917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POPRAWA JAKOŚCI ŚRODOWISKA NATURALNEGO </a:t>
          </a:r>
        </a:p>
      </dsp:txBody>
      <dsp:txXfrm>
        <a:off x="8241638" y="902463"/>
        <a:ext cx="1509171" cy="489178"/>
      </dsp:txXfrm>
    </dsp:sp>
    <dsp:sp modelId="{49A8D048-AEB6-4F4F-A359-042504E12C8D}">
      <dsp:nvSpPr>
        <dsp:cNvPr id="0" name=""/>
        <dsp:cNvSpPr/>
      </dsp:nvSpPr>
      <dsp:spPr>
        <a:xfrm>
          <a:off x="9527682" y="1743864"/>
          <a:ext cx="610163" cy="511050"/>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86FBC-4E88-41E2-8F05-1FBBF6F22A6A}">
      <dsp:nvSpPr>
        <dsp:cNvPr id="0" name=""/>
        <dsp:cNvSpPr/>
      </dsp:nvSpPr>
      <dsp:spPr>
        <a:xfrm>
          <a:off x="9527682" y="1743864"/>
          <a:ext cx="610163" cy="511050"/>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FD51CE-1312-4781-AA4B-8B5E064AE115}">
      <dsp:nvSpPr>
        <dsp:cNvPr id="0" name=""/>
        <dsp:cNvSpPr/>
      </dsp:nvSpPr>
      <dsp:spPr>
        <a:xfrm>
          <a:off x="9222600" y="1835853"/>
          <a:ext cx="1220326" cy="3270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Poprawa jakości powietrza</a:t>
          </a:r>
        </a:p>
      </dsp:txBody>
      <dsp:txXfrm>
        <a:off x="9222600" y="1835853"/>
        <a:ext cx="1220326" cy="327072"/>
      </dsp:txXfrm>
    </dsp:sp>
    <dsp:sp modelId="{FF1AC7ED-A422-4844-B59F-943798BD1F00}">
      <dsp:nvSpPr>
        <dsp:cNvPr id="0" name=""/>
        <dsp:cNvSpPr/>
      </dsp:nvSpPr>
      <dsp:spPr>
        <a:xfrm>
          <a:off x="9565438" y="2469555"/>
          <a:ext cx="685675" cy="511050"/>
        </a:xfrm>
        <a:prstGeom prst="arc">
          <a:avLst>
            <a:gd name="adj1" fmla="val 13200000"/>
            <a:gd name="adj2" fmla="val 192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074E15-FA5B-4226-8919-F8DD416D364C}">
      <dsp:nvSpPr>
        <dsp:cNvPr id="0" name=""/>
        <dsp:cNvSpPr/>
      </dsp:nvSpPr>
      <dsp:spPr>
        <a:xfrm>
          <a:off x="9565438" y="2469555"/>
          <a:ext cx="685675" cy="511050"/>
        </a:xfrm>
        <a:prstGeom prst="arc">
          <a:avLst>
            <a:gd name="adj1" fmla="val 2400000"/>
            <a:gd name="adj2" fmla="val 8400000"/>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B0ED30-226E-4606-9966-4501ECD15CD8}">
      <dsp:nvSpPr>
        <dsp:cNvPr id="0" name=""/>
        <dsp:cNvSpPr/>
      </dsp:nvSpPr>
      <dsp:spPr>
        <a:xfrm>
          <a:off x="9222600" y="2561544"/>
          <a:ext cx="1371351" cy="3270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kern="1200">
              <a:solidFill>
                <a:schemeClr val="bg2">
                  <a:lumMod val="50000"/>
                </a:schemeClr>
              </a:solidFill>
              <a:latin typeface="Cambria" panose="02040503050406030204" pitchFamily="18" charset="0"/>
              <a:ea typeface="Cambria" panose="02040503050406030204" pitchFamily="18" charset="0"/>
            </a:rPr>
            <a:t>Poprawa jakości wód i gleb</a:t>
          </a:r>
        </a:p>
      </dsp:txBody>
      <dsp:txXfrm>
        <a:off x="9222600" y="2561544"/>
        <a:ext cx="1371351" cy="3270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DBBCB-A2AB-4B47-A3A3-ACFBE8BB8F49}">
      <dsp:nvSpPr>
        <dsp:cNvPr id="0" name=""/>
        <dsp:cNvSpPr/>
      </dsp:nvSpPr>
      <dsp:spPr>
        <a:xfrm>
          <a:off x="940869" y="0"/>
          <a:ext cx="4954589" cy="4954589"/>
        </a:xfrm>
        <a:prstGeom prst="diamond">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EADB13-2D9A-4F43-A992-CE61049A7776}">
      <dsp:nvSpPr>
        <dsp:cNvPr id="0" name=""/>
        <dsp:cNvSpPr/>
      </dsp:nvSpPr>
      <dsp:spPr>
        <a:xfrm>
          <a:off x="1411555" y="470685"/>
          <a:ext cx="1932289" cy="1932289"/>
        </a:xfrm>
        <a:prstGeom prst="roundRect">
          <a:avLst/>
        </a:prstGeom>
        <a:solidFill>
          <a:schemeClr val="lt1">
            <a:hueOff val="0"/>
            <a:satOff val="0"/>
            <a:lumOff val="0"/>
            <a:alphaOff val="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Opcja </a:t>
          </a:r>
          <a:r>
            <a:rPr lang="pl-PL" sz="1200" b="0" kern="1200">
              <a:latin typeface="Cambria" panose="02040503050406030204" pitchFamily="18" charset="0"/>
              <a:ea typeface="Cambria" panose="02040503050406030204" pitchFamily="18" charset="0"/>
            </a:rPr>
            <a:t>B</a:t>
          </a:r>
        </a:p>
        <a:p>
          <a:pPr lvl="0" algn="ctr" defTabSz="533400">
            <a:lnSpc>
              <a:spcPct val="90000"/>
            </a:lnSpc>
            <a:spcBef>
              <a:spcPct val="0"/>
            </a:spcBef>
            <a:spcAft>
              <a:spcPct val="35000"/>
            </a:spcAft>
          </a:pPr>
          <a:r>
            <a:rPr lang="pl-PL" sz="1200" b="1" kern="1200">
              <a:solidFill>
                <a:srgbClr val="C00000"/>
              </a:solidFill>
              <a:latin typeface="Cambria" panose="02040503050406030204" pitchFamily="18" charset="0"/>
              <a:ea typeface="Cambria" panose="02040503050406030204" pitchFamily="18" charset="0"/>
            </a:rPr>
            <a:t>SCENARIUSZ OPTYMISTYCZNY </a:t>
          </a:r>
        </a:p>
      </dsp:txBody>
      <dsp:txXfrm>
        <a:off x="1505882" y="565012"/>
        <a:ext cx="1743635" cy="1743635"/>
      </dsp:txXfrm>
    </dsp:sp>
    <dsp:sp modelId="{8F74C9D2-0E65-4B86-91AA-550F464CBD5D}">
      <dsp:nvSpPr>
        <dsp:cNvPr id="0" name=""/>
        <dsp:cNvSpPr/>
      </dsp:nvSpPr>
      <dsp:spPr>
        <a:xfrm>
          <a:off x="3492483" y="470685"/>
          <a:ext cx="1932289" cy="1932289"/>
        </a:xfrm>
        <a:prstGeom prst="roundRect">
          <a:avLst/>
        </a:prstGeom>
        <a:solidFill>
          <a:schemeClr val="lt1">
            <a:hueOff val="0"/>
            <a:satOff val="0"/>
            <a:lumOff val="0"/>
            <a:alphaOff val="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Opcja A</a:t>
          </a:r>
          <a:br>
            <a:rPr lang="pl-PL" sz="1200" kern="1200">
              <a:latin typeface="Cambria" panose="02040503050406030204" pitchFamily="18" charset="0"/>
              <a:ea typeface="Cambria" panose="02040503050406030204" pitchFamily="18" charset="0"/>
            </a:rPr>
          </a:br>
          <a:r>
            <a:rPr lang="pl-PL" sz="1200" b="1" kern="1200">
              <a:solidFill>
                <a:srgbClr val="C00000"/>
              </a:solidFill>
              <a:latin typeface="Cambria" panose="02040503050406030204" pitchFamily="18" charset="0"/>
              <a:ea typeface="Cambria" panose="02040503050406030204" pitchFamily="18" charset="0"/>
            </a:rPr>
            <a:t>SCENARIUSZ INNOWACYJNY</a:t>
          </a:r>
        </a:p>
      </dsp:txBody>
      <dsp:txXfrm>
        <a:off x="3586810" y="565012"/>
        <a:ext cx="1743635" cy="1743635"/>
      </dsp:txXfrm>
    </dsp:sp>
    <dsp:sp modelId="{189CDE5B-05A7-4438-9EE8-AD8051D3ADF8}">
      <dsp:nvSpPr>
        <dsp:cNvPr id="0" name=""/>
        <dsp:cNvSpPr/>
      </dsp:nvSpPr>
      <dsp:spPr>
        <a:xfrm>
          <a:off x="1411555" y="2551613"/>
          <a:ext cx="1932289" cy="1932289"/>
        </a:xfrm>
        <a:prstGeom prst="roundRect">
          <a:avLst/>
        </a:prstGeom>
        <a:solidFill>
          <a:schemeClr val="lt1">
            <a:hueOff val="0"/>
            <a:satOff val="0"/>
            <a:lumOff val="0"/>
            <a:alphaOff val="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Opcja C </a:t>
          </a:r>
          <a:br>
            <a:rPr lang="pl-PL" sz="1200" kern="1200">
              <a:latin typeface="Cambria" panose="02040503050406030204" pitchFamily="18" charset="0"/>
              <a:ea typeface="Cambria" panose="02040503050406030204" pitchFamily="18" charset="0"/>
            </a:rPr>
          </a:br>
          <a:r>
            <a:rPr lang="pl-PL" sz="1200" b="1" kern="1200">
              <a:solidFill>
                <a:srgbClr val="C00000"/>
              </a:solidFill>
              <a:latin typeface="Cambria" panose="02040503050406030204" pitchFamily="18" charset="0"/>
              <a:ea typeface="Cambria" panose="02040503050406030204" pitchFamily="18" charset="0"/>
            </a:rPr>
            <a:t>SCENARIUSZ</a:t>
          </a:r>
          <a:br>
            <a:rPr lang="pl-PL" sz="1200" b="1" kern="1200">
              <a:solidFill>
                <a:srgbClr val="C00000"/>
              </a:solidFill>
              <a:latin typeface="Cambria" panose="02040503050406030204" pitchFamily="18" charset="0"/>
              <a:ea typeface="Cambria" panose="02040503050406030204" pitchFamily="18" charset="0"/>
            </a:rPr>
          </a:br>
          <a:r>
            <a:rPr lang="pl-PL" sz="1200" b="1" kern="1200">
              <a:solidFill>
                <a:srgbClr val="C00000"/>
              </a:solidFill>
              <a:latin typeface="Cambria" panose="02040503050406030204" pitchFamily="18" charset="0"/>
              <a:ea typeface="Cambria" panose="02040503050406030204" pitchFamily="18" charset="0"/>
            </a:rPr>
            <a:t>REALISTYCZNY</a:t>
          </a:r>
        </a:p>
      </dsp:txBody>
      <dsp:txXfrm>
        <a:off x="1505882" y="2645940"/>
        <a:ext cx="1743635" cy="1743635"/>
      </dsp:txXfrm>
    </dsp:sp>
    <dsp:sp modelId="{4A3327D0-A32F-4523-BD6D-080E55BD7E58}">
      <dsp:nvSpPr>
        <dsp:cNvPr id="0" name=""/>
        <dsp:cNvSpPr/>
      </dsp:nvSpPr>
      <dsp:spPr>
        <a:xfrm>
          <a:off x="3492483" y="2551613"/>
          <a:ext cx="1932289" cy="1932289"/>
        </a:xfrm>
        <a:prstGeom prst="roundRect">
          <a:avLst/>
        </a:prstGeom>
        <a:solidFill>
          <a:schemeClr val="lt1">
            <a:hueOff val="0"/>
            <a:satOff val="0"/>
            <a:lumOff val="0"/>
            <a:alphaOff val="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l-PL" sz="1200" kern="1200">
              <a:latin typeface="Cambria" panose="02040503050406030204" pitchFamily="18" charset="0"/>
              <a:ea typeface="Cambria" panose="02040503050406030204" pitchFamily="18" charset="0"/>
            </a:rPr>
            <a:t>Opcja D</a:t>
          </a:r>
          <a:br>
            <a:rPr lang="pl-PL" sz="1200" kern="1200">
              <a:latin typeface="Cambria" panose="02040503050406030204" pitchFamily="18" charset="0"/>
              <a:ea typeface="Cambria" panose="02040503050406030204" pitchFamily="18" charset="0"/>
            </a:rPr>
          </a:br>
          <a:r>
            <a:rPr lang="pl-PL" sz="1200" b="1" kern="1200">
              <a:solidFill>
                <a:srgbClr val="C00000"/>
              </a:solidFill>
              <a:latin typeface="Cambria" panose="02040503050406030204" pitchFamily="18" charset="0"/>
              <a:ea typeface="Cambria" panose="02040503050406030204" pitchFamily="18" charset="0"/>
            </a:rPr>
            <a:t>SCENARIUSZ PESYMISTYCZNY</a:t>
          </a:r>
        </a:p>
      </dsp:txBody>
      <dsp:txXfrm>
        <a:off x="3586810" y="2645940"/>
        <a:ext cx="1743635" cy="17436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0B6FD-E1D6-4384-8845-792E72DFB97D}">
      <dsp:nvSpPr>
        <dsp:cNvPr id="0" name=""/>
        <dsp:cNvSpPr/>
      </dsp:nvSpPr>
      <dsp:spPr>
        <a:xfrm>
          <a:off x="1488800" y="374824"/>
          <a:ext cx="4297590" cy="1342996"/>
        </a:xfrm>
        <a:prstGeom prst="rect">
          <a:avLst/>
        </a:prstGeom>
        <a:solidFill>
          <a:schemeClr val="accent3">
            <a:alpha val="40000"/>
            <a:tint val="40000"/>
            <a:hueOff val="0"/>
            <a:satOff val="0"/>
            <a:lumOff val="0"/>
            <a:alphaOff val="0"/>
          </a:schemeClr>
        </a:solidFill>
        <a:ln w="19050" cap="flat" cmpd="sng" algn="ctr">
          <a:solidFill>
            <a:srgbClr val="D7153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657" tIns="49530" rIns="49530" bIns="49530" numCol="1" spcCol="1270" anchor="ctr" anchorCtr="0">
          <a:noAutofit/>
        </a:bodyPr>
        <a:lstStyle/>
        <a:p>
          <a:pPr lvl="0" algn="l" defTabSz="577850">
            <a:lnSpc>
              <a:spcPct val="90000"/>
            </a:lnSpc>
            <a:spcBef>
              <a:spcPct val="0"/>
            </a:spcBef>
            <a:spcAft>
              <a:spcPct val="35000"/>
            </a:spcAft>
          </a:pPr>
          <a:r>
            <a:rPr lang="pl-PL" sz="1300" kern="1200">
              <a:latin typeface="Cambria" panose="02040503050406030204" pitchFamily="18" charset="0"/>
              <a:ea typeface="Cambria" panose="02040503050406030204" pitchFamily="18" charset="0"/>
            </a:rPr>
            <a:t>OSI </a:t>
          </a:r>
        </a:p>
        <a:p>
          <a:pPr lvl="0" algn="l" defTabSz="577850">
            <a:lnSpc>
              <a:spcPct val="90000"/>
            </a:lnSpc>
            <a:spcBef>
              <a:spcPct val="0"/>
            </a:spcBef>
            <a:spcAft>
              <a:spcPct val="35000"/>
            </a:spcAft>
          </a:pPr>
          <a:r>
            <a:rPr lang="pl-PL" sz="1300" b="1" kern="1200">
              <a:solidFill>
                <a:srgbClr val="C00000"/>
              </a:solidFill>
              <a:latin typeface="Cambria" panose="02040503050406030204" pitchFamily="18" charset="0"/>
              <a:ea typeface="Cambria" panose="02040503050406030204" pitchFamily="18" charset="0"/>
            </a:rPr>
            <a:t>Bieguny wzrostu</a:t>
          </a:r>
        </a:p>
      </dsp:txBody>
      <dsp:txXfrm>
        <a:off x="1488800" y="374824"/>
        <a:ext cx="4297590" cy="1342996"/>
      </dsp:txXfrm>
    </dsp:sp>
    <dsp:sp modelId="{7476894C-C46C-414A-A450-ABA4E772BDF5}">
      <dsp:nvSpPr>
        <dsp:cNvPr id="0" name=""/>
        <dsp:cNvSpPr/>
      </dsp:nvSpPr>
      <dsp:spPr>
        <a:xfrm>
          <a:off x="1309733" y="180835"/>
          <a:ext cx="940097" cy="1410146"/>
        </a:xfrm>
        <a:prstGeom prst="rect">
          <a:avLst/>
        </a:prstGeom>
        <a:blipFill rotWithShape="1">
          <a:blip xmlns:r="http://schemas.openxmlformats.org/officeDocument/2006/relationships" r:embed="rId1"/>
          <a:stretch>
            <a:fillRect/>
          </a:stretch>
        </a:blipFill>
        <a:ln w="19050" cap="flat" cmpd="sng" algn="ctr">
          <a:solidFill>
            <a:srgbClr val="D7153A"/>
          </a:solidFill>
          <a:prstDash val="solid"/>
          <a:miter lim="800000"/>
        </a:ln>
        <a:effectLst/>
      </dsp:spPr>
      <dsp:style>
        <a:lnRef idx="2">
          <a:scrgbClr r="0" g="0" b="0"/>
        </a:lnRef>
        <a:fillRef idx="1">
          <a:scrgbClr r="0" g="0" b="0"/>
        </a:fillRef>
        <a:effectRef idx="0">
          <a:scrgbClr r="0" g="0" b="0"/>
        </a:effectRef>
        <a:fontRef idx="minor"/>
      </dsp:style>
    </dsp:sp>
    <dsp:sp modelId="{49813390-57A0-4DA7-8930-FE537C4467F1}">
      <dsp:nvSpPr>
        <dsp:cNvPr id="0" name=""/>
        <dsp:cNvSpPr/>
      </dsp:nvSpPr>
      <dsp:spPr>
        <a:xfrm>
          <a:off x="1488800" y="2065508"/>
          <a:ext cx="4297590" cy="1342996"/>
        </a:xfrm>
        <a:prstGeom prst="rect">
          <a:avLst/>
        </a:prstGeom>
        <a:solidFill>
          <a:schemeClr val="accent3">
            <a:alpha val="40000"/>
            <a:tint val="40000"/>
            <a:hueOff val="0"/>
            <a:satOff val="0"/>
            <a:lumOff val="0"/>
            <a:alphaOff val="0"/>
          </a:schemeClr>
        </a:solidFill>
        <a:ln w="19050" cap="flat" cmpd="sng" algn="ctr">
          <a:solidFill>
            <a:srgbClr val="D7153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657" tIns="49530" rIns="49530" bIns="49530" numCol="1" spcCol="1270" anchor="ctr" anchorCtr="0">
          <a:noAutofit/>
        </a:bodyPr>
        <a:lstStyle/>
        <a:p>
          <a:pPr lvl="0" algn="l" defTabSz="577850">
            <a:lnSpc>
              <a:spcPct val="90000"/>
            </a:lnSpc>
            <a:spcBef>
              <a:spcPct val="0"/>
            </a:spcBef>
            <a:spcAft>
              <a:spcPct val="35000"/>
            </a:spcAft>
          </a:pPr>
          <a:r>
            <a:rPr lang="pl-PL" sz="1300" kern="1200">
              <a:latin typeface="Cambria" panose="02040503050406030204" pitchFamily="18" charset="0"/>
              <a:ea typeface="Cambria" panose="02040503050406030204" pitchFamily="18" charset="0"/>
            </a:rPr>
            <a:t>OSI </a:t>
          </a:r>
        </a:p>
        <a:p>
          <a:pPr lvl="0" algn="l" defTabSz="577850">
            <a:lnSpc>
              <a:spcPct val="90000"/>
            </a:lnSpc>
            <a:spcBef>
              <a:spcPct val="0"/>
            </a:spcBef>
            <a:spcAft>
              <a:spcPct val="35000"/>
            </a:spcAft>
          </a:pPr>
          <a:r>
            <a:rPr lang="pl-PL" sz="1300" b="1" kern="1200">
              <a:solidFill>
                <a:srgbClr val="C00000"/>
              </a:solidFill>
              <a:latin typeface="Cambria" panose="02040503050406030204" pitchFamily="18" charset="0"/>
              <a:ea typeface="Cambria" panose="02040503050406030204" pitchFamily="18" charset="0"/>
            </a:rPr>
            <a:t>Obszar rozbudowy aglomeracji kanalizacyjnej </a:t>
          </a:r>
        </a:p>
      </dsp:txBody>
      <dsp:txXfrm>
        <a:off x="1488800" y="2065508"/>
        <a:ext cx="4297590" cy="1342996"/>
      </dsp:txXfrm>
    </dsp:sp>
    <dsp:sp modelId="{E429D924-2CB4-4B37-A6F2-F5D8EEE63B97}">
      <dsp:nvSpPr>
        <dsp:cNvPr id="0" name=""/>
        <dsp:cNvSpPr/>
      </dsp:nvSpPr>
      <dsp:spPr>
        <a:xfrm>
          <a:off x="1309733" y="1871519"/>
          <a:ext cx="940097" cy="1410146"/>
        </a:xfrm>
        <a:prstGeom prst="rect">
          <a:avLst/>
        </a:prstGeom>
        <a:blipFill rotWithShape="1">
          <a:blip xmlns:r="http://schemas.openxmlformats.org/officeDocument/2006/relationships" r:embed="rId2">
            <a:grayscl/>
          </a:blip>
          <a:stretch>
            <a:fillRect/>
          </a:stretch>
        </a:blipFill>
        <a:ln w="19050" cap="flat" cmpd="sng" algn="ctr">
          <a:solidFill>
            <a:srgbClr val="D7153A"/>
          </a:solidFill>
          <a:prstDash val="solid"/>
          <a:miter lim="800000"/>
        </a:ln>
        <a:effectLst/>
      </dsp:spPr>
      <dsp:style>
        <a:lnRef idx="2">
          <a:scrgbClr r="0" g="0" b="0"/>
        </a:lnRef>
        <a:fillRef idx="1">
          <a:scrgbClr r="0" g="0" b="0"/>
        </a:fillRef>
        <a:effectRef idx="0">
          <a:scrgbClr r="0" g="0" b="0"/>
        </a:effectRef>
        <a:fontRef idx="minor"/>
      </dsp:style>
    </dsp:sp>
    <dsp:sp modelId="{4CECC8C6-D75D-49E5-B14D-3DF7B5174364}">
      <dsp:nvSpPr>
        <dsp:cNvPr id="0" name=""/>
        <dsp:cNvSpPr/>
      </dsp:nvSpPr>
      <dsp:spPr>
        <a:xfrm>
          <a:off x="1488800" y="3756192"/>
          <a:ext cx="4297590" cy="1342996"/>
        </a:xfrm>
        <a:prstGeom prst="rect">
          <a:avLst/>
        </a:prstGeom>
        <a:solidFill>
          <a:schemeClr val="accent3">
            <a:alpha val="40000"/>
            <a:tint val="40000"/>
            <a:hueOff val="0"/>
            <a:satOff val="0"/>
            <a:lumOff val="0"/>
            <a:alphaOff val="0"/>
          </a:schemeClr>
        </a:solidFill>
        <a:ln w="19050" cap="flat" cmpd="sng" algn="ctr">
          <a:solidFill>
            <a:srgbClr val="D7153A"/>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9657" tIns="49530" rIns="49530" bIns="49530" numCol="1" spcCol="1270" anchor="ctr" anchorCtr="0">
          <a:noAutofit/>
        </a:bodyPr>
        <a:lstStyle/>
        <a:p>
          <a:pPr lvl="0" algn="l" defTabSz="577850">
            <a:lnSpc>
              <a:spcPct val="90000"/>
            </a:lnSpc>
            <a:spcBef>
              <a:spcPct val="0"/>
            </a:spcBef>
            <a:spcAft>
              <a:spcPct val="35000"/>
            </a:spcAft>
          </a:pPr>
          <a:r>
            <a:rPr lang="pl-PL" sz="1300" kern="1200">
              <a:latin typeface="Cambria" panose="02040503050406030204" pitchFamily="18" charset="0"/>
              <a:ea typeface="Cambria" panose="02040503050406030204" pitchFamily="18" charset="0"/>
            </a:rPr>
            <a:t>OSI</a:t>
          </a:r>
        </a:p>
        <a:p>
          <a:pPr lvl="0" algn="l" defTabSz="577850">
            <a:lnSpc>
              <a:spcPct val="90000"/>
            </a:lnSpc>
            <a:spcBef>
              <a:spcPct val="0"/>
            </a:spcBef>
            <a:spcAft>
              <a:spcPct val="35000"/>
            </a:spcAft>
          </a:pPr>
          <a:r>
            <a:rPr lang="pl-PL" sz="1300" b="1" kern="1200">
              <a:solidFill>
                <a:srgbClr val="C00000"/>
              </a:solidFill>
              <a:latin typeface="Cambria" panose="02040503050406030204" pitchFamily="18" charset="0"/>
              <a:ea typeface="Cambria" panose="02040503050406030204" pitchFamily="18" charset="0"/>
            </a:rPr>
            <a:t>Tereny otwarte </a:t>
          </a:r>
        </a:p>
      </dsp:txBody>
      <dsp:txXfrm>
        <a:off x="1488800" y="3756192"/>
        <a:ext cx="4297590" cy="1342996"/>
      </dsp:txXfrm>
    </dsp:sp>
    <dsp:sp modelId="{C63258B5-1954-41D3-A63C-39FDE1302439}">
      <dsp:nvSpPr>
        <dsp:cNvPr id="0" name=""/>
        <dsp:cNvSpPr/>
      </dsp:nvSpPr>
      <dsp:spPr>
        <a:xfrm>
          <a:off x="1309733" y="3562203"/>
          <a:ext cx="940097" cy="1410146"/>
        </a:xfrm>
        <a:prstGeom prst="rect">
          <a:avLst/>
        </a:prstGeom>
        <a:blipFill rotWithShape="1">
          <a:blip xmlns:r="http://schemas.openxmlformats.org/officeDocument/2006/relationships" r:embed="rId3"/>
          <a:stretch>
            <a:fillRect/>
          </a:stretch>
        </a:blip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E536E-6C50-4873-9B61-08A1D18C0434}">
      <dsp:nvSpPr>
        <dsp:cNvPr id="0" name=""/>
        <dsp:cNvSpPr/>
      </dsp:nvSpPr>
      <dsp:spPr>
        <a:xfrm>
          <a:off x="-6473023" y="-990018"/>
          <a:ext cx="7704561" cy="7704561"/>
        </a:xfrm>
        <a:prstGeom prst="blockArc">
          <a:avLst>
            <a:gd name="adj1" fmla="val 18900000"/>
            <a:gd name="adj2" fmla="val 2700000"/>
            <a:gd name="adj3" fmla="val 280"/>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58496A-E749-49FB-80BE-AC3DF80F7054}">
      <dsp:nvSpPr>
        <dsp:cNvPr id="0" name=""/>
        <dsp:cNvSpPr/>
      </dsp:nvSpPr>
      <dsp:spPr>
        <a:xfrm>
          <a:off x="458409" y="301453"/>
          <a:ext cx="7242102" cy="602677"/>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376"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panose="02040503050406030204" pitchFamily="18" charset="0"/>
              <a:ea typeface="Cambria" panose="02040503050406030204" pitchFamily="18" charset="0"/>
            </a:rPr>
            <a:t>Poprawa koordynacji i jakości zarządzania przestrzenią poprzez współpracę  samorządu terytorialnego i społeczności lokalnych.</a:t>
          </a:r>
        </a:p>
      </dsp:txBody>
      <dsp:txXfrm>
        <a:off x="458409" y="301453"/>
        <a:ext cx="7242102" cy="602677"/>
      </dsp:txXfrm>
    </dsp:sp>
    <dsp:sp modelId="{A6A29F96-374E-4939-825C-7C1E7678AA56}">
      <dsp:nvSpPr>
        <dsp:cNvPr id="0" name=""/>
        <dsp:cNvSpPr/>
      </dsp:nvSpPr>
      <dsp:spPr>
        <a:xfrm>
          <a:off x="81736" y="226118"/>
          <a:ext cx="753347" cy="753347"/>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8A4FD0-9031-4112-8C90-EDE77CC5DAB6}">
      <dsp:nvSpPr>
        <dsp:cNvPr id="0" name=""/>
        <dsp:cNvSpPr/>
      </dsp:nvSpPr>
      <dsp:spPr>
        <a:xfrm>
          <a:off x="954153" y="1056578"/>
          <a:ext cx="6746358" cy="900232"/>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376"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panose="02040503050406030204" pitchFamily="18" charset="0"/>
              <a:ea typeface="Cambria" panose="02040503050406030204" pitchFamily="18" charset="0"/>
            </a:rPr>
            <a:t>Tworzenie warunków do rozwoju budownictwa mieszkaniowego, w tym porządkowanie ekstensywnie zagospodarowanych struktur zabudowy, wzmacnianie układów usługowych oraz jakości i atrakcyjności przestrzeni publicznych w obszarze centralnym miasta w celu wzmocnienia jego roli w układzie osadniczym i ponadlokalnym oraz budowanie tożsamości miejsca i poczucia lokalnej dumy mieszkańców.</a:t>
          </a:r>
        </a:p>
      </dsp:txBody>
      <dsp:txXfrm>
        <a:off x="954153" y="1056578"/>
        <a:ext cx="6746358" cy="900232"/>
      </dsp:txXfrm>
    </dsp:sp>
    <dsp:sp modelId="{039050A2-519A-48A5-8204-EE0D8FFEC352}">
      <dsp:nvSpPr>
        <dsp:cNvPr id="0" name=""/>
        <dsp:cNvSpPr/>
      </dsp:nvSpPr>
      <dsp:spPr>
        <a:xfrm>
          <a:off x="577480" y="1130021"/>
          <a:ext cx="753347" cy="753347"/>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9EE7B424-E9D6-459E-AA30-4F265ECDE0FE}">
      <dsp:nvSpPr>
        <dsp:cNvPr id="0" name=""/>
        <dsp:cNvSpPr/>
      </dsp:nvSpPr>
      <dsp:spPr>
        <a:xfrm>
          <a:off x="1180844" y="2149219"/>
          <a:ext cx="6519667" cy="522756"/>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376"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panose="02040503050406030204" pitchFamily="18" charset="0"/>
              <a:ea typeface="Cambria" panose="02040503050406030204" pitchFamily="18" charset="0"/>
            </a:rPr>
            <a:t>Modernizacja powiazań transportowych w celu poprawy dostępności ośrodków usługowych w układzie osadniczym, w tym rozwój dróg rowerowych i komunikacji publicznej.</a:t>
          </a:r>
        </a:p>
      </dsp:txBody>
      <dsp:txXfrm>
        <a:off x="1180844" y="2149219"/>
        <a:ext cx="6519667" cy="522756"/>
      </dsp:txXfrm>
    </dsp:sp>
    <dsp:sp modelId="{BF5B2155-E9ED-41BC-810A-B290A86A630C}">
      <dsp:nvSpPr>
        <dsp:cNvPr id="0" name=""/>
        <dsp:cNvSpPr/>
      </dsp:nvSpPr>
      <dsp:spPr>
        <a:xfrm>
          <a:off x="804171" y="2033923"/>
          <a:ext cx="753347" cy="753347"/>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54BD1-2927-4F73-BAF7-090505E2E496}">
      <dsp:nvSpPr>
        <dsp:cNvPr id="0" name=""/>
        <dsp:cNvSpPr/>
      </dsp:nvSpPr>
      <dsp:spPr>
        <a:xfrm>
          <a:off x="1180844" y="3012588"/>
          <a:ext cx="6519667" cy="602677"/>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376"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panose="02040503050406030204" pitchFamily="18" charset="0"/>
              <a:ea typeface="Cambria" panose="02040503050406030204" pitchFamily="18" charset="0"/>
            </a:rPr>
            <a:t>Poprawa jakości środowiska miejskiego, w tym ograniczenie hałasu i zanieczyszczenia powietrza poprzez ograniczenie niskiej emisji oraz ruchu samochodowego.</a:t>
          </a:r>
        </a:p>
      </dsp:txBody>
      <dsp:txXfrm>
        <a:off x="1180844" y="3012588"/>
        <a:ext cx="6519667" cy="602677"/>
      </dsp:txXfrm>
    </dsp:sp>
    <dsp:sp modelId="{444974A5-19E6-45B3-B224-346625C781B5}">
      <dsp:nvSpPr>
        <dsp:cNvPr id="0" name=""/>
        <dsp:cNvSpPr/>
      </dsp:nvSpPr>
      <dsp:spPr>
        <a:xfrm>
          <a:off x="804171" y="2937253"/>
          <a:ext cx="753347" cy="753347"/>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CFB8E6-0285-409C-A82A-8CD5BE18EBD5}">
      <dsp:nvSpPr>
        <dsp:cNvPr id="0" name=""/>
        <dsp:cNvSpPr/>
      </dsp:nvSpPr>
      <dsp:spPr>
        <a:xfrm>
          <a:off x="954153" y="3916491"/>
          <a:ext cx="6746358" cy="602677"/>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376" tIns="30480" rIns="30480" bIns="30480" numCol="1" spcCol="1270" anchor="ctr" anchorCtr="0">
          <a:noAutofit/>
        </a:bodyPr>
        <a:lstStyle/>
        <a:p>
          <a:pPr lvl="0" algn="l" defTabSz="533400">
            <a:lnSpc>
              <a:spcPct val="90000"/>
            </a:lnSpc>
            <a:spcBef>
              <a:spcPct val="0"/>
            </a:spcBef>
            <a:spcAft>
              <a:spcPct val="35000"/>
            </a:spcAft>
          </a:pPr>
          <a:r>
            <a:rPr lang="pl-PL" sz="1200" b="0" kern="1200">
              <a:solidFill>
                <a:schemeClr val="tx1"/>
              </a:solidFill>
              <a:latin typeface="Cambria" panose="02040503050406030204" pitchFamily="18" charset="0"/>
              <a:ea typeface="Cambria" panose="02040503050406030204" pitchFamily="18" charset="0"/>
            </a:rPr>
            <a:t>Poprawa jakości usług, w tym usług publicznych.</a:t>
          </a:r>
        </a:p>
      </dsp:txBody>
      <dsp:txXfrm>
        <a:off x="954153" y="3916491"/>
        <a:ext cx="6746358" cy="602677"/>
      </dsp:txXfrm>
    </dsp:sp>
    <dsp:sp modelId="{D7498EBF-6758-4827-B146-A3ED12667622}">
      <dsp:nvSpPr>
        <dsp:cNvPr id="0" name=""/>
        <dsp:cNvSpPr/>
      </dsp:nvSpPr>
      <dsp:spPr>
        <a:xfrm>
          <a:off x="577480" y="3841156"/>
          <a:ext cx="753347" cy="753347"/>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23FF7-375A-4365-B46D-485A30F826B5}">
      <dsp:nvSpPr>
        <dsp:cNvPr id="0" name=""/>
        <dsp:cNvSpPr/>
      </dsp:nvSpPr>
      <dsp:spPr>
        <a:xfrm>
          <a:off x="458409" y="4820393"/>
          <a:ext cx="7242102" cy="602677"/>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376" tIns="30480" rIns="30480" bIns="30480" numCol="1" spcCol="1270" anchor="ctr" anchorCtr="0">
          <a:noAutofit/>
        </a:bodyPr>
        <a:lstStyle/>
        <a:p>
          <a:pPr lvl="0" algn="l" defTabSz="533400">
            <a:lnSpc>
              <a:spcPct val="90000"/>
            </a:lnSpc>
            <a:spcBef>
              <a:spcPct val="0"/>
            </a:spcBef>
            <a:spcAft>
              <a:spcPct val="35000"/>
            </a:spcAft>
          </a:pPr>
          <a:r>
            <a:rPr lang="pl-PL" sz="1200" b="0" kern="1200">
              <a:solidFill>
                <a:schemeClr val="tx1"/>
              </a:solidFill>
              <a:latin typeface="Cambria" panose="02040503050406030204" pitchFamily="18" charset="0"/>
              <a:ea typeface="Cambria" panose="02040503050406030204" pitchFamily="18" charset="0"/>
            </a:rPr>
            <a:t>Rozwój infrastruktury kulturalnej, sportowej i rekreacyjnej oraz dostosowanie jej do przyszłych standardów i potrzeb.</a:t>
          </a:r>
        </a:p>
      </dsp:txBody>
      <dsp:txXfrm>
        <a:off x="458409" y="4820393"/>
        <a:ext cx="7242102" cy="602677"/>
      </dsp:txXfrm>
    </dsp:sp>
    <dsp:sp modelId="{4EA075F7-8485-440B-951A-36A158478C44}">
      <dsp:nvSpPr>
        <dsp:cNvPr id="0" name=""/>
        <dsp:cNvSpPr/>
      </dsp:nvSpPr>
      <dsp:spPr>
        <a:xfrm>
          <a:off x="81736" y="4745058"/>
          <a:ext cx="753347" cy="753347"/>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E536E-6C50-4873-9B61-08A1D18C0434}">
      <dsp:nvSpPr>
        <dsp:cNvPr id="0" name=""/>
        <dsp:cNvSpPr/>
      </dsp:nvSpPr>
      <dsp:spPr>
        <a:xfrm>
          <a:off x="-4156094" y="-637783"/>
          <a:ext cx="4952217" cy="4952217"/>
        </a:xfrm>
        <a:prstGeom prst="blockArc">
          <a:avLst>
            <a:gd name="adj1" fmla="val 18900000"/>
            <a:gd name="adj2" fmla="val 2700000"/>
            <a:gd name="adj3" fmla="val 436"/>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FC68A9-5824-4E26-AFD4-18C95FA970F8}">
      <dsp:nvSpPr>
        <dsp:cNvPr id="0" name=""/>
        <dsp:cNvSpPr/>
      </dsp:nvSpPr>
      <dsp:spPr>
        <a:xfrm>
          <a:off x="511988" y="367665"/>
          <a:ext cx="5954043" cy="735330"/>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668"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a:ea typeface="Cambria"/>
            </a:rPr>
            <a:t>Dostosowanie zagospodarowania przestrzeni wiejskich do potrzeb związanych z rozwojem kształtującej się aglomeracji miejskiej Grodziska Mazowieckiego. </a:t>
          </a:r>
        </a:p>
      </dsp:txBody>
      <dsp:txXfrm>
        <a:off x="511988" y="367665"/>
        <a:ext cx="5954043" cy="735330"/>
      </dsp:txXfrm>
    </dsp:sp>
    <dsp:sp modelId="{039050A2-519A-48A5-8204-EE0D8FFEC352}">
      <dsp:nvSpPr>
        <dsp:cNvPr id="0" name=""/>
        <dsp:cNvSpPr/>
      </dsp:nvSpPr>
      <dsp:spPr>
        <a:xfrm>
          <a:off x="52406" y="275748"/>
          <a:ext cx="919162" cy="919162"/>
        </a:xfrm>
        <a:prstGeom prst="ellipse">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5C87E63E-64D7-48E0-B74E-0C79A48FD0C0}">
      <dsp:nvSpPr>
        <dsp:cNvPr id="0" name=""/>
        <dsp:cNvSpPr/>
      </dsp:nvSpPr>
      <dsp:spPr>
        <a:xfrm>
          <a:off x="779280" y="1470660"/>
          <a:ext cx="5686750" cy="735330"/>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668"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a:ea typeface="Cambria"/>
            </a:rPr>
            <a:t>Poprawa jakości infrastruktury oraz wzmocnienie powiazań funkcjonalnych obszaru.</a:t>
          </a:r>
        </a:p>
      </dsp:txBody>
      <dsp:txXfrm>
        <a:off x="779280" y="1470660"/>
        <a:ext cx="5686750" cy="735330"/>
      </dsp:txXfrm>
    </dsp:sp>
    <dsp:sp modelId="{BF5B2155-E9ED-41BC-810A-B290A86A630C}">
      <dsp:nvSpPr>
        <dsp:cNvPr id="0" name=""/>
        <dsp:cNvSpPr/>
      </dsp:nvSpPr>
      <dsp:spPr>
        <a:xfrm>
          <a:off x="319699" y="1378743"/>
          <a:ext cx="919162" cy="919162"/>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C8DC86-EDA9-420B-AB79-04409C7C002A}">
      <dsp:nvSpPr>
        <dsp:cNvPr id="0" name=""/>
        <dsp:cNvSpPr/>
      </dsp:nvSpPr>
      <dsp:spPr>
        <a:xfrm>
          <a:off x="511988" y="2573654"/>
          <a:ext cx="5954043" cy="735330"/>
        </a:xfrm>
        <a:prstGeom prst="rect">
          <a:avLst/>
        </a:prstGeom>
        <a:solidFill>
          <a:schemeClr val="bg2"/>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668" tIns="30480" rIns="30480" bIns="30480" numCol="1" spcCol="1270" anchor="ctr" anchorCtr="0">
          <a:noAutofit/>
        </a:bodyPr>
        <a:lstStyle/>
        <a:p>
          <a:pPr lvl="0" algn="l" defTabSz="533400">
            <a:lnSpc>
              <a:spcPct val="90000"/>
            </a:lnSpc>
            <a:spcBef>
              <a:spcPct val="0"/>
            </a:spcBef>
            <a:spcAft>
              <a:spcPct val="35000"/>
            </a:spcAft>
          </a:pPr>
          <a:r>
            <a:rPr lang="pl-PL" sz="1200" b="0" kern="1200" cap="none" baseline="0">
              <a:solidFill>
                <a:schemeClr val="tx1"/>
              </a:solidFill>
              <a:latin typeface="Cambria"/>
              <a:ea typeface="Cambria"/>
            </a:rPr>
            <a:t>Zwiększenie aktywności zawodowej mieszkańców poprzez rozwój kompetencji zawodowych oraz przedsiębiorczości, realizacja obiektów wsparcia.</a:t>
          </a:r>
        </a:p>
      </dsp:txBody>
      <dsp:txXfrm>
        <a:off x="511988" y="2573654"/>
        <a:ext cx="5954043" cy="735330"/>
      </dsp:txXfrm>
    </dsp:sp>
    <dsp:sp modelId="{444974A5-19E6-45B3-B224-346625C781B5}">
      <dsp:nvSpPr>
        <dsp:cNvPr id="0" name=""/>
        <dsp:cNvSpPr/>
      </dsp:nvSpPr>
      <dsp:spPr>
        <a:xfrm>
          <a:off x="52406" y="2481738"/>
          <a:ext cx="919162" cy="919162"/>
        </a:xfrm>
        <a:prstGeom prst="ellipse">
          <a:avLst/>
        </a:prstGeom>
        <a:solidFill>
          <a:srgbClr val="C0000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0717B-3424-4CD9-AF7B-A9E3EA1BE960}" type="datetimeFigureOut">
              <a:rPr lang="pl-PL" smtClean="0"/>
              <a:t>23.12.2024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1E3DB-20A3-4712-8EBB-D9FB5FE3DA98}" type="slidenum">
              <a:rPr lang="pl-PL" smtClean="0"/>
              <a:t>‹#›</a:t>
            </a:fld>
            <a:endParaRPr lang="pl-PL"/>
          </a:p>
        </p:txBody>
      </p:sp>
    </p:spTree>
    <p:extLst>
      <p:ext uri="{BB962C8B-B14F-4D97-AF65-F5344CB8AC3E}">
        <p14:creationId xmlns:p14="http://schemas.microsoft.com/office/powerpoint/2010/main" val="91756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F7D1E3DB-20A3-4712-8EBB-D9FB5FE3DA98}" type="slidenum">
              <a:rPr lang="pl-PL" smtClean="0"/>
              <a:t>1</a:t>
            </a:fld>
            <a:endParaRPr lang="pl-PL"/>
          </a:p>
        </p:txBody>
      </p:sp>
    </p:spTree>
    <p:extLst>
      <p:ext uri="{BB962C8B-B14F-4D97-AF65-F5344CB8AC3E}">
        <p14:creationId xmlns:p14="http://schemas.microsoft.com/office/powerpoint/2010/main" val="301759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F7D1E3DB-20A3-4712-8EBB-D9FB5FE3DA98}" type="slidenum">
              <a:rPr lang="pl-PL" smtClean="0"/>
              <a:t>5</a:t>
            </a:fld>
            <a:endParaRPr lang="pl-PL"/>
          </a:p>
        </p:txBody>
      </p:sp>
    </p:spTree>
    <p:extLst>
      <p:ext uri="{BB962C8B-B14F-4D97-AF65-F5344CB8AC3E}">
        <p14:creationId xmlns:p14="http://schemas.microsoft.com/office/powerpoint/2010/main" val="355229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F7D1E3DB-20A3-4712-8EBB-D9FB5FE3DA98}" type="slidenum">
              <a:rPr lang="pl-PL" smtClean="0"/>
              <a:t>21</a:t>
            </a:fld>
            <a:endParaRPr lang="pl-PL"/>
          </a:p>
        </p:txBody>
      </p:sp>
    </p:spTree>
    <p:extLst>
      <p:ext uri="{BB962C8B-B14F-4D97-AF65-F5344CB8AC3E}">
        <p14:creationId xmlns:p14="http://schemas.microsoft.com/office/powerpoint/2010/main" val="147476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1" dirty="0"/>
          </a:p>
        </p:txBody>
      </p:sp>
      <p:sp>
        <p:nvSpPr>
          <p:cNvPr id="4" name="Symbol zastępczy numeru slajdu 3"/>
          <p:cNvSpPr>
            <a:spLocks noGrp="1"/>
          </p:cNvSpPr>
          <p:nvPr>
            <p:ph type="sldNum" sz="quarter" idx="5"/>
          </p:nvPr>
        </p:nvSpPr>
        <p:spPr/>
        <p:txBody>
          <a:bodyPr/>
          <a:lstStyle/>
          <a:p>
            <a:fld id="{F7D1E3DB-20A3-4712-8EBB-D9FB5FE3DA98}" type="slidenum">
              <a:rPr lang="pl-PL" smtClean="0"/>
              <a:t>59</a:t>
            </a:fld>
            <a:endParaRPr lang="pl-PL"/>
          </a:p>
        </p:txBody>
      </p:sp>
    </p:spTree>
    <p:extLst>
      <p:ext uri="{BB962C8B-B14F-4D97-AF65-F5344CB8AC3E}">
        <p14:creationId xmlns:p14="http://schemas.microsoft.com/office/powerpoint/2010/main" val="245285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F7D1E3DB-20A3-4712-8EBB-D9FB5FE3DA98}" type="slidenum">
              <a:rPr lang="pl-PL" smtClean="0"/>
              <a:t>88</a:t>
            </a:fld>
            <a:endParaRPr lang="pl-PL"/>
          </a:p>
        </p:txBody>
      </p:sp>
    </p:spTree>
    <p:extLst>
      <p:ext uri="{BB962C8B-B14F-4D97-AF65-F5344CB8AC3E}">
        <p14:creationId xmlns:p14="http://schemas.microsoft.com/office/powerpoint/2010/main" val="38118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ea typeface="Calibri"/>
                <a:cs typeface="Calibri"/>
              </a:rPr>
              <a:t>Ja mam problem z </a:t>
            </a:r>
            <a:r>
              <a:rPr lang="en-US" err="1">
                <a:ea typeface="Calibri"/>
                <a:cs typeface="Calibri"/>
              </a:rPr>
              <a:t>tym</a:t>
            </a:r>
            <a:r>
              <a:rPr lang="en-US">
                <a:ea typeface="Calibri"/>
                <a:cs typeface="Calibri"/>
              </a:rPr>
              <a:t> </a:t>
            </a:r>
            <a:r>
              <a:rPr lang="en-US" err="1">
                <a:ea typeface="Calibri"/>
                <a:cs typeface="Calibri"/>
              </a:rPr>
              <a:t>slajdem</a:t>
            </a:r>
            <a:r>
              <a:rPr lang="en-US">
                <a:ea typeface="Calibri"/>
                <a:cs typeface="Calibri"/>
              </a:rPr>
              <a:t> </a:t>
            </a:r>
            <a:r>
              <a:rPr lang="en-US" err="1">
                <a:ea typeface="Calibri"/>
                <a:cs typeface="Calibri"/>
              </a:rPr>
              <a:t>tutaj</a:t>
            </a:r>
            <a:r>
              <a:rPr lang="en-US">
                <a:ea typeface="Calibri"/>
                <a:cs typeface="Calibri"/>
              </a:rPr>
              <a:t>. </a:t>
            </a:r>
          </a:p>
        </p:txBody>
      </p:sp>
      <p:sp>
        <p:nvSpPr>
          <p:cNvPr id="4" name="Symbol zastępczy numeru slajdu 3"/>
          <p:cNvSpPr>
            <a:spLocks noGrp="1"/>
          </p:cNvSpPr>
          <p:nvPr>
            <p:ph type="sldNum" sz="quarter" idx="5"/>
          </p:nvPr>
        </p:nvSpPr>
        <p:spPr/>
        <p:txBody>
          <a:bodyPr/>
          <a:lstStyle/>
          <a:p>
            <a:fld id="{F7D1E3DB-20A3-4712-8EBB-D9FB5FE3DA98}" type="slidenum">
              <a:rPr lang="pl-PL" smtClean="0"/>
              <a:t>101</a:t>
            </a:fld>
            <a:endParaRPr lang="pl-PL"/>
          </a:p>
        </p:txBody>
      </p:sp>
    </p:spTree>
    <p:extLst>
      <p:ext uri="{BB962C8B-B14F-4D97-AF65-F5344CB8AC3E}">
        <p14:creationId xmlns:p14="http://schemas.microsoft.com/office/powerpoint/2010/main" val="32836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F7D1E3DB-20A3-4712-8EBB-D9FB5FE3DA98}" type="slidenum">
              <a:rPr lang="pl-PL" smtClean="0"/>
              <a:t>117</a:t>
            </a:fld>
            <a:endParaRPr lang="pl-PL"/>
          </a:p>
        </p:txBody>
      </p:sp>
    </p:spTree>
    <p:extLst>
      <p:ext uri="{BB962C8B-B14F-4D97-AF65-F5344CB8AC3E}">
        <p14:creationId xmlns:p14="http://schemas.microsoft.com/office/powerpoint/2010/main" val="2000063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atin typeface="Cambria" panose="02040503050406030204" pitchFamily="18" charset="0"/>
                <a:ea typeface="Cambria" panose="02040503050406030204" pitchFamily="18" charset="0"/>
              </a:defRPr>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sp>
        <p:nvSpPr>
          <p:cNvPr id="6" name="Symbol zastępczy numeru slajdu 5"/>
          <p:cNvSpPr>
            <a:spLocks noGrp="1"/>
          </p:cNvSpPr>
          <p:nvPr>
            <p:ph type="sldNum" sz="quarter" idx="12"/>
          </p:nvPr>
        </p:nvSpPr>
        <p:spPr/>
        <p:txBody>
          <a:bodyPr/>
          <a:lstStyle/>
          <a:p>
            <a:fld id="{22AA28CC-A34B-4C19-AFE3-B6439D8E44AD}" type="slidenum">
              <a:rPr lang="pl-PL" smtClean="0"/>
              <a:t>‹#›</a:t>
            </a:fld>
            <a:endParaRPr lang="pl-PL"/>
          </a:p>
        </p:txBody>
      </p:sp>
      <p:pic>
        <p:nvPicPr>
          <p:cNvPr id="7" name="Obraz 6"/>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216464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lvl1pPr>
              <a:defRPr sz="3200">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tytułu pionowego 2"/>
          <p:cNvSpPr>
            <a:spLocks noGrp="1"/>
          </p:cNvSpPr>
          <p:nvPr>
            <p:ph type="body" orient="vert" idx="1"/>
          </p:nvPr>
        </p:nvSpPr>
        <p:spPr/>
        <p:txBody>
          <a:bodyPr vert="eaVert"/>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sp>
        <p:nvSpPr>
          <p:cNvPr id="6" name="Symbol zastępczy numeru slajdu 5"/>
          <p:cNvSpPr>
            <a:spLocks noGrp="1"/>
          </p:cNvSpPr>
          <p:nvPr>
            <p:ph type="sldNum" sz="quarter" idx="12"/>
          </p:nvPr>
        </p:nvSpPr>
        <p:spPr/>
        <p:txBody>
          <a:bodyPr/>
          <a:lstStyle/>
          <a:p>
            <a:fld id="{22AA28CC-A34B-4C19-AFE3-B6439D8E44AD}" type="slidenum">
              <a:rPr lang="pl-PL" smtClean="0"/>
              <a:t>‹#›</a:t>
            </a:fld>
            <a:endParaRPr lang="pl-PL"/>
          </a:p>
        </p:txBody>
      </p:sp>
      <p:pic>
        <p:nvPicPr>
          <p:cNvPr id="7" name="Obraz 6"/>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276278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lvl1pPr>
              <a:defRPr sz="3200">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p:cNvSpPr>
            <a:spLocks noGrp="1"/>
          </p:cNvSpPr>
          <p:nvPr>
            <p:ph type="ftr" sz="quarter" idx="11"/>
          </p:nvPr>
        </p:nvSpPr>
        <p:spPr>
          <a:xfrm>
            <a:off x="3792071" y="6356350"/>
            <a:ext cx="4361329" cy="365125"/>
          </a:xfrm>
        </p:spPr>
        <p:txBody>
          <a:bodyPr/>
          <a:lstStyle>
            <a:lvl1pPr>
              <a:defRPr b="1">
                <a:solidFill>
                  <a:srgbClr val="C00000"/>
                </a:solidFill>
                <a:latin typeface="Cambria" panose="02040503050406030204" pitchFamily="18" charset="0"/>
                <a:ea typeface="Cambria" panose="02040503050406030204" pitchFamily="18" charset="0"/>
              </a:defRPr>
            </a:lvl1pPr>
          </a:lstStyle>
          <a:p>
            <a:r>
              <a:rPr lang="pl-PL"/>
              <a:t>Strategia rozwoju gminy Grodzisk Mazowiecki do 2035</a:t>
            </a:r>
          </a:p>
        </p:txBody>
      </p:sp>
      <p:sp>
        <p:nvSpPr>
          <p:cNvPr id="6" name="Symbol zastępczy numeru slajdu 5"/>
          <p:cNvSpPr>
            <a:spLocks noGrp="1"/>
          </p:cNvSpPr>
          <p:nvPr>
            <p:ph type="sldNum" sz="quarter" idx="12"/>
          </p:nvPr>
        </p:nvSpPr>
        <p:spPr/>
        <p:txBody>
          <a:bodyPr/>
          <a:lstStyle>
            <a:lvl1pPr>
              <a:defRPr b="1">
                <a:solidFill>
                  <a:srgbClr val="C00000"/>
                </a:solidFill>
              </a:defRPr>
            </a:lvl1pPr>
          </a:lstStyle>
          <a:p>
            <a:fld id="{22AA28CC-A34B-4C19-AFE3-B6439D8E44AD}" type="slidenum">
              <a:rPr lang="pl-PL" smtClean="0"/>
              <a:pPr/>
              <a:t>‹#›</a:t>
            </a:fld>
            <a:endParaRPr lang="pl-PL"/>
          </a:p>
        </p:txBody>
      </p:sp>
      <p:pic>
        <p:nvPicPr>
          <p:cNvPr id="7" name="Obraz 6"/>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98929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838200" y="255082"/>
            <a:ext cx="10515600" cy="952686"/>
          </a:xfrm>
        </p:spPr>
        <p:txBody>
          <a:bodyPr>
            <a:normAutofit/>
          </a:bodyPr>
          <a:lstStyle>
            <a:lvl1pPr>
              <a:lnSpc>
                <a:spcPts val="5280"/>
              </a:lnSpc>
              <a:defRPr sz="3200">
                <a:solidFill>
                  <a:schemeClr val="bg2">
                    <a:lumMod val="50000"/>
                  </a:schemeClr>
                </a:solidFill>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zawartości 2"/>
          <p:cNvSpPr>
            <a:spLocks noGrp="1"/>
          </p:cNvSpPr>
          <p:nvPr>
            <p:ph idx="1"/>
          </p:nvPr>
        </p:nvSpPr>
        <p:spPr>
          <a:xfrm>
            <a:off x="838200" y="1820783"/>
            <a:ext cx="10515600" cy="4351338"/>
          </a:xfrm>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7" name="Obraz 6"/>
          <p:cNvPicPr>
            <a:picLocks noChangeAspect="1"/>
          </p:cNvPicPr>
          <p:nvPr userDrawn="1"/>
        </p:nvPicPr>
        <p:blipFill>
          <a:blip r:embed="rId2"/>
          <a:stretch>
            <a:fillRect/>
          </a:stretch>
        </p:blipFill>
        <p:spPr>
          <a:xfrm>
            <a:off x="838200" y="6302216"/>
            <a:ext cx="2273674" cy="419259"/>
          </a:xfrm>
          <a:prstGeom prst="rect">
            <a:avLst/>
          </a:prstGeom>
        </p:spPr>
      </p:pic>
      <p:cxnSp>
        <p:nvCxnSpPr>
          <p:cNvPr id="9" name="Łącznik prosty 8"/>
          <p:cNvCxnSpPr/>
          <p:nvPr userDrawn="1"/>
        </p:nvCxnSpPr>
        <p:spPr>
          <a:xfrm>
            <a:off x="905436" y="995082"/>
            <a:ext cx="8830235" cy="179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Obraz 7" descr="C:\Users\jcwik\Downloads\LOGO-MIASTO_COLOR+CLAIM-BLACK-BG-WHITE-100.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99494" y="6302216"/>
            <a:ext cx="1591235" cy="459740"/>
          </a:xfrm>
          <a:prstGeom prst="rect">
            <a:avLst/>
          </a:prstGeom>
          <a:noFill/>
          <a:ln>
            <a:noFill/>
          </a:ln>
        </p:spPr>
      </p:pic>
      <p:sp>
        <p:nvSpPr>
          <p:cNvPr id="4" name="Symbol zastępczy numeru slajdu 3"/>
          <p:cNvSpPr>
            <a:spLocks noGrp="1"/>
          </p:cNvSpPr>
          <p:nvPr>
            <p:ph type="sldNum" sz="quarter" idx="12"/>
          </p:nvPr>
        </p:nvSpPr>
        <p:spPr/>
        <p:txBody>
          <a:bodyPr/>
          <a:lstStyle/>
          <a:p>
            <a:fld id="{22AA28CC-A34B-4C19-AFE3-B6439D8E44AD}" type="slidenum">
              <a:rPr lang="pl-PL" smtClean="0"/>
              <a:t>‹#›</a:t>
            </a:fld>
            <a:endParaRPr lang="pl-PL"/>
          </a:p>
        </p:txBody>
      </p:sp>
    </p:spTree>
    <p:extLst>
      <p:ext uri="{BB962C8B-B14F-4D97-AF65-F5344CB8AC3E}">
        <p14:creationId xmlns:p14="http://schemas.microsoft.com/office/powerpoint/2010/main" val="401838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ambria" panose="02040503050406030204" pitchFamily="18" charset="0"/>
                <a:ea typeface="Cambria" panose="0204050305040603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sp>
        <p:nvSpPr>
          <p:cNvPr id="6" name="Symbol zastępczy numeru slajdu 5"/>
          <p:cNvSpPr>
            <a:spLocks noGrp="1"/>
          </p:cNvSpPr>
          <p:nvPr>
            <p:ph type="sldNum" sz="quarter" idx="12"/>
          </p:nvPr>
        </p:nvSpPr>
        <p:spPr/>
        <p:txBody>
          <a:bodyPr/>
          <a:lstStyle/>
          <a:p>
            <a:fld id="{22AA28CC-A34B-4C19-AFE3-B6439D8E44AD}" type="slidenum">
              <a:rPr lang="pl-PL" smtClean="0"/>
              <a:t>‹#›</a:t>
            </a:fld>
            <a:endParaRPr lang="pl-PL"/>
          </a:p>
        </p:txBody>
      </p:sp>
      <p:pic>
        <p:nvPicPr>
          <p:cNvPr id="7" name="Obraz 6"/>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137484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11"/>
          </p:nvPr>
        </p:nvSpPr>
        <p:spPr/>
        <p:txBody>
          <a:bodyPr/>
          <a:lstStyle/>
          <a:p>
            <a:r>
              <a:rPr lang="pl-PL"/>
              <a:t>Strategia rozwoju gminy Grodzisk Mazowiecki do 2035</a:t>
            </a:r>
          </a:p>
        </p:txBody>
      </p:sp>
      <p:sp>
        <p:nvSpPr>
          <p:cNvPr id="7" name="Symbol zastępczy numeru slajdu 6"/>
          <p:cNvSpPr>
            <a:spLocks noGrp="1"/>
          </p:cNvSpPr>
          <p:nvPr>
            <p:ph type="sldNum" sz="quarter" idx="12"/>
          </p:nvPr>
        </p:nvSpPr>
        <p:spPr/>
        <p:txBody>
          <a:bodyPr/>
          <a:lstStyle/>
          <a:p>
            <a:fld id="{22AA28CC-A34B-4C19-AFE3-B6439D8E44AD}" type="slidenum">
              <a:rPr lang="pl-PL" smtClean="0"/>
              <a:t>‹#›</a:t>
            </a:fld>
            <a:endParaRPr lang="pl-PL"/>
          </a:p>
        </p:txBody>
      </p:sp>
      <p:pic>
        <p:nvPicPr>
          <p:cNvPr id="8" name="Obraz 7"/>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7912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normAutofit/>
          </a:bodyPr>
          <a:lstStyle>
            <a:lvl1pPr>
              <a:defRPr sz="3600" b="1">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Symbol zastępczy stopki 7"/>
          <p:cNvSpPr>
            <a:spLocks noGrp="1"/>
          </p:cNvSpPr>
          <p:nvPr>
            <p:ph type="ftr" sz="quarter" idx="11"/>
          </p:nvPr>
        </p:nvSpPr>
        <p:spPr/>
        <p:txBody>
          <a:bodyPr/>
          <a:lstStyle/>
          <a:p>
            <a:r>
              <a:rPr lang="pl-PL"/>
              <a:t>Strategia rozwoju gminy Grodzisk Mazowiecki do 2035</a:t>
            </a:r>
          </a:p>
        </p:txBody>
      </p:sp>
      <p:sp>
        <p:nvSpPr>
          <p:cNvPr id="9" name="Symbol zastępczy numeru slajdu 8"/>
          <p:cNvSpPr>
            <a:spLocks noGrp="1"/>
          </p:cNvSpPr>
          <p:nvPr>
            <p:ph type="sldNum" sz="quarter" idx="12"/>
          </p:nvPr>
        </p:nvSpPr>
        <p:spPr/>
        <p:txBody>
          <a:bodyPr/>
          <a:lstStyle/>
          <a:p>
            <a:fld id="{22AA28CC-A34B-4C19-AFE3-B6439D8E44AD}" type="slidenum">
              <a:rPr lang="pl-PL" smtClean="0"/>
              <a:t>‹#›</a:t>
            </a:fld>
            <a:endParaRPr lang="pl-PL"/>
          </a:p>
        </p:txBody>
      </p:sp>
      <p:pic>
        <p:nvPicPr>
          <p:cNvPr id="10" name="Obraz 9"/>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134399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lvl1pPr>
              <a:defRPr sz="3200" b="1">
                <a:latin typeface="Cambria" panose="02040503050406030204" pitchFamily="18" charset="0"/>
                <a:ea typeface="Cambria" panose="02040503050406030204" pitchFamily="18" charset="0"/>
              </a:defRPr>
            </a:lvl1pPr>
          </a:lstStyle>
          <a:p>
            <a:r>
              <a:rPr lang="pl-PL"/>
              <a:t>Kliknij, aby edytować styl</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a:t>
            </a:fld>
            <a:endParaRPr lang="pl-PL"/>
          </a:p>
        </p:txBody>
      </p:sp>
      <p:pic>
        <p:nvPicPr>
          <p:cNvPr id="6" name="Obraz 5"/>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115970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3" name="Symbol zastępczy stopki 2"/>
          <p:cNvSpPr>
            <a:spLocks noGrp="1"/>
          </p:cNvSpPr>
          <p:nvPr>
            <p:ph type="ftr" sz="quarter" idx="11"/>
          </p:nvPr>
        </p:nvSpPr>
        <p:spPr/>
        <p:txBody>
          <a:bodyPr/>
          <a:lstStyle/>
          <a:p>
            <a:r>
              <a:rPr lang="pl-PL"/>
              <a:t>Strategia rozwoju gminy Grodzisk Mazowiecki do 2035</a:t>
            </a:r>
          </a:p>
        </p:txBody>
      </p:sp>
      <p:sp>
        <p:nvSpPr>
          <p:cNvPr id="4" name="Symbol zastępczy numeru slajdu 3"/>
          <p:cNvSpPr>
            <a:spLocks noGrp="1"/>
          </p:cNvSpPr>
          <p:nvPr>
            <p:ph type="sldNum" sz="quarter" idx="12"/>
          </p:nvPr>
        </p:nvSpPr>
        <p:spPr/>
        <p:txBody>
          <a:bodyPr/>
          <a:lstStyle/>
          <a:p>
            <a:fld id="{22AA28CC-A34B-4C19-AFE3-B6439D8E44AD}" type="slidenum">
              <a:rPr lang="pl-PL" smtClean="0"/>
              <a:t>‹#›</a:t>
            </a:fld>
            <a:endParaRPr lang="pl-PL"/>
          </a:p>
        </p:txBody>
      </p:sp>
      <p:pic>
        <p:nvPicPr>
          <p:cNvPr id="5" name="Obraz 4"/>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1766700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atin typeface="Cambria" panose="02040503050406030204" pitchFamily="18" charset="0"/>
                <a:ea typeface="Cambria" panose="02040503050406030204" pitchFamily="18" charset="0"/>
              </a:defRPr>
            </a:lvl1pPr>
            <a:lvl2pPr>
              <a:defRPr sz="2800">
                <a:latin typeface="Cambria" panose="02040503050406030204" pitchFamily="18" charset="0"/>
                <a:ea typeface="Cambria" panose="02040503050406030204" pitchFamily="18" charset="0"/>
              </a:defRPr>
            </a:lvl2pPr>
            <a:lvl3pPr>
              <a:defRPr sz="2400">
                <a:latin typeface="Cambria" panose="02040503050406030204" pitchFamily="18" charset="0"/>
                <a:ea typeface="Cambria" panose="02040503050406030204" pitchFamily="18" charset="0"/>
              </a:defRPr>
            </a:lvl3pPr>
            <a:lvl4pPr>
              <a:defRPr sz="2000">
                <a:latin typeface="Cambria" panose="02040503050406030204" pitchFamily="18" charset="0"/>
                <a:ea typeface="Cambria" panose="02040503050406030204" pitchFamily="18" charset="0"/>
              </a:defRPr>
            </a:lvl4pPr>
            <a:lvl5pPr>
              <a:defRPr sz="2000">
                <a:latin typeface="Cambria" panose="02040503050406030204" pitchFamily="18" charset="0"/>
                <a:ea typeface="Cambria" panose="02040503050406030204" pitchFamily="18" charset="0"/>
              </a:defRPr>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b="0">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6" name="Symbol zastępczy stopki 5"/>
          <p:cNvSpPr>
            <a:spLocks noGrp="1"/>
          </p:cNvSpPr>
          <p:nvPr>
            <p:ph type="ftr" sz="quarter" idx="11"/>
          </p:nvPr>
        </p:nvSpPr>
        <p:spPr/>
        <p:txBody>
          <a:bodyPr/>
          <a:lstStyle/>
          <a:p>
            <a:r>
              <a:rPr lang="pl-PL"/>
              <a:t>Strategia rozwoju gminy Grodzisk Mazowiecki do 2035</a:t>
            </a:r>
          </a:p>
        </p:txBody>
      </p:sp>
      <p:sp>
        <p:nvSpPr>
          <p:cNvPr id="7" name="Symbol zastępczy numeru slajdu 6"/>
          <p:cNvSpPr>
            <a:spLocks noGrp="1"/>
          </p:cNvSpPr>
          <p:nvPr>
            <p:ph type="sldNum" sz="quarter" idx="12"/>
          </p:nvPr>
        </p:nvSpPr>
        <p:spPr/>
        <p:txBody>
          <a:bodyPr/>
          <a:lstStyle/>
          <a:p>
            <a:fld id="{22AA28CC-A34B-4C19-AFE3-B6439D8E44AD}" type="slidenum">
              <a:rPr lang="pl-PL" smtClean="0"/>
              <a:t>‹#›</a:t>
            </a:fld>
            <a:endParaRPr lang="pl-PL"/>
          </a:p>
        </p:txBody>
      </p:sp>
      <p:pic>
        <p:nvPicPr>
          <p:cNvPr id="8" name="Obraz 7"/>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216818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atin typeface="Cambria" panose="02040503050406030204" pitchFamily="18" charset="0"/>
                <a:ea typeface="Cambria" panose="02040503050406030204" pitchFamily="18" charset="0"/>
              </a:defRPr>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6" name="Symbol zastępczy stopki 5"/>
          <p:cNvSpPr>
            <a:spLocks noGrp="1"/>
          </p:cNvSpPr>
          <p:nvPr>
            <p:ph type="ftr" sz="quarter" idx="11"/>
          </p:nvPr>
        </p:nvSpPr>
        <p:spPr/>
        <p:txBody>
          <a:bodyPr/>
          <a:lstStyle/>
          <a:p>
            <a:r>
              <a:rPr lang="pl-PL"/>
              <a:t>Strategia rozwoju gminy Grodzisk Mazowiecki do 2035</a:t>
            </a:r>
          </a:p>
        </p:txBody>
      </p:sp>
      <p:sp>
        <p:nvSpPr>
          <p:cNvPr id="7" name="Symbol zastępczy numeru slajdu 6"/>
          <p:cNvSpPr>
            <a:spLocks noGrp="1"/>
          </p:cNvSpPr>
          <p:nvPr>
            <p:ph type="sldNum" sz="quarter" idx="12"/>
          </p:nvPr>
        </p:nvSpPr>
        <p:spPr/>
        <p:txBody>
          <a:bodyPr/>
          <a:lstStyle/>
          <a:p>
            <a:fld id="{22AA28CC-A34B-4C19-AFE3-B6439D8E44AD}" type="slidenum">
              <a:rPr lang="pl-PL" smtClean="0"/>
              <a:t>‹#›</a:t>
            </a:fld>
            <a:endParaRPr lang="pl-PL"/>
          </a:p>
        </p:txBody>
      </p:sp>
      <p:pic>
        <p:nvPicPr>
          <p:cNvPr id="8" name="Obraz 7"/>
          <p:cNvPicPr>
            <a:picLocks noChangeAspect="1"/>
          </p:cNvPicPr>
          <p:nvPr userDrawn="1"/>
        </p:nvPicPr>
        <p:blipFill>
          <a:blip r:embed="rId2"/>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248755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Strategia rozwoju gminy Grodzisk Mazowiecki do 2035</a:t>
            </a: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A28CC-A34B-4C19-AFE3-B6439D8E44AD}" type="slidenum">
              <a:rPr lang="pl-PL" smtClean="0"/>
              <a:t>‹#›</a:t>
            </a:fld>
            <a:endParaRPr lang="pl-PL"/>
          </a:p>
        </p:txBody>
      </p:sp>
      <p:pic>
        <p:nvPicPr>
          <p:cNvPr id="7" name="Obraz 6"/>
          <p:cNvPicPr>
            <a:picLocks noChangeAspect="1"/>
          </p:cNvPicPr>
          <p:nvPr userDrawn="1"/>
        </p:nvPicPr>
        <p:blipFill>
          <a:blip r:embed="rId13"/>
          <a:stretch>
            <a:fillRect/>
          </a:stretch>
        </p:blipFill>
        <p:spPr>
          <a:xfrm>
            <a:off x="838200" y="6302216"/>
            <a:ext cx="2273674" cy="419259"/>
          </a:xfrm>
          <a:prstGeom prst="rect">
            <a:avLst/>
          </a:prstGeom>
        </p:spPr>
      </p:pic>
    </p:spTree>
    <p:extLst>
      <p:ext uri="{BB962C8B-B14F-4D97-AF65-F5344CB8AC3E}">
        <p14:creationId xmlns:p14="http://schemas.microsoft.com/office/powerpoint/2010/main" val="416300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b="1" kern="1200">
          <a:solidFill>
            <a:schemeClr val="bg2">
              <a:lumMod val="50000"/>
            </a:schemeClr>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jpeg"/><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jpeg"/><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Grodzisk/diagnoza/diagnoza%20czysta%20-%2018.08.2024/2.1.%20Demografia%20-%2013.08.2024.docx" TargetMode="External"/><Relationship Id="rId7" Type="http://schemas.openxmlformats.org/officeDocument/2006/relationships/hyperlink" Target="http://Grodzisk/diagnoza/diagnoza%20czysta%20-%2018.08.2024/2.3.%20Czas%20wolny%20-%2013.08.2024.docx" TargetMode="External"/><Relationship Id="rId2" Type="http://schemas.openxmlformats.org/officeDocument/2006/relationships/hyperlink" Target="2.1.%20Demografia%20-%2013.08.2024.pdf" TargetMode="External"/><Relationship Id="rId1" Type="http://schemas.openxmlformats.org/officeDocument/2006/relationships/slideLayout" Target="../slideLayouts/slideLayout2.xml"/><Relationship Id="rId6" Type="http://schemas.openxmlformats.org/officeDocument/2006/relationships/hyperlink" Target="2.3.%20Czas%20wolny%20-%2013.08.2024.pdf" TargetMode="External"/><Relationship Id="rId5" Type="http://schemas.openxmlformats.org/officeDocument/2006/relationships/hyperlink" Target="http://Grodzisk/diagnoza/diagnoza%20czysta%20-%2018.08.2024/2.2.%20Edukacja%20-%2013.08.2024.docx" TargetMode="External"/><Relationship Id="rId4" Type="http://schemas.openxmlformats.org/officeDocument/2006/relationships/hyperlink" Target="2.2.%20Edukacja%20-%2019.12.2024.pd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pl.freepik.com/"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2.6.%20Mieszkalnictwo%20-%2013.08.2024.pdf" TargetMode="External"/><Relationship Id="rId2" Type="http://schemas.openxmlformats.org/officeDocument/2006/relationships/hyperlink" Target="2.4.%20Bezpiecze&#324;stwo%20-%2013.08.2024.pdf" TargetMode="External"/><Relationship Id="rId1" Type="http://schemas.openxmlformats.org/officeDocument/2006/relationships/slideLayout" Target="../slideLayouts/slideLayout2.xml"/><Relationship Id="rId4" Type="http://schemas.openxmlformats.org/officeDocument/2006/relationships/hyperlink" Target="2.5.%20Aktywno&#347;&#263;%20i%20integracja%20spo&#322;eczna%20miesza&#324;c&#243;w%20-%2013.08.2024.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3.2.%20Rynek%20pracy%20-%2013.08.2024.pdf" TargetMode="External"/><Relationship Id="rId2" Type="http://schemas.openxmlformats.org/officeDocument/2006/relationships/hyperlink" Target="3.1.%20Przedsi&#281;biorczo&#347;&#263;%20-13.08.2024.pdf" TargetMode="External"/><Relationship Id="rId1" Type="http://schemas.openxmlformats.org/officeDocument/2006/relationships/slideLayout" Target="../slideLayouts/slideLayout2.xml"/><Relationship Id="rId4" Type="http://schemas.openxmlformats.org/officeDocument/2006/relationships/hyperlink" Target="3.3.%20Istotne%20ga&#322;&#281;zie%20gospodarki%20-%2013.08.2024.pd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Grodzisk/diagnoza/diagnoza%20czysta%20-%2018.08.2024/4.4.%20Gospodarka%20odpadami%20komunalnymi%20-13.08.2024.docx" TargetMode="External"/><Relationship Id="rId3" Type="http://schemas.openxmlformats.org/officeDocument/2006/relationships/hyperlink" Target="http://Grodzisk/diagnoza/diagnoza%20czysta%20-%2018.08.2024/4.1.%20&#346;rodowisko%20i%20jego%20stan%20-%2013.08.2024.docx" TargetMode="External"/><Relationship Id="rId7" Type="http://schemas.openxmlformats.org/officeDocument/2006/relationships/hyperlink" Target="4.4.%20Gospodarka%20odpadami%20komunalnymi%20-13.08.2024.pdf" TargetMode="External"/><Relationship Id="rId2" Type="http://schemas.openxmlformats.org/officeDocument/2006/relationships/hyperlink" Target="4.1.%20&#346;rodowisko%20i%20jego%20stan%20-%2013.08.2024.pdf" TargetMode="External"/><Relationship Id="rId1" Type="http://schemas.openxmlformats.org/officeDocument/2006/relationships/slideLayout" Target="../slideLayouts/slideLayout2.xml"/><Relationship Id="rId6" Type="http://schemas.openxmlformats.org/officeDocument/2006/relationships/hyperlink" Target="http://Grodzisk/diagnoza/diagnoza%20czysta%20-%2018.08.2024/4.3.%20Gospodarka%20wodno-kanalizacyjna%20-%2018.08.2024.docx" TargetMode="External"/><Relationship Id="rId5" Type="http://schemas.openxmlformats.org/officeDocument/2006/relationships/hyperlink" Target="4.3.%20Gospodarka%20wodno-kanalizacyjna%20-%2018.08.2024.pdf" TargetMode="External"/><Relationship Id="rId4" Type="http://schemas.openxmlformats.org/officeDocument/2006/relationships/hyperlink" Target="4.2.%20Gospodarka%20energetyczna%20-13.08.2024.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5.4.%20Transport%20publiczny%20-%2013.08.2024.pdf" TargetMode="External"/><Relationship Id="rId3" Type="http://schemas.openxmlformats.org/officeDocument/2006/relationships/hyperlink" Target="http://Grodzisk/diagnoza/diagnoza%20czysta%20-%2018.08.2024/5.1.%20Polityka%20przestrzenna%20-13.08.2024.docx" TargetMode="External"/><Relationship Id="rId7" Type="http://schemas.openxmlformats.org/officeDocument/2006/relationships/hyperlink" Target="http://Grodzisk/diagnoza/diagnoza%20czysta%20-%2018.08.2024/5.3.%20Infrastruktura%20drogowa%20-13.08.2024.docx" TargetMode="External"/><Relationship Id="rId2" Type="http://schemas.openxmlformats.org/officeDocument/2006/relationships/hyperlink" Target="5.1.%20Polityka%20przestrzenna%20-13.08.2024.pdf" TargetMode="External"/><Relationship Id="rId1" Type="http://schemas.openxmlformats.org/officeDocument/2006/relationships/slideLayout" Target="../slideLayouts/slideLayout2.xml"/><Relationship Id="rId6" Type="http://schemas.openxmlformats.org/officeDocument/2006/relationships/hyperlink" Target="5.3.%20Infrastruktura%20drogowa%20-14.11..2024.pdf" TargetMode="External"/><Relationship Id="rId5" Type="http://schemas.openxmlformats.org/officeDocument/2006/relationships/hyperlink" Target="http://Grodzisk/diagnoza/diagnoza%20czysta%20-%2018.08.2024/5.2.%20Zagospodarowanie%20przestrzeni%20-13.08.2024.docx" TargetMode="External"/><Relationship Id="rId4" Type="http://schemas.openxmlformats.org/officeDocument/2006/relationships/hyperlink" Target="5.2.%20Zagospodarowanie%20przestrzeni%20-13.08.2024.pdf" TargetMode="External"/><Relationship Id="rId9" Type="http://schemas.openxmlformats.org/officeDocument/2006/relationships/hyperlink" Target="http://grodzisk/diagnoza/diagnoza%20czysta%20-%2018.08.2024/5.4.%20Transport%20publiczny%20-%2013.08.2024.docx"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6.2.%20Wsp&#243;&#322;praca%20z%20innymi%20JST%20-%2018.08.2024.pdf" TargetMode="External"/><Relationship Id="rId2" Type="http://schemas.openxmlformats.org/officeDocument/2006/relationships/hyperlink" Target="6.1.%20Wsp&#243;&#322;praca%20ze%20spo&#322;ecznosci&#261;%20lokaln&#261;%20-13.08.2024.pdf" TargetMode="External"/><Relationship Id="rId1" Type="http://schemas.openxmlformats.org/officeDocument/2006/relationships/slideLayout" Target="../slideLayouts/slideLayout2.xml"/><Relationship Id="rId5" Type="http://schemas.openxmlformats.org/officeDocument/2006/relationships/hyperlink" Target="6.3.%20Finanse%20gminne%20-%2013.08.2024.pdf" TargetMode="External"/><Relationship Id="rId4" Type="http://schemas.openxmlformats.org/officeDocument/2006/relationships/hyperlink" Target="6.4.%20Potencja&#322;%20instytucjonalny%20-%2013.08.2024.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Grodzisk/diagnoza/diagnoza%20czysta%20-%2018.08.2024/7.%20Czynniki%20zewn&#281;trzne%20-13.08.2024.docx"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slide" Target="slide57.xml"/><Relationship Id="rId1" Type="http://schemas.openxmlformats.org/officeDocument/2006/relationships/slideLayout" Target="../slideLayouts/slideLayout2.xml"/><Relationship Id="rId4" Type="http://schemas.openxmlformats.org/officeDocument/2006/relationships/slide" Target="slide1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jpeg"/><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jpe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jpeg"/><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jpeg"/><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a:solidFill>
                  <a:schemeClr val="accent3">
                    <a:lumMod val="75000"/>
                  </a:schemeClr>
                </a:solidFill>
              </a:rPr>
              <a:t>Strategia rozwoju </a:t>
            </a:r>
          </a:p>
        </p:txBody>
      </p:sp>
      <p:sp>
        <p:nvSpPr>
          <p:cNvPr id="3" name="Podtytuł 2"/>
          <p:cNvSpPr>
            <a:spLocks noGrp="1"/>
          </p:cNvSpPr>
          <p:nvPr>
            <p:ph type="subTitle" idx="1"/>
          </p:nvPr>
        </p:nvSpPr>
        <p:spPr/>
        <p:txBody>
          <a:bodyPr/>
          <a:lstStyle/>
          <a:p>
            <a:r>
              <a:rPr lang="pl-PL" b="1">
                <a:solidFill>
                  <a:schemeClr val="bg2">
                    <a:lumMod val="50000"/>
                  </a:schemeClr>
                </a:solidFill>
              </a:rPr>
              <a:t>gminy Grodzisk Mazowiecki do 2035 roku</a:t>
            </a:r>
          </a:p>
        </p:txBody>
      </p:sp>
      <p:pic>
        <p:nvPicPr>
          <p:cNvPr id="6" name="Obraz 5" descr="C:\Users\jcwik\Downloads\LOGO-MIASTO_COLOR+CLAIM-BLACK-BG-WHITE-100.jpg"/>
          <p:cNvPicPr/>
          <p:nvPr/>
        </p:nvPicPr>
        <p:blipFill>
          <a:blip r:embed="rId3">
            <a:extLst>
              <a:ext uri="{28A0092B-C50C-407E-A947-70E740481C1C}">
                <a14:useLocalDpi xmlns:a14="http://schemas.microsoft.com/office/drawing/2010/main" val="0"/>
              </a:ext>
            </a:extLst>
          </a:blip>
          <a:srcRect/>
          <a:stretch>
            <a:fillRect/>
          </a:stretch>
        </p:blipFill>
        <p:spPr bwMode="auto">
          <a:xfrm>
            <a:off x="9668435" y="6205775"/>
            <a:ext cx="1591235" cy="459740"/>
          </a:xfrm>
          <a:prstGeom prst="rect">
            <a:avLst/>
          </a:prstGeom>
          <a:noFill/>
          <a:ln>
            <a:noFill/>
          </a:ln>
        </p:spPr>
      </p:pic>
    </p:spTree>
    <p:extLst>
      <p:ext uri="{BB962C8B-B14F-4D97-AF65-F5344CB8AC3E}">
        <p14:creationId xmlns:p14="http://schemas.microsoft.com/office/powerpoint/2010/main" val="200248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a:t>Informacje ogólne o gminie</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6" name="Prostokąt 5"/>
          <p:cNvSpPr/>
          <p:nvPr/>
        </p:nvSpPr>
        <p:spPr>
          <a:xfrm>
            <a:off x="838200" y="1395413"/>
            <a:ext cx="9906000" cy="3437479"/>
          </a:xfrm>
          <a:prstGeom prst="rect">
            <a:avLst/>
          </a:prstGeom>
        </p:spPr>
        <p:txBody>
          <a:bodyPr wrap="square" lIns="91440" tIns="45720" rIns="91440" bIns="45720" anchor="t">
            <a:spAutoFit/>
          </a:bodyPr>
          <a:lstStyle/>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Położenie gminy:</a:t>
            </a:r>
            <a:r>
              <a:rPr lang="pl-PL" sz="1200" dirty="0">
                <a:latin typeface="Cambria"/>
                <a:ea typeface="Cambria"/>
                <a:cs typeface="Times New Roman"/>
              </a:rPr>
              <a:t> województwo mazowieckie, powiat grodziski.</a:t>
            </a:r>
            <a:r>
              <a:rPr lang="pl-PL" sz="1200" dirty="0">
                <a:latin typeface="Cambria" panose="02040503050406030204" pitchFamily="18" charset="0"/>
                <a:ea typeface="Cambria" panose="02040503050406030204" pitchFamily="18" charset="0"/>
                <a:cs typeface="Times New Roman" panose="02020603050405020304" pitchFamily="18" charset="0"/>
              </a:rPr>
              <a:t/>
            </a:r>
            <a:br>
              <a:rPr lang="pl-PL" sz="1200" dirty="0">
                <a:latin typeface="Cambria" panose="02040503050406030204" pitchFamily="18" charset="0"/>
                <a:ea typeface="Cambria" panose="02040503050406030204" pitchFamily="18" charset="0"/>
                <a:cs typeface="Times New Roman" panose="02020603050405020304" pitchFamily="18" charset="0"/>
              </a:rPr>
            </a:br>
            <a:r>
              <a:rPr lang="pl-PL" sz="1200" dirty="0">
                <a:latin typeface="Cambria"/>
                <a:ea typeface="Cambria"/>
                <a:cs typeface="Times New Roman"/>
              </a:rPr>
              <a:t>Gmina stanowi część aglomeracji warszawskiej (obszaru funkcjonalnego m. st. Warszawy)</a:t>
            </a: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Gminy graniczące:</a:t>
            </a:r>
            <a:r>
              <a:rPr lang="pl-PL" sz="1200" dirty="0">
                <a:latin typeface="Cambria"/>
                <a:ea typeface="Cambria"/>
                <a:cs typeface="Times New Roman"/>
              </a:rPr>
              <a:t> Baranów, Błonie, Brwinów, Jaktorów, Milanówek, Nadarzyn, Radziejowice, Żabia Wola </a:t>
            </a: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Układ komunikacyjny: </a:t>
            </a:r>
            <a:r>
              <a:rPr lang="pl-PL" sz="1200" dirty="0">
                <a:latin typeface="Cambria"/>
                <a:ea typeface="Cambria"/>
                <a:cs typeface="Times New Roman"/>
              </a:rPr>
              <a:t>autostrada – A2, węzeł położony w północnej części gminy, trasa S8 – położona w południowej części gminy, </a:t>
            </a:r>
            <a:r>
              <a:rPr lang="pl-PL" sz="1200" b="1" dirty="0">
                <a:latin typeface="Cambria"/>
                <a:ea typeface="Cambria"/>
                <a:cs typeface="Times New Roman"/>
              </a:rPr>
              <a:t> </a:t>
            </a:r>
            <a:r>
              <a:rPr lang="pl-PL" sz="1200" dirty="0">
                <a:latin typeface="Cambria"/>
                <a:ea typeface="Cambria"/>
                <a:cs typeface="Times New Roman"/>
              </a:rPr>
              <a:t> drogi wojewódzkie: nr 579, nr 719, połączenia kolejowe</a:t>
            </a: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Typ gminy:</a:t>
            </a:r>
            <a:r>
              <a:rPr lang="pl-PL" sz="1200" dirty="0">
                <a:latin typeface="Cambria"/>
                <a:ea typeface="Cambria"/>
                <a:cs typeface="Times New Roman"/>
              </a:rPr>
              <a:t> gmina wiejsko-miejska (obejmująca obszar miejski: </a:t>
            </a:r>
            <a:r>
              <a:rPr lang="pl-PL" sz="1200" dirty="0">
                <a:solidFill>
                  <a:srgbClr val="222222"/>
                </a:solidFill>
                <a:latin typeface="Cambria"/>
                <a:ea typeface="Cambria"/>
                <a:cs typeface="Arial"/>
              </a:rPr>
              <a:t>miasto Grodzisk Mazowiecki i obszary wiejskie położone poza administracyjnymi granicami miasta).</a:t>
            </a:r>
            <a:endParaRPr lang="pl-PL" sz="1200" dirty="0">
              <a:latin typeface="Cambria"/>
              <a:ea typeface="Cambria"/>
              <a:cs typeface="Arial"/>
            </a:endParaRP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Funkcja gminy w strukturze osiedleńczej kraju: </a:t>
            </a:r>
            <a:r>
              <a:rPr lang="pl-PL" sz="1200" dirty="0">
                <a:latin typeface="Cambria"/>
                <a:ea typeface="Cambria"/>
                <a:cs typeface="Times New Roman"/>
              </a:rPr>
              <a:t>strefy zewnętrzne obszarów funkcjonalnych ośrodków wojewódzkich.</a:t>
            </a: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Sieć osadnicza: </a:t>
            </a:r>
            <a:r>
              <a:rPr lang="pl-PL" sz="1200" dirty="0">
                <a:latin typeface="Cambria"/>
                <a:ea typeface="Cambria"/>
                <a:cs typeface="Times New Roman"/>
              </a:rPr>
              <a:t>1 miasto: Grodzisk Mazowiecki i</a:t>
            </a:r>
            <a:r>
              <a:rPr lang="pl-PL" sz="1200" b="1" dirty="0">
                <a:latin typeface="Cambria"/>
                <a:ea typeface="Cambria"/>
                <a:cs typeface="Times New Roman"/>
              </a:rPr>
              <a:t> </a:t>
            </a:r>
            <a:r>
              <a:rPr lang="pl-PL" sz="1200" dirty="0">
                <a:latin typeface="Cambria"/>
                <a:ea typeface="Cambria"/>
                <a:cs typeface="Times New Roman"/>
              </a:rPr>
              <a:t>35 wsi</a:t>
            </a: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Powierzchnia gminy: </a:t>
            </a:r>
            <a:r>
              <a:rPr lang="pl-PL" sz="1200" dirty="0">
                <a:latin typeface="Cambria"/>
                <a:ea typeface="Cambria"/>
                <a:cs typeface="Times New Roman"/>
              </a:rPr>
              <a:t>107,39 km</a:t>
            </a:r>
            <a:r>
              <a:rPr lang="pl-PL" sz="1200" baseline="30000" dirty="0">
                <a:latin typeface="Cambria"/>
                <a:ea typeface="Cambria"/>
                <a:cs typeface="Times New Roman"/>
              </a:rPr>
              <a:t>2</a:t>
            </a:r>
            <a:endParaRPr lang="pl-PL" sz="1200" dirty="0">
              <a:latin typeface="Cambria"/>
              <a:ea typeface="Cambria"/>
              <a:cs typeface="Times New Roman"/>
            </a:endParaRP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Gęstość zaludnienia: </a:t>
            </a:r>
            <a:r>
              <a:rPr lang="pl-PL" sz="1200" dirty="0">
                <a:latin typeface="Cambria"/>
                <a:ea typeface="Cambria"/>
                <a:cs typeface="Times New Roman"/>
              </a:rPr>
              <a:t>508 osób/km</a:t>
            </a:r>
            <a:r>
              <a:rPr lang="pl-PL" sz="1200" baseline="30000" dirty="0">
                <a:latin typeface="Cambria"/>
                <a:ea typeface="Cambria"/>
                <a:cs typeface="Times New Roman"/>
              </a:rPr>
              <a:t>2 </a:t>
            </a:r>
            <a:endParaRPr lang="pl-PL" sz="1200" dirty="0">
              <a:latin typeface="Cambria"/>
              <a:ea typeface="Cambria"/>
              <a:cs typeface="Times New Roman"/>
            </a:endParaRP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Siedziba gminy - </a:t>
            </a:r>
            <a:r>
              <a:rPr lang="pl-PL" sz="1200" dirty="0">
                <a:latin typeface="Cambria"/>
                <a:ea typeface="Cambria"/>
                <a:cs typeface="Times New Roman"/>
              </a:rPr>
              <a:t>miasto Grodzisk Mazowiecki.</a:t>
            </a:r>
          </a:p>
          <a:p>
            <a:pPr marL="355600" marR="359410" lvl="0" indent="-355600">
              <a:lnSpc>
                <a:spcPct val="107000"/>
              </a:lnSpc>
              <a:spcAft>
                <a:spcPts val="0"/>
              </a:spcAft>
              <a:buFont typeface="Courier New" panose="02070309020205020404" pitchFamily="49" charset="0"/>
              <a:buChar char="o"/>
              <a:tabLst>
                <a:tab pos="1620520" algn="l"/>
                <a:tab pos="2250440" algn="l"/>
              </a:tabLst>
            </a:pPr>
            <a:r>
              <a:rPr lang="pl-PL" sz="1200" b="1" dirty="0">
                <a:latin typeface="Cambria"/>
                <a:ea typeface="Cambria"/>
                <a:cs typeface="Times New Roman"/>
              </a:rPr>
              <a:t>Jednostki pomocnicze gminy – </a:t>
            </a:r>
            <a:r>
              <a:rPr lang="pl-PL" sz="1200" dirty="0">
                <a:latin typeface="Cambria"/>
                <a:ea typeface="Cambria"/>
                <a:cs typeface="Times New Roman"/>
              </a:rPr>
              <a:t>34 sołectwa</a:t>
            </a:r>
            <a:r>
              <a:rPr lang="pl-PL" sz="1200" dirty="0">
                <a:latin typeface="Cambria"/>
                <a:ea typeface="Cambria"/>
                <a:cs typeface="Century Schoolbook" panose="02040604050505020304" pitchFamily="18" charset="0"/>
              </a:rPr>
              <a:t>. </a:t>
            </a:r>
          </a:p>
          <a:p>
            <a:pPr marL="355600" marR="359410" lvl="0" indent="-355600">
              <a:lnSpc>
                <a:spcPct val="107000"/>
              </a:lnSpc>
              <a:spcAft>
                <a:spcPts val="0"/>
              </a:spcAft>
              <a:buFont typeface="Courier New" panose="02070309020205020404" pitchFamily="49" charset="0"/>
              <a:buChar char="o"/>
              <a:tabLst>
                <a:tab pos="1620520" algn="l"/>
                <a:tab pos="2250440" algn="l"/>
              </a:tabLst>
            </a:pPr>
            <a:endParaRPr lang="pl-PL" sz="1200" dirty="0">
              <a:latin typeface="Cambria" panose="02040503050406030204" pitchFamily="18" charset="0"/>
              <a:ea typeface="Cambria" panose="02040503050406030204" pitchFamily="18" charset="0"/>
              <a:cs typeface="Times New Roman" panose="02020603050405020304" pitchFamily="18" charset="0"/>
            </a:endParaRPr>
          </a:p>
          <a:p>
            <a:pPr marR="359410" lvl="0">
              <a:lnSpc>
                <a:spcPct val="107000"/>
              </a:lnSpc>
              <a:spcAft>
                <a:spcPts val="0"/>
              </a:spcAft>
              <a:tabLst>
                <a:tab pos="1620520" algn="l"/>
                <a:tab pos="2250440" algn="l"/>
              </a:tabLst>
            </a:pPr>
            <a:endParaRPr lang="pl-PL" sz="1200" dirty="0">
              <a:latin typeface="Cambria" panose="02040503050406030204" pitchFamily="18" charset="0"/>
              <a:ea typeface="Cambria" panose="02040503050406030204" pitchFamily="18" charset="0"/>
              <a:cs typeface="Times New Roman" panose="02020603050405020304" pitchFamily="18" charset="0"/>
            </a:endParaRPr>
          </a:p>
          <a:p>
            <a:pPr marR="359410">
              <a:lnSpc>
                <a:spcPct val="107000"/>
              </a:lnSpc>
              <a:tabLst>
                <a:tab pos="1620520" algn="l"/>
                <a:tab pos="2250440" algn="l"/>
              </a:tabLst>
            </a:pPr>
            <a:r>
              <a:rPr lang="pl-PL" sz="1200" dirty="0">
                <a:latin typeface="Cambria"/>
                <a:ea typeface="Cambria"/>
                <a:cs typeface="Times New Roman"/>
              </a:rPr>
              <a:t>Podział administracyjny gminy oraz położenie gminy na obszarze województwa mazowieckiego (ze wskazaniem wielkości ośrodków miejskich) prezentują - odpowiednio – Mapa 1 i Mapa 2. </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10</a:t>
            </a:fld>
            <a:endParaRPr lang="pl-PL"/>
          </a:p>
        </p:txBody>
      </p:sp>
    </p:spTree>
    <p:extLst>
      <p:ext uri="{BB962C8B-B14F-4D97-AF65-F5344CB8AC3E}">
        <p14:creationId xmlns:p14="http://schemas.microsoft.com/office/powerpoint/2010/main" val="26149805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54088" y="933450"/>
            <a:ext cx="3265487" cy="1238250"/>
          </a:xfrm>
        </p:spPr>
        <p:txBody>
          <a:bodyPr>
            <a:normAutofit/>
          </a:bodyPr>
          <a:lstStyle/>
          <a:p>
            <a:r>
              <a:rPr lang="pl-PL"/>
              <a:t>OSI – Tereny otwarte </a:t>
            </a:r>
          </a:p>
        </p:txBody>
      </p:sp>
      <p:sp>
        <p:nvSpPr>
          <p:cNvPr id="4" name="Symbol zastępczy tekstu 3"/>
          <p:cNvSpPr>
            <a:spLocks noGrp="1"/>
          </p:cNvSpPr>
          <p:nvPr>
            <p:ph type="body" sz="half" idx="2"/>
          </p:nvPr>
        </p:nvSpPr>
        <p:spPr>
          <a:xfrm>
            <a:off x="1020763" y="2381249"/>
            <a:ext cx="3017837" cy="3470911"/>
          </a:xfrm>
          <a:solidFill>
            <a:schemeClr val="bg1"/>
          </a:solidFill>
        </p:spPr>
        <p:txBody>
          <a:bodyPr vert="horz" lIns="91440" tIns="45720" rIns="91440" bIns="45720" rtlCol="0" anchor="t">
            <a:normAutofit/>
          </a:bodyPr>
          <a:lstStyle/>
          <a:p>
            <a:pPr lvl="0"/>
            <a:r>
              <a:rPr lang="pl-PL" sz="1200" dirty="0">
                <a:latin typeface="Cambria"/>
                <a:ea typeface="Cambria"/>
              </a:rPr>
              <a:t>OSI Tereny otwarte obejmują pozostały obszar gminy, tj. terytorium gminy  za wyjątkiem OSI - Bieguny wzrostu i OSI- Obszar rozbudowy aglomeracji kanalizacyjnej.</a:t>
            </a:r>
          </a:p>
          <a:p>
            <a:r>
              <a:rPr lang="pl-PL" sz="1200" dirty="0">
                <a:latin typeface="Cambria"/>
                <a:ea typeface="Cambria"/>
              </a:rPr>
              <a:t>Na obszarze OSI Tereny otwarte, w szczególności na terenach inwestycyjnych położonych na obrzeżach gminy, głównie w części północno-wschodniej, zakłada się przede wszystkim aktywizację działań mających na celu rozwój działalności gospodarczej z naciskiem na sektory gospodarki związanej z funkcjonowaniem CPK oraz opartej na wiedzy.</a:t>
            </a:r>
          </a:p>
          <a:p>
            <a:r>
              <a:rPr lang="pl-PL" sz="1200" dirty="0">
                <a:latin typeface="Cambria"/>
                <a:ea typeface="Cambria"/>
              </a:rPr>
              <a:t>Kierunki interwencji w ramach OSI Tereny otwarte prezentuje Schemat 10.</a:t>
            </a:r>
          </a:p>
          <a:p>
            <a:endParaRPr lang="pl-PL" dirty="0">
              <a:solidFill>
                <a:schemeClr val="accent1"/>
              </a:solidFill>
              <a:latin typeface="Cambria"/>
              <a:ea typeface="Cambria"/>
            </a:endParaRP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graphicFrame>
        <p:nvGraphicFramePr>
          <p:cNvPr id="7" name="Symbol zastępczy zawartości 6"/>
          <p:cNvGraphicFramePr>
            <a:graphicFrameLocks noGrp="1"/>
          </p:cNvGraphicFramePr>
          <p:nvPr>
            <p:ph idx="1"/>
            <p:extLst>
              <p:ext uri="{D42A27DB-BD31-4B8C-83A1-F6EECF244321}">
                <p14:modId xmlns:p14="http://schemas.microsoft.com/office/powerpoint/2010/main" val="1529738358"/>
              </p:ext>
            </p:extLst>
          </p:nvPr>
        </p:nvGraphicFramePr>
        <p:xfrm>
          <a:off x="4648201" y="1952625"/>
          <a:ext cx="6753224" cy="339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az 7" descr="C:\Users\jcwik\Downloads\LOGO-MIASTO_COLOR+CLAIM-BLACK-BG-WHITE-100.jpg"/>
          <p:cNvPicPr/>
          <p:nvPr/>
        </p:nvPicPr>
        <p:blipFill>
          <a:blip r:embed="rId7">
            <a:extLst>
              <a:ext uri="{28A0092B-C50C-407E-A947-70E740481C1C}">
                <a14:useLocalDpi xmlns:a14="http://schemas.microsoft.com/office/drawing/2010/main" val="0"/>
              </a:ext>
            </a:extLst>
          </a:blip>
          <a:srcRect/>
          <a:stretch>
            <a:fillRect/>
          </a:stretch>
        </p:blipFill>
        <p:spPr bwMode="auto">
          <a:xfrm>
            <a:off x="9353550" y="6245860"/>
            <a:ext cx="1591235" cy="459740"/>
          </a:xfrm>
          <a:prstGeom prst="rect">
            <a:avLst/>
          </a:prstGeom>
          <a:noFill/>
          <a:ln>
            <a:noFill/>
          </a:ln>
        </p:spPr>
      </p:pic>
      <p:sp>
        <p:nvSpPr>
          <p:cNvPr id="23" name="Symbol zastępczy numeru slajdu 22">
            <a:extLst>
              <a:ext uri="{FF2B5EF4-FFF2-40B4-BE49-F238E27FC236}">
                <a16:creationId xmlns:a16="http://schemas.microsoft.com/office/drawing/2014/main" xmlns="" id="{B09ED03F-2844-8ED4-9BEE-688535B5D0EF}"/>
              </a:ext>
            </a:extLst>
          </p:cNvPr>
          <p:cNvSpPr>
            <a:spLocks noGrp="1"/>
          </p:cNvSpPr>
          <p:nvPr>
            <p:ph type="sldNum" sz="quarter" idx="12"/>
          </p:nvPr>
        </p:nvSpPr>
        <p:spPr/>
        <p:txBody>
          <a:bodyPr/>
          <a:lstStyle/>
          <a:p>
            <a:fld id="{22AA28CC-A34B-4C19-AFE3-B6439D8E44AD}" type="slidenum">
              <a:rPr lang="pl-PL" smtClean="0"/>
              <a:t>100</a:t>
            </a:fld>
            <a:endParaRPr lang="pl-PL"/>
          </a:p>
        </p:txBody>
      </p:sp>
      <p:sp>
        <p:nvSpPr>
          <p:cNvPr id="9" name="pole tekstowe 8"/>
          <p:cNvSpPr txBox="1"/>
          <p:nvPr/>
        </p:nvSpPr>
        <p:spPr>
          <a:xfrm>
            <a:off x="9639300" y="1894701"/>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Schemat 10</a:t>
            </a:r>
          </a:p>
        </p:txBody>
      </p:sp>
    </p:spTree>
    <p:extLst>
      <p:ext uri="{BB962C8B-B14F-4D97-AF65-F5344CB8AC3E}">
        <p14:creationId xmlns:p14="http://schemas.microsoft.com/office/powerpoint/2010/main" val="27602603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0"/>
            <a:ext cx="10972800" cy="1325563"/>
          </a:xfrm>
        </p:spPr>
        <p:txBody>
          <a:bodyPr>
            <a:normAutofit/>
          </a:bodyPr>
          <a:lstStyle/>
          <a:p>
            <a:pPr>
              <a:lnSpc>
                <a:spcPts val="3500"/>
              </a:lnSpc>
            </a:pPr>
            <a:r>
              <a:rPr lang="pl-PL" dirty="0">
                <a:latin typeface="Cambria"/>
                <a:ea typeface="Cambria"/>
              </a:rPr>
              <a:t>OSI – Tereny otwarte</a:t>
            </a:r>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zawartości 2"/>
          <p:cNvSpPr>
            <a:spLocks noGrp="1"/>
          </p:cNvSpPr>
          <p:nvPr>
            <p:ph idx="1"/>
          </p:nvPr>
        </p:nvSpPr>
        <p:spPr>
          <a:xfrm>
            <a:off x="838200" y="1204913"/>
            <a:ext cx="10515600" cy="4351338"/>
          </a:xfrm>
        </p:spPr>
        <p:txBody>
          <a:bodyPr vert="horz" lIns="91440" tIns="45720" rIns="91440" bIns="45720" rtlCol="0" anchor="t">
            <a:normAutofit/>
          </a:bodyPr>
          <a:lstStyle/>
          <a:p>
            <a:pPr marL="0" indent="0">
              <a:buNone/>
            </a:pPr>
            <a:r>
              <a:rPr lang="pl-PL" sz="1200" b="1" cap="all" dirty="0">
                <a:solidFill>
                  <a:srgbClr val="C00000"/>
                </a:solidFill>
                <a:latin typeface="Cambria"/>
                <a:ea typeface="Cambria"/>
              </a:rPr>
              <a:t>I. Poprawa dostępności transportowej i komunikacyjnej gminy w wymiarze lokalnym, regionalnym i krajowym, w tym relacji z Warszawskim Obszarem Metropolitalnym</a:t>
            </a:r>
          </a:p>
          <a:p>
            <a:pPr marL="0" indent="0">
              <a:buNone/>
            </a:pPr>
            <a:r>
              <a:rPr lang="pl-PL" sz="1200" b="1" dirty="0">
                <a:latin typeface="Cambria"/>
                <a:ea typeface="Cambria"/>
              </a:rPr>
              <a:t>Rekomendacje:</a:t>
            </a:r>
          </a:p>
          <a:p>
            <a:pPr lvl="0"/>
            <a:r>
              <a:rPr lang="pl-PL" sz="1200" dirty="0">
                <a:latin typeface="Cambria"/>
                <a:ea typeface="Cambria"/>
              </a:rPr>
              <a:t>Wypracowanie i uruchomienie wieloletniego programu modernizacji układu dróg obszaru w celu poprawy jakości dróg oraz ich pełnej integracji z miejskim systemem drogowym. </a:t>
            </a:r>
          </a:p>
          <a:p>
            <a:pPr lvl="0"/>
            <a:r>
              <a:rPr lang="pl-PL" sz="1200" dirty="0">
                <a:latin typeface="Cambria"/>
                <a:ea typeface="Cambria"/>
              </a:rPr>
              <a:t>Budowa obwodnic lub obejść miejscowości szczególnie narażonych na ruch tranzytowy.</a:t>
            </a:r>
          </a:p>
          <a:p>
            <a:pPr lvl="0"/>
            <a:r>
              <a:rPr lang="pl-PL" sz="1200" dirty="0">
                <a:latin typeface="Cambria"/>
                <a:ea typeface="Cambria"/>
              </a:rPr>
              <a:t>Wsparcie dla budowy nowoczesnego połączenia drogowego A2 - S8.</a:t>
            </a:r>
          </a:p>
          <a:p>
            <a:pPr lvl="0"/>
            <a:r>
              <a:rPr lang="pl-PL" sz="1200" dirty="0">
                <a:latin typeface="Cambria"/>
                <a:ea typeface="Cambria"/>
              </a:rPr>
              <a:t>Wspieranie działań zmierzających do uporządkowania elementów krajowego i wojewódzkiego układu drogowego stwarzających bariery rozwoju dla przecinanych miejscowości i obszarów.</a:t>
            </a:r>
          </a:p>
          <a:p>
            <a:pPr lvl="0"/>
            <a:r>
              <a:rPr lang="pl-PL" sz="1200" dirty="0">
                <a:latin typeface="Cambria"/>
                <a:ea typeface="Cambria"/>
              </a:rPr>
              <a:t>Budowa zintegrowanej sieci dróg rowerowych, zwiększających dostęp do ośrodków usługowych i szkół jako alternatywy dla przemieszczania się.</a:t>
            </a:r>
          </a:p>
          <a:p>
            <a:r>
              <a:rPr lang="pl-PL" sz="1200" dirty="0">
                <a:latin typeface="Cambria"/>
                <a:ea typeface="Cambria"/>
              </a:rPr>
              <a:t>Rozwój systemów komunikacji szynowej (tramwaj/</a:t>
            </a:r>
            <a:r>
              <a:rPr lang="pl-PL" sz="1200" dirty="0" err="1">
                <a:latin typeface="Cambria"/>
                <a:ea typeface="Cambria"/>
              </a:rPr>
              <a:t>szynobus</a:t>
            </a:r>
            <a:r>
              <a:rPr lang="pl-PL" sz="1200" dirty="0">
                <a:latin typeface="Cambria"/>
                <a:ea typeface="Cambria"/>
              </a:rPr>
              <a:t> metropolitalny).</a:t>
            </a:r>
          </a:p>
          <a:p>
            <a:pPr marL="0" lvl="0" indent="0">
              <a:buNone/>
            </a:pPr>
            <a:endParaRPr lang="pl-PL" sz="1200" dirty="0">
              <a:highlight>
                <a:srgbClr val="00FF00"/>
              </a:highlight>
              <a:latin typeface="Cambria"/>
              <a:ea typeface="Cambria"/>
            </a:endParaRPr>
          </a:p>
          <a:p>
            <a:pPr marL="0" lvl="0" indent="0">
              <a:buNone/>
            </a:pPr>
            <a:endParaRPr lang="pl-PL" sz="1200" dirty="0">
              <a:latin typeface="Cambria"/>
              <a:ea typeface="Cambria"/>
            </a:endParaRPr>
          </a:p>
        </p:txBody>
      </p:sp>
      <p:sp>
        <p:nvSpPr>
          <p:cNvPr id="5" name="Symbol zastępczy numeru slajdu 4"/>
          <p:cNvSpPr>
            <a:spLocks noGrp="1"/>
          </p:cNvSpPr>
          <p:nvPr>
            <p:ph type="sldNum" sz="quarter" idx="12"/>
          </p:nvPr>
        </p:nvSpPr>
        <p:spPr/>
        <p:txBody>
          <a:bodyPr/>
          <a:lstStyle/>
          <a:p>
            <a:fld id="{22AA28CC-A34B-4C19-AFE3-B6439D8E44AD}" type="slidenum">
              <a:rPr lang="pl-PL" smtClean="0"/>
              <a:t>101</a:t>
            </a:fld>
            <a:endParaRPr lang="pl-PL"/>
          </a:p>
        </p:txBody>
      </p:sp>
    </p:spTree>
    <p:extLst>
      <p:ext uri="{BB962C8B-B14F-4D97-AF65-F5344CB8AC3E}">
        <p14:creationId xmlns:p14="http://schemas.microsoft.com/office/powerpoint/2010/main" val="42588572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OSI – Tereny otwarte </a:t>
            </a:r>
          </a:p>
        </p:txBody>
      </p:sp>
      <p:sp>
        <p:nvSpPr>
          <p:cNvPr id="3" name="Symbol zastępczy zawartości 2"/>
          <p:cNvSpPr>
            <a:spLocks noGrp="1"/>
          </p:cNvSpPr>
          <p:nvPr>
            <p:ph idx="1"/>
          </p:nvPr>
        </p:nvSpPr>
        <p:spPr>
          <a:xfrm>
            <a:off x="838200" y="1207768"/>
            <a:ext cx="10515600" cy="5030787"/>
          </a:xfrm>
        </p:spPr>
        <p:txBody>
          <a:bodyPr vert="horz" lIns="91440" tIns="45720" rIns="91440" bIns="45720" rtlCol="0" anchor="t">
            <a:normAutofit/>
          </a:bodyPr>
          <a:lstStyle/>
          <a:p>
            <a:pPr marL="0" lvl="0" indent="0">
              <a:buNone/>
            </a:pPr>
            <a:r>
              <a:rPr lang="pl-PL" sz="1200" b="1" cap="all" dirty="0">
                <a:solidFill>
                  <a:srgbClr val="C00000"/>
                </a:solidFill>
                <a:latin typeface="Cambria"/>
                <a:ea typeface="Cambria"/>
              </a:rPr>
              <a:t>II. Rozwój poszczególnych miejscowości obszaru</a:t>
            </a:r>
            <a:endParaRPr lang="pl-PL" sz="1200" cap="all" dirty="0">
              <a:solidFill>
                <a:srgbClr val="C00000"/>
              </a:solidFill>
              <a:latin typeface="Cambria"/>
              <a:ea typeface="Cambria"/>
            </a:endParaRPr>
          </a:p>
          <a:p>
            <a:pPr marL="0" indent="0">
              <a:buNone/>
            </a:pPr>
            <a:r>
              <a:rPr lang="pl-PL" sz="1200" b="1" dirty="0">
                <a:latin typeface="Cambria"/>
                <a:ea typeface="Cambria"/>
              </a:rPr>
              <a:t>Rekomendacje:</a:t>
            </a:r>
          </a:p>
          <a:p>
            <a:pPr lvl="0"/>
            <a:r>
              <a:rPr lang="pl-PL" sz="1200" dirty="0">
                <a:latin typeface="Cambria"/>
                <a:ea typeface="Cambria"/>
              </a:rPr>
              <a:t>Analiza potencjałów i ograniczeń wybranych miejscowości, opracowanie koncepcji ich rozwoju, w tym mieszkaniowej. Precyzyjne planowanie zabudowy poszczególnych miejscowości w celu zachowania ich walorów, w szczególności „rozwój do wewnątrz” tj. uzupełnianie i dogęszczanie istniejącej zabudowy.</a:t>
            </a:r>
          </a:p>
          <a:p>
            <a:pPr lvl="0"/>
            <a:r>
              <a:rPr lang="pl-PL" sz="1200" dirty="0">
                <a:latin typeface="Cambria"/>
                <a:ea typeface="Cambria"/>
              </a:rPr>
              <a:t>Analiza walorów turystycznych obszarów oraz określenie kolejności ich aktywizacji.</a:t>
            </a:r>
          </a:p>
          <a:p>
            <a:pPr lvl="0"/>
            <a:r>
              <a:rPr lang="pl-PL" sz="1200" dirty="0">
                <a:latin typeface="Cambria"/>
                <a:ea typeface="Cambria"/>
              </a:rPr>
              <a:t>Przygotowywanie projektów zagospodarowania szczególnie atrakcyjnych obszarów (w tym ofert inwestycyjnych) - mających na celu poprawę atrakcyjności inwestycyjnej poszczególnych miejscowości oraz jak najlepsze wykorzystanie  ich zasobów z uszanowaniem wymagań ochrony środowiska.</a:t>
            </a:r>
          </a:p>
          <a:p>
            <a:pPr lvl="0"/>
            <a:r>
              <a:rPr lang="pl-PL" sz="1200" dirty="0">
                <a:latin typeface="Cambria"/>
                <a:ea typeface="Cambria"/>
              </a:rPr>
              <a:t>Promocja lokalnych wartości krajobrazu, lokalnych form zabudowy i zagospodarowania, lasów i zieleni terenów otwartych.</a:t>
            </a:r>
          </a:p>
          <a:p>
            <a:pPr marL="0" lvl="0" indent="0">
              <a:buNone/>
            </a:pPr>
            <a:r>
              <a:rPr lang="pl-PL" sz="1200" b="1" cap="all" dirty="0">
                <a:solidFill>
                  <a:srgbClr val="C00000"/>
                </a:solidFill>
                <a:latin typeface="Cambria"/>
                <a:ea typeface="Cambria"/>
              </a:rPr>
              <a:t>III. Tworzenie sprzyjających warunków do organizacji nowych lub poszerzenia/przebranżowienia istniejących aktywności gospodarczej</a:t>
            </a:r>
          </a:p>
          <a:p>
            <a:pPr marL="0" indent="0">
              <a:buNone/>
            </a:pPr>
            <a:r>
              <a:rPr lang="pl-PL" sz="1200" b="1" dirty="0">
                <a:latin typeface="Cambria"/>
                <a:ea typeface="Cambria"/>
              </a:rPr>
              <a:t>Rekomendacje:</a:t>
            </a:r>
          </a:p>
          <a:p>
            <a:pPr lvl="0"/>
            <a:r>
              <a:rPr lang="pl-PL" sz="1200" dirty="0">
                <a:latin typeface="Cambria"/>
                <a:ea typeface="Cambria"/>
              </a:rPr>
              <a:t>Wyznaczenie nowych obszarów rozwoju przedsiębiorczości, w szczególności dla logistyki i magazynowania.</a:t>
            </a:r>
          </a:p>
          <a:p>
            <a:pPr lvl="0"/>
            <a:r>
              <a:rPr lang="pl-PL" sz="1200" dirty="0">
                <a:latin typeface="Cambria"/>
                <a:ea typeface="Cambria"/>
              </a:rPr>
              <a:t>Poprawa infrastruktury technicznej obsługującej lokalną przedsiębiorczość.</a:t>
            </a:r>
          </a:p>
          <a:p>
            <a:pPr lvl="0"/>
            <a:r>
              <a:rPr lang="pl-PL" sz="1200" dirty="0">
                <a:latin typeface="Cambria"/>
                <a:ea typeface="Cambria"/>
              </a:rPr>
              <a:t>Wsparcie dla rozwoju aktywności gospodarczych związanych z budowanym CPK.</a:t>
            </a:r>
          </a:p>
          <a:p>
            <a:pPr lvl="0"/>
            <a:r>
              <a:rPr lang="pl-PL" sz="1200" dirty="0">
                <a:latin typeface="Cambria"/>
                <a:ea typeface="Cambria"/>
              </a:rPr>
              <a:t>Wsparcie dla producentów wykorzystujących lokalne zasoby rolnicze i przyrodnicze.</a:t>
            </a:r>
          </a:p>
          <a:p>
            <a:pPr lvl="0"/>
            <a:r>
              <a:rPr lang="pl-PL" sz="1200" dirty="0">
                <a:latin typeface="Cambria"/>
                <a:ea typeface="Cambria"/>
              </a:rPr>
              <a:t>Wsparcie dla lokalizacji nowych jednostek OZE.</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102</a:t>
            </a:fld>
            <a:endParaRPr lang="pl-PL"/>
          </a:p>
        </p:txBody>
      </p:sp>
    </p:spTree>
    <p:extLst>
      <p:ext uri="{BB962C8B-B14F-4D97-AF65-F5344CB8AC3E}">
        <p14:creationId xmlns:p14="http://schemas.microsoft.com/office/powerpoint/2010/main" val="28771586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OSI – Tereny otwarte </a:t>
            </a:r>
          </a:p>
        </p:txBody>
      </p:sp>
      <p:sp>
        <p:nvSpPr>
          <p:cNvPr id="3" name="Symbol zastępczy zawartości 2"/>
          <p:cNvSpPr>
            <a:spLocks noGrp="1"/>
          </p:cNvSpPr>
          <p:nvPr>
            <p:ph idx="1"/>
          </p:nvPr>
        </p:nvSpPr>
        <p:spPr>
          <a:xfrm>
            <a:off x="838200" y="1276351"/>
            <a:ext cx="10515600" cy="2981844"/>
          </a:xfrm>
        </p:spPr>
        <p:txBody>
          <a:bodyPr vert="horz" lIns="91440" tIns="45720" rIns="91440" bIns="45720" rtlCol="0" anchor="t">
            <a:normAutofit/>
          </a:bodyPr>
          <a:lstStyle/>
          <a:p>
            <a:pPr marL="0" lvl="0" indent="0">
              <a:buNone/>
            </a:pPr>
            <a:r>
              <a:rPr lang="pl-PL" sz="1200" b="1" cap="all" dirty="0">
                <a:solidFill>
                  <a:srgbClr val="C00000"/>
                </a:solidFill>
                <a:latin typeface="Cambria"/>
                <a:ea typeface="Cambria"/>
              </a:rPr>
              <a:t>Iv. Współpraca i wsparcie dla działań zmierzających do maksymalnego zachowania dotychczasowych walorów środowiskowych obszaru</a:t>
            </a:r>
          </a:p>
          <a:p>
            <a:pPr marL="0" lvl="0" indent="0">
              <a:buNone/>
            </a:pPr>
            <a:r>
              <a:rPr lang="pl-PL" sz="1200" b="1" dirty="0">
                <a:latin typeface="Cambria"/>
                <a:ea typeface="Cambria"/>
              </a:rPr>
              <a:t>Rekomendacje:</a:t>
            </a:r>
          </a:p>
          <a:p>
            <a:pPr lvl="0"/>
            <a:r>
              <a:rPr lang="pl-PL" sz="1200" dirty="0">
                <a:latin typeface="Cambria"/>
                <a:ea typeface="Cambria"/>
              </a:rPr>
              <a:t>Wsparcie dla działań zmierzających do zachowania oraz poprawy walorów krajobrazowych obszaru. </a:t>
            </a:r>
          </a:p>
          <a:p>
            <a:pPr lvl="0"/>
            <a:r>
              <a:rPr lang="pl-PL" sz="1200" dirty="0">
                <a:latin typeface="Cambria"/>
                <a:ea typeface="Cambria"/>
              </a:rPr>
              <a:t>Ochrona obszaru przed wszelkimi działaniami pogarszającymi stan środowiska naturalnego.</a:t>
            </a:r>
          </a:p>
          <a:p>
            <a:pPr lvl="0"/>
            <a:r>
              <a:rPr lang="pl-PL" sz="1200" dirty="0">
                <a:latin typeface="Cambria"/>
                <a:ea typeface="Cambria"/>
              </a:rPr>
              <a:t>Prowadzenie działań na rzecz zwiększenia bioróżnorodności obszaru.</a:t>
            </a:r>
          </a:p>
          <a:p>
            <a:pPr lvl="0"/>
            <a:r>
              <a:rPr lang="pl-PL" sz="1200" dirty="0">
                <a:latin typeface="Cambria"/>
                <a:ea typeface="Cambria"/>
              </a:rPr>
              <a:t>Zachowywanie terenów otwartych, z zakazem zabudowy np. strefy produkcji rolnej z zakazem zabudowy.</a:t>
            </a:r>
          </a:p>
          <a:p>
            <a:pPr lvl="0"/>
            <a:r>
              <a:rPr lang="pl-PL" sz="1200" dirty="0">
                <a:latin typeface="Cambria"/>
                <a:ea typeface="Cambria"/>
              </a:rPr>
              <a:t>Wsparcie dla stosowania różnych prawnie dopuszczalnych rozwiązań w zakresie umożliwienia dostępności do infrastruktury, w tym komunalnej.</a:t>
            </a:r>
          </a:p>
          <a:p>
            <a:pPr lvl="0"/>
            <a:r>
              <a:rPr lang="pl-PL" sz="1200" dirty="0">
                <a:latin typeface="Cambria"/>
                <a:ea typeface="Cambria"/>
              </a:rPr>
              <a:t>Poprawa dostępności do usług (w szczególności usług publicznych) poprzez ich przybliżenie (miejscowości wspierające) oraz rozwój komunikacji publicznej.</a:t>
            </a:r>
          </a:p>
          <a:p>
            <a:pPr lvl="0"/>
            <a:endParaRPr lang="pl-PL" sz="1300" dirty="0"/>
          </a:p>
          <a:p>
            <a:pPr marL="0" lvl="0" indent="0">
              <a:buNone/>
            </a:pPr>
            <a:endParaRPr lang="pl-PL" sz="13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103</a:t>
            </a:fld>
            <a:endParaRPr lang="pl-PL"/>
          </a:p>
        </p:txBody>
      </p:sp>
    </p:spTree>
    <p:extLst>
      <p:ext uri="{BB962C8B-B14F-4D97-AF65-F5344CB8AC3E}">
        <p14:creationId xmlns:p14="http://schemas.microsoft.com/office/powerpoint/2010/main" val="3189209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Część wdrożeniowa strategii</a:t>
            </a:r>
          </a:p>
        </p:txBody>
      </p:sp>
      <p:sp>
        <p:nvSpPr>
          <p:cNvPr id="3" name="Symbol zastępczy tekstu 2"/>
          <p:cNvSpPr>
            <a:spLocks noGrp="1"/>
          </p:cNvSpPr>
          <p:nvPr>
            <p:ph type="body" idx="1"/>
          </p:nvPr>
        </p:nvSpPr>
        <p:spPr/>
        <p:txBody>
          <a:bodyPr>
            <a:normAutofit/>
          </a:bodyPr>
          <a:lstStyle/>
          <a:p>
            <a:endParaRPr lang="pl-PL" sz="1400"/>
          </a:p>
          <a:p>
            <a:r>
              <a:rPr lang="pl-PL" sz="1400" b="1">
                <a:solidFill>
                  <a:schemeClr val="tx1"/>
                </a:solidFill>
              </a:rPr>
              <a:t>Rozdział zawiera opis systemu realizacji strategii, w tym wytyczne do sporządzania dokumentów wykonawczych, a także opis ram finansowych i źródeł finansowania</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6" name="Obraz 5"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322179" y="6262892"/>
            <a:ext cx="1591235" cy="459740"/>
          </a:xfrm>
          <a:prstGeom prst="rect">
            <a:avLst/>
          </a:prstGeom>
          <a:noFill/>
          <a:ln>
            <a:noFill/>
          </a:ln>
        </p:spPr>
      </p:pic>
      <p:sp>
        <p:nvSpPr>
          <p:cNvPr id="5" name="Symbol zastępczy numeru slajdu 4">
            <a:extLst>
              <a:ext uri="{FF2B5EF4-FFF2-40B4-BE49-F238E27FC236}">
                <a16:creationId xmlns:a16="http://schemas.microsoft.com/office/drawing/2014/main" xmlns="" id="{CF34003F-28D1-7516-5638-184576CC86FE}"/>
              </a:ext>
            </a:extLst>
          </p:cNvPr>
          <p:cNvSpPr>
            <a:spLocks noGrp="1"/>
          </p:cNvSpPr>
          <p:nvPr>
            <p:ph type="sldNum" sz="quarter" idx="12"/>
          </p:nvPr>
        </p:nvSpPr>
        <p:spPr/>
        <p:txBody>
          <a:bodyPr/>
          <a:lstStyle/>
          <a:p>
            <a:fld id="{22AA28CC-A34B-4C19-AFE3-B6439D8E44AD}" type="slidenum">
              <a:rPr lang="pl-PL" smtClean="0"/>
              <a:t>104</a:t>
            </a:fld>
            <a:endParaRPr lang="pl-PL"/>
          </a:p>
        </p:txBody>
      </p:sp>
    </p:spTree>
    <p:extLst>
      <p:ext uri="{BB962C8B-B14F-4D97-AF65-F5344CB8AC3E}">
        <p14:creationId xmlns:p14="http://schemas.microsoft.com/office/powerpoint/2010/main" val="26595519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5993817" y="763325"/>
            <a:ext cx="5934827" cy="5295568"/>
          </a:xfrm>
          <a:prstGeom prst="rect">
            <a:avLst/>
          </a:prstGeom>
        </p:spPr>
      </p:pic>
      <p:sp>
        <p:nvSpPr>
          <p:cNvPr id="2" name="Tytuł 1"/>
          <p:cNvSpPr>
            <a:spLocks noGrp="1"/>
          </p:cNvSpPr>
          <p:nvPr>
            <p:ph type="title"/>
          </p:nvPr>
        </p:nvSpPr>
        <p:spPr>
          <a:xfrm>
            <a:off x="838200" y="0"/>
            <a:ext cx="10515600" cy="1325563"/>
          </a:xfrm>
        </p:spPr>
        <p:txBody>
          <a:bodyPr>
            <a:normAutofit/>
          </a:bodyPr>
          <a:lstStyle/>
          <a:p>
            <a:r>
              <a:rPr lang="pl-PL" dirty="0"/>
              <a:t>System realizacji strategii </a:t>
            </a:r>
          </a:p>
        </p:txBody>
      </p:sp>
      <p:sp>
        <p:nvSpPr>
          <p:cNvPr id="3" name="Symbol zastępczy zawartości 2"/>
          <p:cNvSpPr>
            <a:spLocks noGrp="1"/>
          </p:cNvSpPr>
          <p:nvPr>
            <p:ph idx="1"/>
          </p:nvPr>
        </p:nvSpPr>
        <p:spPr>
          <a:xfrm>
            <a:off x="838200" y="1319165"/>
            <a:ext cx="4920620" cy="4138660"/>
          </a:xfrm>
        </p:spPr>
        <p:txBody>
          <a:bodyPr numCol="1">
            <a:noAutofit/>
          </a:bodyPr>
          <a:lstStyle/>
          <a:p>
            <a:pPr>
              <a:lnSpc>
                <a:spcPct val="108000"/>
              </a:lnSpc>
              <a:spcAft>
                <a:spcPts val="800"/>
              </a:spcAft>
              <a:buFont typeface="Courier New" panose="02070309020205020404" pitchFamily="49" charset="0"/>
              <a:buChar char="o"/>
              <a:tabLst>
                <a:tab pos="3143250" algn="l"/>
              </a:tabLst>
            </a:pPr>
            <a:r>
              <a:rPr lang="pl-PL" sz="1200" dirty="0">
                <a:ea typeface="Calibri" panose="020F0502020204030204" pitchFamily="34" charset="0"/>
                <a:cs typeface="Calibri" panose="020F0502020204030204" pitchFamily="34" charset="0"/>
              </a:rPr>
              <a:t>Realizacja strategii będzie oparta o </a:t>
            </a:r>
            <a:r>
              <a:rPr lang="pl-PL" sz="1200" b="1" dirty="0">
                <a:ea typeface="Calibri" panose="020F0502020204030204" pitchFamily="34" charset="0"/>
                <a:cs typeface="Calibri" panose="020F0502020204030204" pitchFamily="34" charset="0"/>
              </a:rPr>
              <a:t>podejście procesowe </a:t>
            </a:r>
            <a:r>
              <a:rPr lang="pl-PL" sz="1200" dirty="0">
                <a:ea typeface="Calibri" panose="020F0502020204030204" pitchFamily="34" charset="0"/>
                <a:cs typeface="Calibri" panose="020F0502020204030204" pitchFamily="34" charset="0"/>
              </a:rPr>
              <a:t>(Schemat 11). </a:t>
            </a:r>
          </a:p>
          <a:p>
            <a:pPr>
              <a:lnSpc>
                <a:spcPct val="108000"/>
              </a:lnSpc>
              <a:spcAft>
                <a:spcPts val="800"/>
              </a:spcAft>
              <a:buFont typeface="Courier New" panose="02070309020205020404" pitchFamily="49" charset="0"/>
              <a:buChar char="o"/>
              <a:tabLst>
                <a:tab pos="3143250" algn="l"/>
              </a:tabLst>
            </a:pPr>
            <a:r>
              <a:rPr lang="pl-PL" sz="1200" dirty="0">
                <a:ea typeface="Calibri" panose="020F0502020204030204" pitchFamily="34" charset="0"/>
                <a:cs typeface="Calibri" panose="020F0502020204030204" pitchFamily="34" charset="0"/>
              </a:rPr>
              <a:t>Realizacja każdego celu strategicznego będzie stanowiła osobny proces strategiczny, który będzie zaprojektowany i uzgodniony oraz wypełniany przez programy (zbiory projektów) oraz projekty, w tym strategiczne i działania bieżące. </a:t>
            </a:r>
            <a:endParaRPr lang="pl-PL" sz="1200" dirty="0">
              <a:ea typeface="Calibri" panose="020F0502020204030204" pitchFamily="34" charset="0"/>
              <a:cs typeface="Times New Roman" panose="02020603050405020304" pitchFamily="18" charset="0"/>
            </a:endParaRPr>
          </a:p>
          <a:p>
            <a:pPr>
              <a:lnSpc>
                <a:spcPct val="108000"/>
              </a:lnSpc>
              <a:spcAft>
                <a:spcPts val="800"/>
              </a:spcAft>
              <a:buFont typeface="Courier New" panose="02070309020205020404" pitchFamily="49" charset="0"/>
              <a:buChar char="o"/>
              <a:tabLst>
                <a:tab pos="3143250" algn="l"/>
              </a:tabLst>
            </a:pPr>
            <a:r>
              <a:rPr lang="pl-PL" sz="1200" dirty="0">
                <a:ea typeface="Calibri" panose="020F0502020204030204" pitchFamily="34" charset="0"/>
                <a:cs typeface="Calibri" panose="020F0502020204030204" pitchFamily="34" charset="0"/>
              </a:rPr>
              <a:t>Każdy z procesów strategicznych będzie miał </a:t>
            </a:r>
            <a:r>
              <a:rPr lang="pl-PL" sz="1200" b="1" dirty="0">
                <a:ea typeface="Calibri" panose="020F0502020204030204" pitchFamily="34" charset="0"/>
                <a:cs typeface="Calibri" panose="020F0502020204030204" pitchFamily="34" charset="0"/>
              </a:rPr>
              <a:t>właściciela</a:t>
            </a:r>
            <a:r>
              <a:rPr lang="pl-PL" sz="1200" dirty="0">
                <a:ea typeface="Calibri" panose="020F0502020204030204" pitchFamily="34" charset="0"/>
                <a:cs typeface="Calibri" panose="020F0502020204030204" pitchFamily="34" charset="0"/>
              </a:rPr>
              <a:t> -pracownika urzędu gminy na stanowisku kierowniczym, powołanego przez Burmistrza Grodziska Mazowieckiego, który wejdzie w skład zespołu ds. wdrożenia strategii.</a:t>
            </a:r>
            <a:endParaRPr lang="pl-PL" sz="1200" dirty="0">
              <a:ea typeface="Calibri" panose="020F0502020204030204" pitchFamily="34" charset="0"/>
              <a:cs typeface="Times New Roman" panose="02020603050405020304" pitchFamily="18" charset="0"/>
            </a:endParaRPr>
          </a:p>
          <a:p>
            <a:pPr>
              <a:lnSpc>
                <a:spcPct val="108000"/>
              </a:lnSpc>
              <a:spcAft>
                <a:spcPts val="800"/>
              </a:spcAft>
              <a:buFont typeface="Courier New" panose="02070309020205020404" pitchFamily="49" charset="0"/>
              <a:buChar char="o"/>
              <a:tabLst>
                <a:tab pos="3143250" algn="l"/>
              </a:tabLst>
            </a:pPr>
            <a:r>
              <a:rPr lang="pl-PL" sz="1200" dirty="0">
                <a:ea typeface="Calibri" panose="020F0502020204030204" pitchFamily="34" charset="0"/>
                <a:cs typeface="Calibri" panose="020F0502020204030204" pitchFamily="34" charset="0"/>
              </a:rPr>
              <a:t>Procesy planowania i wykonywania strategii (poszczególnych celów) będą skorelowane z procesami zarządczymi, w tym kontroli zarządczej oraz procesami operacyjnymi, prowadzonymi przez poszczególne jednostki i komórki organizacyjne, także z założeniem współpracy partnerskiej i projektowej z podmiotami zewnętrznymi, publicznymi, społecznymi i prywatnymi.</a:t>
            </a:r>
            <a:endParaRPr lang="pl-PL" sz="1200" dirty="0">
              <a:ea typeface="Calibri" panose="020F0502020204030204" pitchFamily="34" charset="0"/>
              <a:cs typeface="Times New Roman" panose="02020603050405020304" pitchFamily="18" charset="0"/>
            </a:endParaRP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6" name="Symbol zastępczy numeru slajdu 5"/>
          <p:cNvSpPr>
            <a:spLocks noGrp="1"/>
          </p:cNvSpPr>
          <p:nvPr>
            <p:ph type="sldNum" sz="quarter" idx="12"/>
          </p:nvPr>
        </p:nvSpPr>
        <p:spPr/>
        <p:txBody>
          <a:bodyPr/>
          <a:lstStyle/>
          <a:p>
            <a:fld id="{22AA28CC-A34B-4C19-AFE3-B6439D8E44AD}" type="slidenum">
              <a:rPr lang="pl-PL" smtClean="0"/>
              <a:t>105</a:t>
            </a:fld>
            <a:endParaRPr lang="pl-PL"/>
          </a:p>
        </p:txBody>
      </p:sp>
      <p:sp>
        <p:nvSpPr>
          <p:cNvPr id="7" name="pole tekstowe 6"/>
          <p:cNvSpPr txBox="1"/>
          <p:nvPr/>
        </p:nvSpPr>
        <p:spPr>
          <a:xfrm>
            <a:off x="9401175" y="624825"/>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Schemat 11</a:t>
            </a:r>
          </a:p>
        </p:txBody>
      </p:sp>
    </p:spTree>
    <p:extLst>
      <p:ext uri="{BB962C8B-B14F-4D97-AF65-F5344CB8AC3E}">
        <p14:creationId xmlns:p14="http://schemas.microsoft.com/office/powerpoint/2010/main" val="34914849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199" y="0"/>
            <a:ext cx="10515600" cy="1325563"/>
          </a:xfrm>
        </p:spPr>
        <p:txBody>
          <a:bodyPr>
            <a:normAutofit/>
          </a:bodyPr>
          <a:lstStyle/>
          <a:p>
            <a:r>
              <a:rPr lang="pl-PL" dirty="0"/>
              <a:t>Zespół ds. wdrażania strategii</a:t>
            </a:r>
          </a:p>
        </p:txBody>
      </p:sp>
      <p:sp>
        <p:nvSpPr>
          <p:cNvPr id="3" name="Symbol zastępczy zawartości 2"/>
          <p:cNvSpPr>
            <a:spLocks noGrp="1"/>
          </p:cNvSpPr>
          <p:nvPr>
            <p:ph idx="1"/>
          </p:nvPr>
        </p:nvSpPr>
        <p:spPr>
          <a:xfrm>
            <a:off x="838199" y="1215719"/>
            <a:ext cx="10832870" cy="4948850"/>
          </a:xfrm>
        </p:spPr>
        <p:txBody>
          <a:bodyPr numCol="2">
            <a:noAutofit/>
          </a:bodyPr>
          <a:lstStyle/>
          <a:p>
            <a:pPr>
              <a:lnSpc>
                <a:spcPct val="107000"/>
              </a:lnSpc>
              <a:spcAft>
                <a:spcPts val="80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Za realizację Strategii odpowiedzialny będzie </a:t>
            </a:r>
            <a:r>
              <a:rPr lang="pl-PL" sz="1200" b="1" dirty="0">
                <a:ea typeface="Calibri" panose="020F0502020204030204" pitchFamily="34" charset="0"/>
                <a:cs typeface="Calibri" panose="020F0502020204030204" pitchFamily="34" charset="0"/>
              </a:rPr>
              <a:t>Burmistrz Grodziska Mazowieckiego, </a:t>
            </a:r>
            <a:r>
              <a:rPr lang="pl-PL" sz="1200" dirty="0">
                <a:ea typeface="Calibri" panose="020F0502020204030204" pitchFamily="34" charset="0"/>
                <a:cs typeface="Calibri" panose="020F0502020204030204" pitchFamily="34" charset="0"/>
              </a:rPr>
              <a:t>którego we wdrożeniu strategii będzie wspierał  zespół ds. wdrażania strategii</a:t>
            </a:r>
            <a:r>
              <a:rPr lang="pl-PL" sz="1200" b="1" dirty="0">
                <a:ea typeface="Calibri" panose="020F0502020204030204" pitchFamily="34" charset="0"/>
                <a:cs typeface="Calibri" panose="020F0502020204030204" pitchFamily="34" charset="0"/>
              </a:rPr>
              <a:t>. </a:t>
            </a:r>
          </a:p>
          <a:p>
            <a:pPr>
              <a:lnSpc>
                <a:spcPct val="107000"/>
              </a:lnSpc>
              <a:spcAft>
                <a:spcPts val="800"/>
              </a:spcAft>
              <a:buFont typeface="Courier New" panose="02070309020205020404" pitchFamily="49" charset="0"/>
              <a:buChar char="o"/>
            </a:pPr>
            <a:r>
              <a:rPr lang="pl-PL" sz="1200" b="1" dirty="0">
                <a:ea typeface="Calibri" panose="020F0502020204030204" pitchFamily="34" charset="0"/>
                <a:cs typeface="Calibri" panose="020F0502020204030204" pitchFamily="34" charset="0"/>
              </a:rPr>
              <a:t>Zespół ds. wdrażania strategii</a:t>
            </a:r>
            <a:r>
              <a:rPr lang="pl-PL" sz="1200" dirty="0">
                <a:ea typeface="Calibri" panose="020F0502020204030204" pitchFamily="34" charset="0"/>
                <a:cs typeface="Calibri" panose="020F0502020204030204" pitchFamily="34" charset="0"/>
              </a:rPr>
              <a:t> rozwoju gminy Grodzisk Mazowiecki, zostanie powołany zarządzeniem burmistrza, a w jego skład wejdą </a:t>
            </a:r>
            <a:r>
              <a:rPr lang="pl-PL" sz="1200" b="1" dirty="0">
                <a:ea typeface="Calibri" panose="020F0502020204030204" pitchFamily="34" charset="0"/>
                <a:cs typeface="Calibri" panose="020F0502020204030204" pitchFamily="34" charset="0"/>
              </a:rPr>
              <a:t>właściciele 4 procesów strategicznych</a:t>
            </a:r>
            <a:r>
              <a:rPr lang="pl-PL" sz="1200" dirty="0">
                <a:ea typeface="Calibri" panose="020F0502020204030204" pitchFamily="34" charset="0"/>
                <a:cs typeface="Calibri" panose="020F0502020204030204" pitchFamily="34" charset="0"/>
              </a:rPr>
              <a:t> - osoby pełniące funkcje kierownicze w Urzędzie Miasta lub jednostkach organizacyjnych gminy. </a:t>
            </a:r>
          </a:p>
          <a:p>
            <a:pPr>
              <a:lnSpc>
                <a:spcPct val="107000"/>
              </a:lnSpc>
              <a:spcAft>
                <a:spcPts val="80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Burmistrz Grodziska Mazowieckiego będzie kierownikiem zespołu ds.. wdrażania strategii. Funkcję taką może pełnić również inna osoba, upoważniona przez  Burmistrza Grodziska Mazowieckiego. </a:t>
            </a:r>
          </a:p>
          <a:p>
            <a:pPr>
              <a:lnSpc>
                <a:spcPct val="107000"/>
              </a:lnSpc>
              <a:spcAft>
                <a:spcPts val="80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Każdy właściciel procesu strategicznego  będzie współpracował z koordynatorami programów, kierownikami projektów oraz kierownikami komórek organizacyjnych urzędu miasta oraz gminnych jednostek organizacyjnych lub komunalnych osób prawnych wspierających realizację celu strategicznego, odpowiedzialnych za funkcjonowanie usług społecznych, usług komunalnych, rozwój przedsiębiorczości i inwestycji, rozwój przestrzenny, ochronę środowiska, komunikację i promocję. Właściciel procesu strategicznego będzie odpowiadał za monitoring procesu.</a:t>
            </a:r>
          </a:p>
          <a:p>
            <a:pPr>
              <a:lnSpc>
                <a:spcPct val="107000"/>
              </a:lnSpc>
              <a:spcAft>
                <a:spcPts val="800"/>
              </a:spcAft>
              <a:buFont typeface="Courier New" panose="02070309020205020404" pitchFamily="49" charset="0"/>
              <a:buChar char="o"/>
            </a:pPr>
            <a:endParaRPr lang="pl-PL" sz="1200" dirty="0">
              <a:ea typeface="Calibri" panose="020F0502020204030204" pitchFamily="34" charset="0"/>
              <a:cs typeface="Calibri" panose="020F0502020204030204" pitchFamily="34" charset="0"/>
            </a:endParaRPr>
          </a:p>
          <a:p>
            <a:pPr>
              <a:lnSpc>
                <a:spcPct val="107000"/>
              </a:lnSpc>
              <a:spcAft>
                <a:spcPts val="800"/>
              </a:spcAft>
              <a:buFont typeface="Courier New" panose="02070309020205020404" pitchFamily="49" charset="0"/>
              <a:buChar char="o"/>
            </a:pPr>
            <a:endParaRPr lang="pl-PL" sz="1200" dirty="0">
              <a:ea typeface="Calibri" panose="020F0502020204030204" pitchFamily="34" charset="0"/>
              <a:cs typeface="Calibri" panose="020F0502020204030204" pitchFamily="34" charset="0"/>
            </a:endParaRPr>
          </a:p>
          <a:p>
            <a:pPr>
              <a:lnSpc>
                <a:spcPct val="107000"/>
              </a:lnSpc>
              <a:spcAft>
                <a:spcPts val="800"/>
              </a:spcAft>
              <a:buFont typeface="Courier New" panose="02070309020205020404" pitchFamily="49" charset="0"/>
              <a:buChar char="o"/>
            </a:pPr>
            <a:endParaRPr lang="pl-PL" sz="1200" dirty="0">
              <a:ea typeface="Calibri" panose="020F0502020204030204" pitchFamily="34" charset="0"/>
              <a:cs typeface="Calibri" panose="020F0502020204030204" pitchFamily="34" charset="0"/>
            </a:endParaRPr>
          </a:p>
          <a:p>
            <a:pPr>
              <a:lnSpc>
                <a:spcPct val="107000"/>
              </a:lnSpc>
              <a:spcAft>
                <a:spcPts val="80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Podstawową formą współpracy między właścicielami procesów strategicznych a ww. osobami będą </a:t>
            </a:r>
            <a:r>
              <a:rPr lang="pl-PL" sz="1200" b="1" dirty="0">
                <a:ea typeface="Calibri" panose="020F0502020204030204" pitchFamily="34" charset="0"/>
                <a:cs typeface="Calibri" panose="020F0502020204030204" pitchFamily="34" charset="0"/>
              </a:rPr>
              <a:t>doraźnie tworzone zespoły zadaniowe. </a:t>
            </a:r>
            <a:r>
              <a:rPr lang="pl-PL" sz="1200" dirty="0">
                <a:ea typeface="Calibri" panose="020F0502020204030204" pitchFamily="34" charset="0"/>
                <a:cs typeface="Calibri" panose="020F0502020204030204" pitchFamily="34" charset="0"/>
              </a:rPr>
              <a:t>W skład takich zespołów będą mogli wchodzić eksperci zewnętrzni. </a:t>
            </a:r>
          </a:p>
          <a:p>
            <a:pPr>
              <a:lnSpc>
                <a:spcPct val="107000"/>
              </a:lnSpc>
              <a:spcAft>
                <a:spcPts val="80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Zespół ds. wdrażania strategii będzie pracował w trybie bieżącym. </a:t>
            </a:r>
            <a:r>
              <a:rPr lang="pl-PL" sz="1200" b="1" dirty="0">
                <a:ea typeface="Calibri" panose="020F0502020204030204" pitchFamily="34" charset="0"/>
                <a:cs typeface="Calibri" panose="020F0502020204030204" pitchFamily="34" charset="0"/>
              </a:rPr>
              <a:t>Spotkania zespołu </a:t>
            </a:r>
            <a:r>
              <a:rPr lang="pl-PL" sz="1200" dirty="0">
                <a:ea typeface="Calibri" panose="020F0502020204030204" pitchFamily="34" charset="0"/>
                <a:cs typeface="Calibri" panose="020F0502020204030204" pitchFamily="34" charset="0"/>
              </a:rPr>
              <a:t>organizowane będą zwoływane w miarę potrzeby, ale nie rzadziej niż 2 razy do roku. Spotkania będzie zwoływał kierownik ds. wdrażania strategii. Spotkania obligatoryjne (przed złożeniem raportu o stanie gminy i przed przyjęciem uchwały budżetowej na rok następny) będą miały na celu pogłębioną analizę stanu wdrażania strategii oraz wypracowanie zaleceń dotyczących prowadzenia działań i aktualizacji strategii i procesów strategicznych. Na spotkaniu przed przyjęciem raportu o stanie gminy każdy z właścicieli procesów strategicznych przedstawi raport z realizacji strategii (analizę wskaźników realizacji strategii).</a:t>
            </a:r>
          </a:p>
          <a:p>
            <a:pPr>
              <a:lnSpc>
                <a:spcPct val="107000"/>
              </a:lnSpc>
              <a:spcAft>
                <a:spcPts val="80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Realizacja strategii będzie wspierana przez system komunikacji wewnętrznej i zewnętrznej.</a:t>
            </a:r>
            <a:r>
              <a:rPr lang="pl-PL" sz="1200" dirty="0">
                <a:ea typeface="Calibri" panose="020F0502020204030204" pitchFamily="34" charset="0"/>
                <a:cs typeface="Times New Roman" panose="02020603050405020304" pitchFamily="18" charset="0"/>
              </a:rPr>
              <a:t> </a:t>
            </a:r>
            <a:r>
              <a:rPr lang="pl-PL" sz="1200" dirty="0">
                <a:ea typeface="Calibri" panose="020F0502020204030204" pitchFamily="34" charset="0"/>
                <a:cs typeface="Calibri" panose="020F0502020204030204" pitchFamily="34" charset="0"/>
              </a:rPr>
              <a:t>Komunikacja wewnętrzna będzie wspierała koordynację działań urzędu miasta, jednostek organizacyjnych gminy i spółek komunalnych prowadzonych w ramach procesów, programów i projektów.</a:t>
            </a:r>
            <a:endParaRPr lang="pl-PL" sz="1200" dirty="0">
              <a:ea typeface="Calibri" panose="020F0502020204030204" pitchFamily="34" charset="0"/>
              <a:cs typeface="Times New Roman" panose="02020603050405020304" pitchFamily="18" charset="0"/>
            </a:endParaRPr>
          </a:p>
          <a:p>
            <a:pPr>
              <a:lnSpc>
                <a:spcPct val="107000"/>
              </a:lnSpc>
              <a:spcAft>
                <a:spcPts val="800"/>
              </a:spcAft>
              <a:buFont typeface="Courier New" panose="02070309020205020404" pitchFamily="49" charset="0"/>
              <a:buChar char="o"/>
            </a:pPr>
            <a:r>
              <a:rPr lang="pl-PL" sz="1200" dirty="0">
                <a:ea typeface="Calibri" panose="020F0502020204030204" pitchFamily="34" charset="0"/>
                <a:cs typeface="Times New Roman" panose="02020603050405020304" pitchFamily="18" charset="0"/>
              </a:rPr>
              <a:t>Komunikacja zewnętrza będzie ukierunkowana promocyjno-informacyjnie i będzie jednym z kluczowych elementów budowania marki gminy, jako wspólnoty konsekwentnie i skutecznie działającej na rzecz wypełniania wizji jej rozwoju.</a:t>
            </a:r>
          </a:p>
          <a:p>
            <a:pPr>
              <a:lnSpc>
                <a:spcPct val="107000"/>
              </a:lnSpc>
              <a:spcAft>
                <a:spcPts val="800"/>
              </a:spcAft>
              <a:buFont typeface="Courier New" panose="02070309020205020404" pitchFamily="49" charset="0"/>
              <a:buChar char="o"/>
            </a:pP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106</a:t>
            </a:fld>
            <a:endParaRPr lang="pl-PL"/>
          </a:p>
        </p:txBody>
      </p:sp>
    </p:spTree>
    <p:extLst>
      <p:ext uri="{BB962C8B-B14F-4D97-AF65-F5344CB8AC3E}">
        <p14:creationId xmlns:p14="http://schemas.microsoft.com/office/powerpoint/2010/main" val="1516738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Dokumenty wykonawcze do strategii</a:t>
            </a:r>
          </a:p>
        </p:txBody>
      </p:sp>
      <p:sp>
        <p:nvSpPr>
          <p:cNvPr id="3" name="Symbol zastępczy zawartości 2"/>
          <p:cNvSpPr>
            <a:spLocks noGrp="1"/>
          </p:cNvSpPr>
          <p:nvPr>
            <p:ph idx="1"/>
          </p:nvPr>
        </p:nvSpPr>
        <p:spPr>
          <a:xfrm>
            <a:off x="838200" y="1207768"/>
            <a:ext cx="10300855" cy="4389120"/>
          </a:xfrm>
        </p:spPr>
        <p:txBody>
          <a:bodyPr numCol="1">
            <a:normAutofit fontScale="70000" lnSpcReduction="20000"/>
          </a:bodyPr>
          <a:lstStyle/>
          <a:p>
            <a:pPr marL="0" indent="0">
              <a:lnSpc>
                <a:spcPct val="108000"/>
              </a:lnSpc>
              <a:buNone/>
            </a:pPr>
            <a:r>
              <a:rPr lang="pl-PL" sz="1700" dirty="0">
                <a:cs typeface="Times New Roman" panose="02020603050405020304" pitchFamily="18" charset="0"/>
              </a:rPr>
              <a:t>Realizację polityki rozwoju gminy zapewniają: strategia rozwoju, studium uwarunkowań i kierunków zagospodarowania przestrzennego (od 2026 r. – plan ogólny gminy), wieloletnia prognoza finansowa, a także dokumenty o charakterze operacyjno-wykonawczym (programy, plany) i budżet.</a:t>
            </a:r>
          </a:p>
          <a:p>
            <a:pPr marL="0" indent="0">
              <a:lnSpc>
                <a:spcPct val="108000"/>
              </a:lnSpc>
              <a:buNone/>
            </a:pPr>
            <a:r>
              <a:rPr lang="pl-PL" sz="1700" b="1" dirty="0"/>
              <a:t>Dokumentami wykonawczymi do strategii rozwoju gminy są</a:t>
            </a:r>
            <a:r>
              <a:rPr lang="pl-PL" sz="1700" dirty="0"/>
              <a:t>:</a:t>
            </a:r>
          </a:p>
          <a:p>
            <a:pPr lvl="0">
              <a:lnSpc>
                <a:spcPct val="120000"/>
              </a:lnSpc>
              <a:buFont typeface="Courier New" panose="02070309020205020404" pitchFamily="49" charset="0"/>
              <a:buChar char="o"/>
            </a:pPr>
            <a:r>
              <a:rPr lang="pl-PL" sz="1700" b="1" dirty="0"/>
              <a:t>Programy </a:t>
            </a:r>
            <a:r>
              <a:rPr lang="pl-PL" sz="1700" dirty="0"/>
              <a:t>– dokumenty o charakterze operacyjno-wdrożeniowym, których opracowanie jest obligatoryjne (wynika z przepisów prawa) lub fakultatywne (zależne od woli gminy, np. Wieloletni Plan Inwestycyjny, polityka senioralna). Szczególnym rodzajem programów są programy rozwoju (dokumenty, o których mowa w art. 17 ust. 1 ustawy z dnia 06.12.2006 r. o zasadach prowadzenia polityki rozwoju, uchwalane przez organ stanowiący gminy czyli dokumenty realizujące cele zawarte w strategii rozwoju oraz programy wieloletnie, o których mowa w ustawie o finansach publicznych).</a:t>
            </a:r>
          </a:p>
          <a:p>
            <a:pPr lvl="0">
              <a:lnSpc>
                <a:spcPct val="108000"/>
              </a:lnSpc>
              <a:buFont typeface="Courier New" panose="02070309020205020404" pitchFamily="49" charset="0"/>
              <a:buChar char="o"/>
            </a:pPr>
            <a:r>
              <a:rPr lang="pl-PL" sz="1700" b="1" dirty="0"/>
              <a:t>Plany roczne – </a:t>
            </a:r>
            <a:r>
              <a:rPr lang="pl-PL" sz="1700" dirty="0"/>
              <a:t>dokumenty o charakterze operacyjno-wdrożeniowym, uchwalane na okres 1 roku, stanowiące podstawę dla opracowania budżetu rocznego gminy.</a:t>
            </a:r>
          </a:p>
          <a:p>
            <a:pPr marL="0" lvl="0" indent="0">
              <a:lnSpc>
                <a:spcPct val="108000"/>
              </a:lnSpc>
              <a:buNone/>
            </a:pPr>
            <a:endParaRPr lang="pl-PL" sz="1800" dirty="0">
              <a:cs typeface="Calibri" panose="020F0502020204030204" pitchFamily="34" charset="0"/>
            </a:endParaRPr>
          </a:p>
          <a:p>
            <a:pPr marL="0" lvl="0" indent="0">
              <a:lnSpc>
                <a:spcPct val="108000"/>
              </a:lnSpc>
              <a:buNone/>
            </a:pPr>
            <a:r>
              <a:rPr lang="pl-PL" sz="1800" dirty="0">
                <a:cs typeface="Calibri" panose="020F0502020204030204" pitchFamily="34" charset="0"/>
              </a:rPr>
              <a:t>Wszystkie dokumenty wykonawcze będą podlegały rewizji i aktualizacji z uwzględnieniem postanowień zawartych w strategii jako dokumencie nadrzędnym. </a:t>
            </a:r>
            <a:br>
              <a:rPr lang="pl-PL" sz="1800" dirty="0">
                <a:cs typeface="Calibri" panose="020F0502020204030204" pitchFamily="34" charset="0"/>
              </a:rPr>
            </a:br>
            <a:endParaRPr lang="pl-PL" sz="1800" dirty="0">
              <a:cs typeface="Calibri" panose="020F0502020204030204" pitchFamily="34" charset="0"/>
            </a:endParaRPr>
          </a:p>
          <a:p>
            <a:pPr marL="0" lvl="0" indent="0">
              <a:lnSpc>
                <a:spcPct val="108000"/>
              </a:lnSpc>
              <a:buNone/>
            </a:pPr>
            <a:r>
              <a:rPr lang="pl-PL" sz="1800" dirty="0">
                <a:cs typeface="Calibri" panose="020F0502020204030204" pitchFamily="34" charset="0"/>
              </a:rPr>
              <a:t>Uchwalenie strategii rozwoju oraz  jej aktualizacja  będzie powodowała konieczność przeglądu i ewentualnej aktualizacji dokumentów wykonawczych. </a:t>
            </a:r>
          </a:p>
          <a:p>
            <a:pPr marL="0" lvl="0" indent="0">
              <a:lnSpc>
                <a:spcPct val="108000"/>
              </a:lnSpc>
              <a:buNone/>
            </a:pPr>
            <a:r>
              <a:rPr lang="pl-PL" sz="1800" dirty="0">
                <a:cs typeface="Calibri" panose="020F0502020204030204" pitchFamily="34" charset="0"/>
              </a:rPr>
              <a:t>Za przegląd i zgłoszenie potrzeby aktualizacji dokumentów wykonawczych do strategii i innych dokumentów zapewniających realizację polityki rozwojowej gminy będą odpowiedzialni właściciele procesów strategicznych w zakresie nadzorowanych przez siebie procesów strategicznych. </a:t>
            </a:r>
            <a:endParaRPr lang="pl-PL" sz="1700" dirty="0">
              <a:cs typeface="Calibri" panose="020F0502020204030204" pitchFamily="34" charset="0"/>
            </a:endParaRP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107</a:t>
            </a:fld>
            <a:endParaRPr lang="pl-PL"/>
          </a:p>
        </p:txBody>
      </p:sp>
    </p:spTree>
    <p:extLst>
      <p:ext uri="{BB962C8B-B14F-4D97-AF65-F5344CB8AC3E}">
        <p14:creationId xmlns:p14="http://schemas.microsoft.com/office/powerpoint/2010/main" val="23463862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38737" y="698270"/>
            <a:ext cx="4946179" cy="1600200"/>
          </a:xfrm>
        </p:spPr>
        <p:txBody>
          <a:bodyPr>
            <a:normAutofit fontScale="90000"/>
          </a:bodyPr>
          <a:lstStyle/>
          <a:p>
            <a:r>
              <a:rPr lang="pl-PL"/>
              <a:t>Wytyczne do sporządzania dokumentów wykonawczych</a:t>
            </a:r>
          </a:p>
        </p:txBody>
      </p:sp>
      <p:sp>
        <p:nvSpPr>
          <p:cNvPr id="4" name="Symbol zastępczy tekstu 3"/>
          <p:cNvSpPr>
            <a:spLocks noGrp="1"/>
          </p:cNvSpPr>
          <p:nvPr>
            <p:ph type="body" sz="half" idx="2"/>
          </p:nvPr>
        </p:nvSpPr>
        <p:spPr>
          <a:xfrm>
            <a:off x="1182363" y="2318039"/>
            <a:ext cx="4547168" cy="4038311"/>
          </a:xfrm>
        </p:spPr>
        <p:txBody>
          <a:bodyPr>
            <a:normAutofit fontScale="92500" lnSpcReduction="20000"/>
          </a:bodyPr>
          <a:lstStyle/>
          <a:p>
            <a:pPr marL="171450" indent="-171450">
              <a:lnSpc>
                <a:spcPct val="107000"/>
              </a:lnSpc>
              <a:spcAft>
                <a:spcPts val="800"/>
              </a:spcAft>
              <a:buFont typeface="Courier New" panose="02070309020205020404" pitchFamily="49" charset="0"/>
              <a:buChar char="o"/>
            </a:pPr>
            <a:r>
              <a:rPr lang="pl-PL" sz="1300" dirty="0">
                <a:ea typeface="Calibri" panose="020F0502020204030204" pitchFamily="34" charset="0"/>
                <a:cs typeface="Calibri" panose="020F0502020204030204" pitchFamily="34" charset="0"/>
              </a:rPr>
              <a:t>Postanowienia, cele i działania wskazane w dokumentach wykonawczych będą powiązane z odpowiednimi celami strategicznymi, celami operacyjnymi i kierunkami działań lub będą je realizować.</a:t>
            </a:r>
            <a:r>
              <a:rPr lang="pl-PL" sz="1300" dirty="0">
                <a:cs typeface="Calibri" panose="020F0502020204030204" pitchFamily="34" charset="0"/>
              </a:rPr>
              <a:t> </a:t>
            </a:r>
          </a:p>
          <a:p>
            <a:pPr marL="171450" indent="-171450">
              <a:lnSpc>
                <a:spcPct val="107000"/>
              </a:lnSpc>
              <a:spcAft>
                <a:spcPts val="800"/>
              </a:spcAft>
              <a:buFont typeface="Courier New" panose="02070309020205020404" pitchFamily="49" charset="0"/>
              <a:buChar char="o"/>
            </a:pPr>
            <a:r>
              <a:rPr lang="pl-PL" sz="1300" dirty="0">
                <a:cs typeface="Calibri" panose="020F0502020204030204" pitchFamily="34" charset="0"/>
              </a:rPr>
              <a:t>Dokumenty zapewniające realizację polityki rozwoju, tj.  plany ogólne, wieloletnia prognoza finansowa, programy: obligatoryjne i fakultatywne, w tym programy rozwoju, plany roczne i budżet gminy powinny być wzajemnie skorelowane i spójne z polityką rozwojową Gminy, określoną w strategii. </a:t>
            </a:r>
          </a:p>
          <a:p>
            <a:pPr marL="171450" indent="-171450">
              <a:lnSpc>
                <a:spcPct val="107000"/>
              </a:lnSpc>
              <a:spcAft>
                <a:spcPts val="800"/>
              </a:spcAft>
              <a:buFont typeface="Courier New" panose="02070309020205020404" pitchFamily="49" charset="0"/>
              <a:buChar char="o"/>
            </a:pPr>
            <a:r>
              <a:rPr lang="pl-PL" sz="1300" dirty="0">
                <a:cs typeface="Calibri" panose="020F0502020204030204" pitchFamily="34" charset="0"/>
              </a:rPr>
              <a:t>Strategia i programy wieloletnie powinny być podstawą do określenia wieloletnich przedsięwzięć inwestycyjnych w wieloletniej prognozie finansowej Gminy.</a:t>
            </a:r>
            <a:endParaRPr lang="pl-PL" sz="1300" dirty="0">
              <a:cs typeface="Times New Roman" panose="02020603050405020304" pitchFamily="18" charset="0"/>
            </a:endParaRPr>
          </a:p>
          <a:p>
            <a:pPr marL="171450" indent="-171450">
              <a:lnSpc>
                <a:spcPct val="107000"/>
              </a:lnSpc>
              <a:spcAft>
                <a:spcPts val="800"/>
              </a:spcAft>
              <a:buFont typeface="Courier New" panose="02070309020205020404" pitchFamily="49" charset="0"/>
              <a:buChar char="o"/>
            </a:pPr>
            <a:r>
              <a:rPr lang="pl-PL" sz="1300" dirty="0">
                <a:cs typeface="Calibri" panose="020F0502020204030204" pitchFamily="34" charset="0"/>
              </a:rPr>
              <a:t>Akty prawa miejscowego oraz przepisy wewnętrzne regulujące zasady działania gminnych jednostek organizacyjnych i spółek komunalnych powinny uwzględniać cele i kierunki rozwoju określone w strategii.</a:t>
            </a:r>
          </a:p>
          <a:p>
            <a:pPr>
              <a:lnSpc>
                <a:spcPct val="107000"/>
              </a:lnSpc>
              <a:spcAft>
                <a:spcPts val="800"/>
              </a:spcAft>
            </a:pPr>
            <a:r>
              <a:rPr lang="pl-PL" sz="1300" dirty="0">
                <a:cs typeface="Calibri" panose="020F0502020204030204" pitchFamily="34" charset="0"/>
              </a:rPr>
              <a:t>Wytyczne do sporządzania dokumentów wykonawczych prezentuje Schemat 12.</a:t>
            </a:r>
            <a:endParaRPr lang="pl-PL" sz="1300" dirty="0">
              <a:cs typeface="Times New Roman" panose="02020603050405020304" pitchFamily="18" charset="0"/>
            </a:endParaRP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graphicFrame>
        <p:nvGraphicFramePr>
          <p:cNvPr id="7" name="Symbol zastępczy obrazu 6"/>
          <p:cNvGraphicFramePr>
            <a:graphicFrameLocks noGrp="1"/>
          </p:cNvGraphicFramePr>
          <p:nvPr>
            <p:ph type="pic" idx="1"/>
            <p:extLst>
              <p:ext uri="{D42A27DB-BD31-4B8C-83A1-F6EECF244321}">
                <p14:modId xmlns:p14="http://schemas.microsoft.com/office/powerpoint/2010/main" val="2166183561"/>
              </p:ext>
            </p:extLst>
          </p:nvPr>
        </p:nvGraphicFramePr>
        <p:xfrm>
          <a:off x="6084916" y="1147155"/>
          <a:ext cx="5348804" cy="4422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az 7" descr="C:\Users\jcwik\Downloads\LOGO-MIASTO_COLOR+CLAIM-BLACK-BG-WHITE-100.jpg"/>
          <p:cNvPicPr/>
          <p:nvPr/>
        </p:nvPicPr>
        <p:blipFill>
          <a:blip r:embed="rId7">
            <a:extLst>
              <a:ext uri="{28A0092B-C50C-407E-A947-70E740481C1C}">
                <a14:useLocalDpi xmlns:a14="http://schemas.microsoft.com/office/drawing/2010/main" val="0"/>
              </a:ext>
            </a:extLst>
          </a:blip>
          <a:srcRect/>
          <a:stretch>
            <a:fillRect/>
          </a:stretch>
        </p:blipFill>
        <p:spPr bwMode="auto">
          <a:xfrm>
            <a:off x="9368370" y="6261735"/>
            <a:ext cx="1591235" cy="459740"/>
          </a:xfrm>
          <a:prstGeom prst="rect">
            <a:avLst/>
          </a:prstGeom>
          <a:noFill/>
          <a:ln>
            <a:noFill/>
          </a:ln>
        </p:spPr>
      </p:pic>
      <p:sp>
        <p:nvSpPr>
          <p:cNvPr id="3" name="Symbol zastępczy numeru slajdu 2">
            <a:extLst>
              <a:ext uri="{FF2B5EF4-FFF2-40B4-BE49-F238E27FC236}">
                <a16:creationId xmlns:a16="http://schemas.microsoft.com/office/drawing/2014/main" xmlns="" id="{A78C15EF-1831-1A4D-C7F6-EB4532B2EB68}"/>
              </a:ext>
            </a:extLst>
          </p:cNvPr>
          <p:cNvSpPr>
            <a:spLocks noGrp="1"/>
          </p:cNvSpPr>
          <p:nvPr>
            <p:ph type="sldNum" sz="quarter" idx="12"/>
          </p:nvPr>
        </p:nvSpPr>
        <p:spPr/>
        <p:txBody>
          <a:bodyPr/>
          <a:lstStyle/>
          <a:p>
            <a:fld id="{22AA28CC-A34B-4C19-AFE3-B6439D8E44AD}" type="slidenum">
              <a:rPr lang="pl-PL" smtClean="0"/>
              <a:t>108</a:t>
            </a:fld>
            <a:endParaRPr lang="pl-PL"/>
          </a:p>
        </p:txBody>
      </p:sp>
      <p:sp>
        <p:nvSpPr>
          <p:cNvPr id="9" name="pole tekstowe 8"/>
          <p:cNvSpPr txBox="1"/>
          <p:nvPr/>
        </p:nvSpPr>
        <p:spPr>
          <a:xfrm>
            <a:off x="9639300" y="830065"/>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Schemat 12</a:t>
            </a:r>
          </a:p>
        </p:txBody>
      </p:sp>
    </p:spTree>
    <p:extLst>
      <p:ext uri="{BB962C8B-B14F-4D97-AF65-F5344CB8AC3E}">
        <p14:creationId xmlns:p14="http://schemas.microsoft.com/office/powerpoint/2010/main" val="17080204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748146"/>
            <a:ext cx="3932237" cy="1600200"/>
          </a:xfrm>
        </p:spPr>
        <p:txBody>
          <a:bodyPr/>
          <a:lstStyle/>
          <a:p>
            <a:pPr>
              <a:lnSpc>
                <a:spcPts val="1000"/>
              </a:lnSpc>
            </a:pPr>
            <a:r>
              <a:rPr lang="pl-PL" dirty="0"/>
              <a:t>Monitoring</a:t>
            </a:r>
            <a:br>
              <a:rPr lang="pl-PL" dirty="0"/>
            </a:br>
            <a:r>
              <a:rPr lang="pl-PL" dirty="0">
                <a:solidFill>
                  <a:srgbClr val="C00000"/>
                </a:solidFill>
              </a:rPr>
              <a:t>________________________</a:t>
            </a:r>
          </a:p>
        </p:txBody>
      </p:sp>
      <p:sp>
        <p:nvSpPr>
          <p:cNvPr id="3" name="Symbol zastępczy zawartości 2"/>
          <p:cNvSpPr>
            <a:spLocks noGrp="1"/>
          </p:cNvSpPr>
          <p:nvPr>
            <p:ph idx="1"/>
          </p:nvPr>
        </p:nvSpPr>
        <p:spPr>
          <a:xfrm>
            <a:off x="5385063" y="1888438"/>
            <a:ext cx="6116782" cy="2241870"/>
          </a:xfrm>
        </p:spPr>
        <p:txBody>
          <a:bodyPr>
            <a:normAutofit/>
          </a:bodyPr>
          <a:lstStyle/>
          <a:p>
            <a:pPr>
              <a:lnSpc>
                <a:spcPct val="100000"/>
              </a:lnSpc>
              <a:spcBef>
                <a:spcPts val="600"/>
              </a:spcBef>
              <a:buFont typeface="Courier New" panose="02070309020205020404" pitchFamily="49" charset="0"/>
              <a:buChar char="o"/>
            </a:pPr>
            <a:r>
              <a:rPr lang="pl-PL" sz="1200" dirty="0">
                <a:cs typeface="Calibri" panose="020F0502020204030204" pitchFamily="34" charset="0"/>
              </a:rPr>
              <a:t>Monitoring polega na zbieraniu informacji i analizowaniu</a:t>
            </a:r>
            <a:r>
              <a:rPr lang="pl-PL" sz="1200" b="1" dirty="0">
                <a:cs typeface="Calibri" panose="020F0502020204030204" pitchFamily="34" charset="0"/>
              </a:rPr>
              <a:t> </a:t>
            </a:r>
            <a:r>
              <a:rPr lang="pl-PL" sz="1200" dirty="0">
                <a:solidFill>
                  <a:srgbClr val="0D0D0D"/>
                </a:solidFill>
                <a:cs typeface="Calibri" panose="020F0502020204030204" pitchFamily="34" charset="0"/>
              </a:rPr>
              <a:t>wskaźników realizacji celów operacyjnych i strategicznych (wskazanych w Tabeli wskaźników realizacji działań).</a:t>
            </a:r>
          </a:p>
          <a:p>
            <a:pPr>
              <a:lnSpc>
                <a:spcPct val="100000"/>
              </a:lnSpc>
              <a:spcBef>
                <a:spcPts val="600"/>
              </a:spcBef>
              <a:buFont typeface="Courier New" panose="02070309020205020404" pitchFamily="49" charset="0"/>
              <a:buChar char="o"/>
            </a:pPr>
            <a:r>
              <a:rPr lang="pl-PL" sz="1200" dirty="0">
                <a:cs typeface="Calibri" panose="020F0502020204030204" pitchFamily="34" charset="0"/>
              </a:rPr>
              <a:t>Monitoring zostanie zorganizowany i będzie nadzorowany przez właściciela właściwego procesu strategicznego</a:t>
            </a:r>
          </a:p>
          <a:p>
            <a:pPr>
              <a:lnSpc>
                <a:spcPct val="100000"/>
              </a:lnSpc>
              <a:spcBef>
                <a:spcPts val="600"/>
              </a:spcBef>
              <a:buFont typeface="Courier New" panose="02070309020205020404" pitchFamily="49" charset="0"/>
              <a:buChar char="o"/>
            </a:pPr>
            <a:r>
              <a:rPr lang="pl-PL" sz="1200" dirty="0">
                <a:cs typeface="Calibri" panose="020F0502020204030204" pitchFamily="34" charset="0"/>
              </a:rPr>
              <a:t>Wyniki monitoringu będą uwzględniane w procesie ewaluacji strategii, ale również przy tworzeniu budżetu gminy, wieloletniej prognozy finansowej, wieloletniego planu inwestycyjnego, a także przy wprowadzaniu zmian do tych dokumentów.</a:t>
            </a:r>
          </a:p>
          <a:p>
            <a:pPr>
              <a:lnSpc>
                <a:spcPct val="100000"/>
              </a:lnSpc>
              <a:spcBef>
                <a:spcPts val="600"/>
              </a:spcBef>
              <a:buFont typeface="Courier New" panose="02070309020205020404" pitchFamily="49" charset="0"/>
              <a:buChar char="o"/>
            </a:pPr>
            <a:r>
              <a:rPr lang="pl-PL" sz="1200" dirty="0">
                <a:cs typeface="Calibri" panose="020F0502020204030204" pitchFamily="34" charset="0"/>
              </a:rPr>
              <a:t>Wyniki monitoringu, w tym w szczególności wartość wskaźników realizacji celów operacyjnych i strategicznych oraz poziom ich zmiany w stosunku do roku/okresu poprzedniego będą prezentowane corocznie w </a:t>
            </a:r>
            <a:r>
              <a:rPr lang="pl-PL" sz="1200" b="1" dirty="0">
                <a:cs typeface="Calibri" panose="020F0502020204030204" pitchFamily="34" charset="0"/>
              </a:rPr>
              <a:t>„Raporcie o stanie gminy</a:t>
            </a:r>
            <a:r>
              <a:rPr lang="pl-PL" sz="1200" b="1" dirty="0">
                <a:ea typeface="Calibri" panose="020F0502020204030204" pitchFamily="34" charset="0"/>
                <a:cs typeface="Calibri" panose="020F0502020204030204" pitchFamily="34" charset="0"/>
              </a:rPr>
              <a:t>”.</a:t>
            </a:r>
            <a:endParaRPr lang="pl-PL" sz="1200" b="1" dirty="0">
              <a:ea typeface="Calibri" panose="020F0502020204030204" pitchFamily="34" charset="0"/>
              <a:cs typeface="Times New Roman" panose="02020603050405020304" pitchFamily="18" charset="0"/>
            </a:endParaRPr>
          </a:p>
        </p:txBody>
      </p:sp>
      <p:sp>
        <p:nvSpPr>
          <p:cNvPr id="4" name="Symbol zastępczy tekstu 3"/>
          <p:cNvSpPr>
            <a:spLocks noGrp="1"/>
          </p:cNvSpPr>
          <p:nvPr>
            <p:ph type="body" sz="half" idx="2"/>
          </p:nvPr>
        </p:nvSpPr>
        <p:spPr>
          <a:xfrm>
            <a:off x="839787" y="2555229"/>
            <a:ext cx="3932237" cy="2688100"/>
          </a:xfrm>
        </p:spPr>
        <p:txBody>
          <a:bodyPr>
            <a:normAutofit/>
          </a:bodyPr>
          <a:lstStyle/>
          <a:p>
            <a:pPr marL="285750" lvl="0" indent="-285750">
              <a:buFont typeface="Courier New" panose="02070309020205020404" pitchFamily="49" charset="0"/>
              <a:buChar char="o"/>
            </a:pPr>
            <a:r>
              <a:rPr lang="pl-PL" sz="1200" b="1" dirty="0">
                <a:solidFill>
                  <a:srgbClr val="C00000"/>
                </a:solidFill>
                <a:ea typeface="Calibri" panose="020F0502020204030204" pitchFamily="34" charset="0"/>
                <a:cs typeface="Calibri" panose="020F0502020204030204" pitchFamily="34" charset="0"/>
              </a:rPr>
              <a:t>Cel: </a:t>
            </a:r>
            <a:r>
              <a:rPr lang="pl-PL" sz="1200" dirty="0">
                <a:ea typeface="Calibri" panose="020F0502020204030204" pitchFamily="34" charset="0"/>
                <a:cs typeface="Calibri" panose="020F0502020204030204" pitchFamily="34" charset="0"/>
              </a:rPr>
              <a:t>uzyskanie informacji o stopniu wdrożenia strategii i rezultatach krótkookresowych podejmowanych działań (tj. realizacji programów rozwoju, projektów, planów, działań operacyjnych), zmierzających do wdrożenia strategii.</a:t>
            </a:r>
            <a:endParaRPr lang="pl-PL" sz="1200" dirty="0">
              <a:ea typeface="Calibri" panose="020F0502020204030204" pitchFamily="34" charset="0"/>
              <a:cs typeface="Times New Roman" panose="02020603050405020304" pitchFamily="18" charset="0"/>
            </a:endParaRPr>
          </a:p>
          <a:p>
            <a:pPr marL="285750" lvl="0" indent="-285750">
              <a:buFont typeface="Courier New" panose="02070309020205020404" pitchFamily="49" charset="0"/>
              <a:buChar char="o"/>
            </a:pPr>
            <a:r>
              <a:rPr lang="pl-PL" sz="1200" b="1" dirty="0">
                <a:solidFill>
                  <a:srgbClr val="C00000"/>
                </a:solidFill>
                <a:ea typeface="Calibri" panose="020F0502020204030204" pitchFamily="34" charset="0"/>
                <a:cs typeface="Calibri" panose="020F0502020204030204" pitchFamily="34" charset="0"/>
              </a:rPr>
              <a:t>Częstotliwość</a:t>
            </a:r>
            <a:r>
              <a:rPr lang="pl-PL" sz="1200" b="1" dirty="0">
                <a:ea typeface="Calibri" panose="020F0502020204030204" pitchFamily="34" charset="0"/>
                <a:cs typeface="Calibri" panose="020F0502020204030204" pitchFamily="34" charset="0"/>
              </a:rPr>
              <a:t>: </a:t>
            </a:r>
            <a:r>
              <a:rPr lang="pl-PL" sz="1200" dirty="0">
                <a:ea typeface="Calibri" panose="020F0502020204030204" pitchFamily="34" charset="0"/>
                <a:cs typeface="Calibri" panose="020F0502020204030204" pitchFamily="34" charset="0"/>
              </a:rPr>
              <a:t>na bieżąco</a:t>
            </a:r>
          </a:p>
          <a:p>
            <a:pPr marL="285750" indent="-285750">
              <a:buFont typeface="Courier New" panose="02070309020205020404" pitchFamily="49" charset="0"/>
              <a:buChar char="o"/>
            </a:pPr>
            <a:r>
              <a:rPr lang="pl-PL" sz="1200" b="1" dirty="0">
                <a:solidFill>
                  <a:srgbClr val="C00000"/>
                </a:solidFill>
                <a:ea typeface="Calibri" panose="020F0502020204030204" pitchFamily="34" charset="0"/>
                <a:cs typeface="Calibri" panose="020F0502020204030204" pitchFamily="34" charset="0"/>
              </a:rPr>
              <a:t>Podmiot odpowiedzialny: </a:t>
            </a:r>
            <a:r>
              <a:rPr lang="pl-PL" sz="1200" dirty="0">
                <a:ea typeface="Calibri" panose="020F0502020204030204" pitchFamily="34" charset="0"/>
                <a:cs typeface="Calibri" panose="020F0502020204030204" pitchFamily="34" charset="0"/>
              </a:rPr>
              <a:t>właściciel procesu strategicznego w odniesieniu do celu strategicznego, którego wdrażanie nadzoruje</a:t>
            </a:r>
          </a:p>
          <a:p>
            <a:pPr marL="285750" lvl="0" indent="-285750">
              <a:buFont typeface="Courier New" panose="02070309020205020404" pitchFamily="49" charset="0"/>
              <a:buChar char="o"/>
            </a:pPr>
            <a:endParaRPr lang="pl-PL" dirty="0">
              <a:ea typeface="Calibri" panose="020F0502020204030204" pitchFamily="34" charset="0"/>
              <a:cs typeface="Times New Roman" panose="02020603050405020304" pitchFamily="18" charset="0"/>
            </a:endParaRPr>
          </a:p>
          <a:p>
            <a:endParaRPr lang="pl-PL" dirty="0"/>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7" name="Obraz 6"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386551" y="6261735"/>
            <a:ext cx="1591235" cy="459740"/>
          </a:xfrm>
          <a:prstGeom prst="rect">
            <a:avLst/>
          </a:prstGeom>
          <a:noFill/>
          <a:ln>
            <a:noFill/>
          </a:ln>
        </p:spPr>
      </p:pic>
      <p:sp>
        <p:nvSpPr>
          <p:cNvPr id="6" name="Symbol zastępczy numeru slajdu 5">
            <a:extLst>
              <a:ext uri="{FF2B5EF4-FFF2-40B4-BE49-F238E27FC236}">
                <a16:creationId xmlns:a16="http://schemas.microsoft.com/office/drawing/2014/main" xmlns="" id="{120577FE-5F18-A233-5B11-3B29E6703BD7}"/>
              </a:ext>
            </a:extLst>
          </p:cNvPr>
          <p:cNvSpPr>
            <a:spLocks noGrp="1"/>
          </p:cNvSpPr>
          <p:nvPr>
            <p:ph type="sldNum" sz="quarter" idx="12"/>
          </p:nvPr>
        </p:nvSpPr>
        <p:spPr/>
        <p:txBody>
          <a:bodyPr/>
          <a:lstStyle/>
          <a:p>
            <a:fld id="{22AA28CC-A34B-4C19-AFE3-B6439D8E44AD}" type="slidenum">
              <a:rPr lang="pl-PL" smtClean="0"/>
              <a:t>109</a:t>
            </a:fld>
            <a:endParaRPr lang="pl-PL"/>
          </a:p>
        </p:txBody>
      </p:sp>
    </p:spTree>
    <p:extLst>
      <p:ext uri="{BB962C8B-B14F-4D97-AF65-F5344CB8AC3E}">
        <p14:creationId xmlns:p14="http://schemas.microsoft.com/office/powerpoint/2010/main" val="1216707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Ogólne informacje o gminie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5" name="Symbol zastępczy zawartości 7"/>
          <p:cNvPicPr>
            <a:picLocks noGrp="1"/>
          </p:cNvPicPr>
          <p:nvPr>
            <p:ph idx="1"/>
          </p:nvPr>
        </p:nvPicPr>
        <p:blipFill>
          <a:blip r:embed="rId2">
            <a:grayscl/>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923925" y="1433721"/>
            <a:ext cx="4786527" cy="4691627"/>
          </a:xfrm>
          <a:prstGeom prst="rect">
            <a:avLst/>
          </a:prstGeom>
          <a:ln w="19050">
            <a:solidFill>
              <a:srgbClr val="C00000"/>
            </a:solidFill>
          </a:ln>
        </p:spPr>
      </p:pic>
      <p:pic>
        <p:nvPicPr>
          <p:cNvPr id="6" name="Obraz 5" descr="Obraz zawierający mapa, tekst, atlas, diagram&#10;&#10;Opis wygenerowany automatycznie">
            <a:extLst>
              <a:ext uri="{FF2B5EF4-FFF2-40B4-BE49-F238E27FC236}">
                <a16:creationId xmlns:a16="http://schemas.microsoft.com/office/drawing/2014/main" xmlns="" id="{2D841A7D-71D4-CFD7-831F-698BC9DC6C5C}"/>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6594" y="1433721"/>
            <a:ext cx="5103856" cy="4691626"/>
          </a:xfrm>
          <a:prstGeom prst="rect">
            <a:avLst/>
          </a:prstGeom>
          <a:noFill/>
          <a:ln w="19050">
            <a:solidFill>
              <a:srgbClr val="C00000"/>
            </a:solidFill>
          </a:ln>
        </p:spPr>
      </p:pic>
      <p:sp>
        <p:nvSpPr>
          <p:cNvPr id="3" name="Symbol zastępczy numeru slajdu 2"/>
          <p:cNvSpPr>
            <a:spLocks noGrp="1"/>
          </p:cNvSpPr>
          <p:nvPr>
            <p:ph type="sldNum" sz="quarter" idx="12"/>
          </p:nvPr>
        </p:nvSpPr>
        <p:spPr/>
        <p:txBody>
          <a:bodyPr/>
          <a:lstStyle/>
          <a:p>
            <a:fld id="{22AA28CC-A34B-4C19-AFE3-B6439D8E44AD}" type="slidenum">
              <a:rPr lang="pl-PL" smtClean="0"/>
              <a:t>11</a:t>
            </a:fld>
            <a:endParaRPr lang="pl-PL"/>
          </a:p>
        </p:txBody>
      </p:sp>
      <p:sp>
        <p:nvSpPr>
          <p:cNvPr id="7" name="pole tekstowe 6"/>
          <p:cNvSpPr txBox="1"/>
          <p:nvPr/>
        </p:nvSpPr>
        <p:spPr>
          <a:xfrm>
            <a:off x="1234903" y="1156723"/>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Mapa 1</a:t>
            </a:r>
          </a:p>
        </p:txBody>
      </p:sp>
      <p:sp>
        <p:nvSpPr>
          <p:cNvPr id="8" name="pole tekstowe 7"/>
          <p:cNvSpPr txBox="1"/>
          <p:nvPr/>
        </p:nvSpPr>
        <p:spPr>
          <a:xfrm>
            <a:off x="6116594" y="1156722"/>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Mapa 2</a:t>
            </a:r>
          </a:p>
        </p:txBody>
      </p:sp>
    </p:spTree>
    <p:extLst>
      <p:ext uri="{BB962C8B-B14F-4D97-AF65-F5344CB8AC3E}">
        <p14:creationId xmlns:p14="http://schemas.microsoft.com/office/powerpoint/2010/main" val="29239544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748146"/>
            <a:ext cx="3932237" cy="1600200"/>
          </a:xfrm>
        </p:spPr>
        <p:txBody>
          <a:bodyPr/>
          <a:lstStyle/>
          <a:p>
            <a:pPr>
              <a:lnSpc>
                <a:spcPts val="1000"/>
              </a:lnSpc>
            </a:pPr>
            <a:r>
              <a:rPr lang="pl-PL" dirty="0"/>
              <a:t>Ewaluacja</a:t>
            </a:r>
            <a:br>
              <a:rPr lang="pl-PL" dirty="0"/>
            </a:br>
            <a:r>
              <a:rPr lang="pl-PL" dirty="0">
                <a:solidFill>
                  <a:srgbClr val="C00000"/>
                </a:solidFill>
              </a:rPr>
              <a:t>________________________ </a:t>
            </a:r>
          </a:p>
        </p:txBody>
      </p:sp>
      <p:sp>
        <p:nvSpPr>
          <p:cNvPr id="3" name="Symbol zastępczy zawartości 2"/>
          <p:cNvSpPr>
            <a:spLocks noGrp="1"/>
          </p:cNvSpPr>
          <p:nvPr>
            <p:ph idx="1"/>
          </p:nvPr>
        </p:nvSpPr>
        <p:spPr>
          <a:xfrm>
            <a:off x="5237018" y="1319936"/>
            <a:ext cx="6116782" cy="4075026"/>
          </a:xfrm>
        </p:spPr>
        <p:txBody>
          <a:bodyPr>
            <a:normAutofit/>
          </a:bodyPr>
          <a:lstStyle/>
          <a:p>
            <a:pPr>
              <a:lnSpc>
                <a:spcPct val="100000"/>
              </a:lnSpc>
              <a:spcBef>
                <a:spcPts val="600"/>
              </a:spcBef>
              <a:buFont typeface="Courier New" panose="02070309020205020404" pitchFamily="49" charset="0"/>
              <a:buChar char="o"/>
            </a:pPr>
            <a:r>
              <a:rPr lang="pl-PL" sz="1200">
                <a:ea typeface="Calibri" panose="020F0502020204030204" pitchFamily="34" charset="0"/>
                <a:cs typeface="Calibri" panose="020F0502020204030204" pitchFamily="34" charset="0"/>
              </a:rPr>
              <a:t>Polegać będzie na </a:t>
            </a:r>
            <a:r>
              <a:rPr lang="pl-PL" sz="1200" b="1">
                <a:ea typeface="Calibri" panose="020F0502020204030204" pitchFamily="34" charset="0"/>
                <a:cs typeface="Calibri" panose="020F0502020204030204" pitchFamily="34" charset="0"/>
              </a:rPr>
              <a:t>ocenie trafności, skuteczności, efektywności oraz użyteczności realizowanych działań</a:t>
            </a:r>
            <a:r>
              <a:rPr lang="pl-PL" sz="1200">
                <a:ea typeface="Calibri" panose="020F0502020204030204" pitchFamily="34" charset="0"/>
                <a:cs typeface="Calibri" panose="020F0502020204030204" pitchFamily="34" charset="0"/>
              </a:rPr>
              <a:t>.</a:t>
            </a:r>
          </a:p>
          <a:p>
            <a:pPr>
              <a:lnSpc>
                <a:spcPct val="100000"/>
              </a:lnSpc>
              <a:spcBef>
                <a:spcPts val="600"/>
              </a:spcBef>
              <a:buFont typeface="Courier New" panose="02070309020205020404" pitchFamily="49" charset="0"/>
              <a:buChar char="o"/>
            </a:pPr>
            <a:r>
              <a:rPr lang="pl-PL" sz="1200">
                <a:ea typeface="Calibri" panose="020F0502020204030204" pitchFamily="34" charset="0"/>
                <a:cs typeface="Calibri" panose="020F0502020204030204" pitchFamily="34" charset="0"/>
              </a:rPr>
              <a:t>Ewaluacja będzie dokonywana na podstawie:</a:t>
            </a:r>
          </a:p>
          <a:p>
            <a:pPr>
              <a:lnSpc>
                <a:spcPct val="100000"/>
              </a:lnSpc>
              <a:spcBef>
                <a:spcPts val="600"/>
              </a:spcBef>
              <a:buFontTx/>
              <a:buChar char="-"/>
            </a:pPr>
            <a:r>
              <a:rPr lang="pl-PL" sz="1200">
                <a:ea typeface="Calibri" panose="020F0502020204030204" pitchFamily="34" charset="0"/>
                <a:cs typeface="Calibri" panose="020F0502020204030204" pitchFamily="34" charset="0"/>
              </a:rPr>
              <a:t>informacji i danych zebranych w procesie monitoringu, </a:t>
            </a:r>
          </a:p>
          <a:p>
            <a:pPr>
              <a:lnSpc>
                <a:spcPct val="100000"/>
              </a:lnSpc>
              <a:spcBef>
                <a:spcPts val="600"/>
              </a:spcBef>
              <a:buFontTx/>
              <a:buChar char="-"/>
            </a:pPr>
            <a:r>
              <a:rPr lang="pl-PL" sz="1200">
                <a:ea typeface="Calibri" panose="020F0502020204030204" pitchFamily="34" charset="0"/>
                <a:cs typeface="Calibri" panose="020F0502020204030204" pitchFamily="34" charset="0"/>
              </a:rPr>
              <a:t>okresową (co dwa lata) </a:t>
            </a:r>
            <a:r>
              <a:rPr lang="pl-PL" sz="1200">
                <a:ea typeface="Calibri" panose="020F0502020204030204" pitchFamily="34" charset="0"/>
                <a:cs typeface="Times New Roman" panose="02020603050405020304" pitchFamily="18" charset="0"/>
              </a:rPr>
              <a:t>diagnozę i ocenę sytuacji społecznej, gospodarczej, środowiskowej, przestrzennej i instytucjonalnej gminy,</a:t>
            </a:r>
          </a:p>
          <a:p>
            <a:pPr>
              <a:lnSpc>
                <a:spcPct val="100000"/>
              </a:lnSpc>
              <a:spcBef>
                <a:spcPts val="600"/>
              </a:spcBef>
              <a:buFontTx/>
              <a:buChar char="-"/>
            </a:pPr>
            <a:r>
              <a:rPr lang="pl-PL" sz="1200">
                <a:ea typeface="Calibri" panose="020F0502020204030204" pitchFamily="34" charset="0"/>
                <a:cs typeface="Times New Roman" panose="02020603050405020304" pitchFamily="18" charset="0"/>
              </a:rPr>
              <a:t>okresową analizę czynników zewnętrznych wpływających na rozwój gminy i zmian w tym zakresie,</a:t>
            </a:r>
          </a:p>
          <a:p>
            <a:pPr>
              <a:lnSpc>
                <a:spcPct val="100000"/>
              </a:lnSpc>
              <a:spcBef>
                <a:spcPts val="600"/>
              </a:spcBef>
              <a:buFontTx/>
              <a:buChar char="-"/>
            </a:pPr>
            <a:r>
              <a:rPr lang="pl-PL" sz="1200">
                <a:ea typeface="Calibri" panose="020F0502020204030204" pitchFamily="34" charset="0"/>
                <a:cs typeface="Times New Roman" panose="02020603050405020304" pitchFamily="18" charset="0"/>
              </a:rPr>
              <a:t>okresową rewizję zgodności strategii rozwoju ze strategiami wyższego rzędu – strategią rozwoju ponadlokalnego (strategią aglomeracji warszawskiej lub inną strategią rozwoju ponadlokalnego uchwaloną przez gminę lub związek albo stowarzyszenie komunalne, których członkiem jest Grodzisk Mazowiecki) lub strategią rozwoju województwa mazowieckiego</a:t>
            </a:r>
          </a:p>
          <a:p>
            <a:pPr>
              <a:lnSpc>
                <a:spcPct val="100000"/>
              </a:lnSpc>
              <a:spcBef>
                <a:spcPts val="600"/>
              </a:spcBef>
              <a:buFont typeface="Courier New" panose="02070309020205020404" pitchFamily="49" charset="0"/>
              <a:buChar char="o"/>
            </a:pPr>
            <a:r>
              <a:rPr lang="pl-PL" sz="1200">
                <a:ea typeface="Calibri" panose="020F0502020204030204" pitchFamily="34" charset="0"/>
                <a:cs typeface="Calibri" panose="020F0502020204030204" pitchFamily="34" charset="0"/>
              </a:rPr>
              <a:t>W proces ewaluacji powinny zostać zaangażowani mieszkańcy oraz partnerzy społeczni i gospodarczy </a:t>
            </a:r>
          </a:p>
          <a:p>
            <a:pPr>
              <a:lnSpc>
                <a:spcPct val="100000"/>
              </a:lnSpc>
              <a:spcBef>
                <a:spcPts val="600"/>
              </a:spcBef>
              <a:buFont typeface="Courier New" panose="02070309020205020404" pitchFamily="49" charset="0"/>
              <a:buChar char="o"/>
            </a:pPr>
            <a:r>
              <a:rPr lang="pl-PL" sz="1200">
                <a:ea typeface="Calibri" panose="020F0502020204030204" pitchFamily="34" charset="0"/>
                <a:cs typeface="Calibri" panose="020F0502020204030204" pitchFamily="34" charset="0"/>
              </a:rPr>
              <a:t>Wyniki ewaluacji zostaną będą odzwierciedlane w raporcie ewaluacyjnym lub </a:t>
            </a:r>
            <a:r>
              <a:rPr lang="pl-PL" sz="1200" b="1">
                <a:ea typeface="Calibri" panose="020F0502020204030204" pitchFamily="34" charset="0"/>
                <a:cs typeface="Calibri" panose="020F0502020204030204" pitchFamily="34" charset="0"/>
              </a:rPr>
              <a:t>„Raporcie o stanie gminy”</a:t>
            </a:r>
            <a:endParaRPr lang="pl-PL" sz="1200" b="1">
              <a:ea typeface="Calibri" panose="020F0502020204030204" pitchFamily="34" charset="0"/>
              <a:cs typeface="Times New Roman" panose="02020603050405020304" pitchFamily="18" charset="0"/>
            </a:endParaRPr>
          </a:p>
        </p:txBody>
      </p:sp>
      <p:sp>
        <p:nvSpPr>
          <p:cNvPr id="4" name="Symbol zastępczy tekstu 3"/>
          <p:cNvSpPr>
            <a:spLocks noGrp="1"/>
          </p:cNvSpPr>
          <p:nvPr>
            <p:ph type="body" sz="half" idx="2"/>
          </p:nvPr>
        </p:nvSpPr>
        <p:spPr>
          <a:xfrm>
            <a:off x="839788" y="2514556"/>
            <a:ext cx="3932237" cy="2688100"/>
          </a:xfrm>
        </p:spPr>
        <p:txBody>
          <a:bodyPr>
            <a:normAutofit/>
          </a:bodyPr>
          <a:lstStyle/>
          <a:p>
            <a:pPr marL="285750" lvl="0" indent="-285750">
              <a:buFont typeface="Courier New" panose="02070309020205020404" pitchFamily="49" charset="0"/>
              <a:buChar char="o"/>
            </a:pPr>
            <a:r>
              <a:rPr lang="pl-PL" sz="1200" b="1" dirty="0">
                <a:solidFill>
                  <a:srgbClr val="C00000"/>
                </a:solidFill>
                <a:ea typeface="Calibri" panose="020F0502020204030204" pitchFamily="34" charset="0"/>
                <a:cs typeface="Calibri" panose="020F0502020204030204" pitchFamily="34" charset="0"/>
              </a:rPr>
              <a:t>Cel: </a:t>
            </a:r>
            <a:r>
              <a:rPr lang="pl-PL" sz="1200" dirty="0">
                <a:ea typeface="Calibri" panose="020F0502020204030204" pitchFamily="34" charset="0"/>
                <a:cs typeface="Calibri" panose="020F0502020204030204" pitchFamily="34" charset="0"/>
              </a:rPr>
              <a:t>uzyskanie informacji o efektach podejmowanych działań i konieczności aktualizacji strategii</a:t>
            </a:r>
          </a:p>
          <a:p>
            <a:pPr marL="285750" lvl="0" indent="-285750">
              <a:buFont typeface="Courier New" panose="02070309020205020404" pitchFamily="49" charset="0"/>
              <a:buChar char="o"/>
            </a:pPr>
            <a:r>
              <a:rPr lang="pl-PL" sz="1200" b="1" dirty="0">
                <a:solidFill>
                  <a:srgbClr val="C00000"/>
                </a:solidFill>
                <a:ea typeface="Calibri" panose="020F0502020204030204" pitchFamily="34" charset="0"/>
                <a:cs typeface="Calibri" panose="020F0502020204030204" pitchFamily="34" charset="0"/>
              </a:rPr>
              <a:t>Częstotliwość</a:t>
            </a:r>
            <a:r>
              <a:rPr lang="pl-PL" sz="1200" b="1" dirty="0">
                <a:ea typeface="Calibri" panose="020F0502020204030204" pitchFamily="34" charset="0"/>
                <a:cs typeface="Calibri" panose="020F0502020204030204" pitchFamily="34" charset="0"/>
              </a:rPr>
              <a:t>: </a:t>
            </a:r>
            <a:r>
              <a:rPr lang="pl-PL" sz="1200" dirty="0">
                <a:ea typeface="Calibri" panose="020F0502020204030204" pitchFamily="34" charset="0"/>
                <a:cs typeface="Calibri" panose="020F0502020204030204" pitchFamily="34" charset="0"/>
              </a:rPr>
              <a:t>co 2 lata</a:t>
            </a:r>
          </a:p>
          <a:p>
            <a:pPr marL="285750" indent="-285750">
              <a:buFont typeface="Courier New" panose="02070309020205020404" pitchFamily="49" charset="0"/>
              <a:buChar char="o"/>
            </a:pPr>
            <a:r>
              <a:rPr lang="pl-PL" sz="1200" b="1" dirty="0">
                <a:solidFill>
                  <a:srgbClr val="C00000"/>
                </a:solidFill>
                <a:ea typeface="Calibri" panose="020F0502020204030204" pitchFamily="34" charset="0"/>
                <a:cs typeface="Calibri" panose="020F0502020204030204" pitchFamily="34" charset="0"/>
              </a:rPr>
              <a:t>Podmiot odpowiedzialny: </a:t>
            </a:r>
            <a:r>
              <a:rPr lang="pl-PL" sz="1200" dirty="0">
                <a:ea typeface="Calibri" panose="020F0502020204030204" pitchFamily="34" charset="0"/>
                <a:cs typeface="Calibri" panose="020F0502020204030204" pitchFamily="34" charset="0"/>
              </a:rPr>
              <a:t>powołany przez burmistrza Grodziska Mazowieckiego osoba lub zespół osób</a:t>
            </a:r>
          </a:p>
          <a:p>
            <a:pPr marL="285750" lvl="0" indent="-285750">
              <a:buFont typeface="Courier New" panose="02070309020205020404" pitchFamily="49" charset="0"/>
              <a:buChar char="o"/>
            </a:pPr>
            <a:endParaRPr lang="pl-PL" dirty="0">
              <a:ea typeface="Calibri" panose="020F0502020204030204" pitchFamily="34" charset="0"/>
              <a:cs typeface="Times New Roman" panose="02020603050405020304" pitchFamily="18" charset="0"/>
            </a:endParaRPr>
          </a:p>
          <a:p>
            <a:endParaRPr lang="pl-PL" dirty="0"/>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8" name="Obraz 7"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367501" y="6261735"/>
            <a:ext cx="1591235" cy="459740"/>
          </a:xfrm>
          <a:prstGeom prst="rect">
            <a:avLst/>
          </a:prstGeom>
          <a:noFill/>
          <a:ln>
            <a:noFill/>
          </a:ln>
        </p:spPr>
      </p:pic>
      <p:sp>
        <p:nvSpPr>
          <p:cNvPr id="6" name="Symbol zastępczy numeru slajdu 5">
            <a:extLst>
              <a:ext uri="{FF2B5EF4-FFF2-40B4-BE49-F238E27FC236}">
                <a16:creationId xmlns:a16="http://schemas.microsoft.com/office/drawing/2014/main" xmlns="" id="{82062A31-C061-6E20-B92D-6CC666886476}"/>
              </a:ext>
            </a:extLst>
          </p:cNvPr>
          <p:cNvSpPr>
            <a:spLocks noGrp="1"/>
          </p:cNvSpPr>
          <p:nvPr>
            <p:ph type="sldNum" sz="quarter" idx="12"/>
          </p:nvPr>
        </p:nvSpPr>
        <p:spPr/>
        <p:txBody>
          <a:bodyPr/>
          <a:lstStyle/>
          <a:p>
            <a:fld id="{22AA28CC-A34B-4C19-AFE3-B6439D8E44AD}" type="slidenum">
              <a:rPr lang="pl-PL" smtClean="0"/>
              <a:t>110</a:t>
            </a:fld>
            <a:endParaRPr lang="pl-PL"/>
          </a:p>
        </p:txBody>
      </p:sp>
    </p:spTree>
    <p:extLst>
      <p:ext uri="{BB962C8B-B14F-4D97-AF65-F5344CB8AC3E}">
        <p14:creationId xmlns:p14="http://schemas.microsoft.com/office/powerpoint/2010/main" val="987757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Aktualizacja strategii rozwoju</a:t>
            </a:r>
          </a:p>
        </p:txBody>
      </p:sp>
      <p:sp>
        <p:nvSpPr>
          <p:cNvPr id="3" name="Symbol zastępczy zawartości 2"/>
          <p:cNvSpPr>
            <a:spLocks noGrp="1"/>
          </p:cNvSpPr>
          <p:nvPr>
            <p:ph idx="1"/>
          </p:nvPr>
        </p:nvSpPr>
        <p:spPr>
          <a:xfrm>
            <a:off x="838201" y="1362043"/>
            <a:ext cx="4057650" cy="3486182"/>
          </a:xfrm>
        </p:spPr>
        <p:txBody>
          <a:bodyPr numCol="1">
            <a:noAutofit/>
          </a:bodyPr>
          <a:lstStyle/>
          <a:p>
            <a:pPr marL="0" indent="0">
              <a:lnSpc>
                <a:spcPct val="107000"/>
              </a:lnSpc>
              <a:spcAft>
                <a:spcPts val="800"/>
              </a:spcAft>
              <a:buNone/>
            </a:pPr>
            <a:r>
              <a:rPr lang="pl-PL" sz="1200" dirty="0">
                <a:ea typeface="Calibri" panose="020F0502020204030204" pitchFamily="34" charset="0"/>
                <a:cs typeface="Calibri" panose="020F0502020204030204" pitchFamily="34" charset="0"/>
              </a:rPr>
              <a:t>W celu dostosowania się do zmieniającej się sytuacji społeczno-gospodarczej, zmiany okoliczności i czynników mających istotny wpływ na realizację celów strategicznych, strategia rozwoju będzie poddawana aktualizacji, w czasie i zakresie proponowanym przez Zespół ds. wdrażania strategii.</a:t>
            </a:r>
            <a:endParaRPr lang="pl-PL" sz="1200"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pl-PL" sz="1200" dirty="0">
                <a:ea typeface="Calibri" panose="020F0502020204030204" pitchFamily="34" charset="0"/>
                <a:cs typeface="Calibri" panose="020F0502020204030204" pitchFamily="34" charset="0"/>
              </a:rPr>
              <a:t>Aktualizacji strategii będzie dokonywał Zespół ds. wdrażania strategii, na podstawie wyników ewaluacji strategii we współpracy z grupami zadaniowymi, w skład których będą wchodziły osoby właściwe w sprawach społecznych, gospodarczych, przestrzennych, ochrony środowiska, organizacyjnych, promocji oraz inne osoby (w szczególności. przedstawiciele społeczności lokalnej, eksperci zewnętrzni).</a:t>
            </a:r>
            <a:endParaRPr lang="pl-PL" sz="1200"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pl-PL" sz="1200" dirty="0">
                <a:ea typeface="Calibri" panose="020F0502020204030204" pitchFamily="34" charset="0"/>
                <a:cs typeface="Calibri" panose="020F0502020204030204" pitchFamily="34" charset="0"/>
              </a:rPr>
              <a:t>Projekt zaktualizowanej strategii będzie podlegał konsultacjom społecznym i będzie przyjmowany przez organ stanowiący gminy.</a:t>
            </a:r>
          </a:p>
          <a:p>
            <a:pPr marL="0" indent="0">
              <a:lnSpc>
                <a:spcPct val="107000"/>
              </a:lnSpc>
              <a:spcAft>
                <a:spcPts val="800"/>
              </a:spcAft>
              <a:buNone/>
            </a:pPr>
            <a:r>
              <a:rPr lang="pl-PL" sz="1200" dirty="0">
                <a:ea typeface="Calibri" panose="020F0502020204030204" pitchFamily="34" charset="0"/>
                <a:cs typeface="Calibri" panose="020F0502020204030204" pitchFamily="34" charset="0"/>
              </a:rPr>
              <a:t>Proces aktualizacji strategii prezentuje Schemat 13.</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5" name="Obraz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872164" y="1404920"/>
            <a:ext cx="4624387" cy="4238674"/>
          </a:xfrm>
          <a:prstGeom prst="rect">
            <a:avLst/>
          </a:prstGeom>
        </p:spPr>
      </p:pic>
      <p:sp>
        <p:nvSpPr>
          <p:cNvPr id="6" name="pole tekstowe 5"/>
          <p:cNvSpPr txBox="1"/>
          <p:nvPr/>
        </p:nvSpPr>
        <p:spPr>
          <a:xfrm>
            <a:off x="9063612" y="5720095"/>
            <a:ext cx="1715085" cy="230832"/>
          </a:xfrm>
          <a:prstGeom prst="rect">
            <a:avLst/>
          </a:prstGeom>
          <a:noFill/>
        </p:spPr>
        <p:txBody>
          <a:bodyPr wrap="square" rtlCol="0">
            <a:spAutoFit/>
          </a:bodyPr>
          <a:lstStyle/>
          <a:p>
            <a:r>
              <a:rPr lang="pl-PL" sz="900" b="1">
                <a:latin typeface="Cambria" panose="02040503050406030204" pitchFamily="18" charset="0"/>
                <a:ea typeface="Cambria" panose="02040503050406030204" pitchFamily="18" charset="0"/>
              </a:rPr>
              <a:t>Źródło: opracowanie własne </a:t>
            </a:r>
          </a:p>
        </p:txBody>
      </p:sp>
      <p:sp>
        <p:nvSpPr>
          <p:cNvPr id="7" name="Symbol zastępczy numeru slajdu 6"/>
          <p:cNvSpPr>
            <a:spLocks noGrp="1"/>
          </p:cNvSpPr>
          <p:nvPr>
            <p:ph type="sldNum" sz="quarter" idx="12"/>
          </p:nvPr>
        </p:nvSpPr>
        <p:spPr/>
        <p:txBody>
          <a:bodyPr/>
          <a:lstStyle/>
          <a:p>
            <a:fld id="{22AA28CC-A34B-4C19-AFE3-B6439D8E44AD}" type="slidenum">
              <a:rPr lang="pl-PL" smtClean="0"/>
              <a:t>111</a:t>
            </a:fld>
            <a:endParaRPr lang="pl-PL"/>
          </a:p>
        </p:txBody>
      </p:sp>
      <p:sp>
        <p:nvSpPr>
          <p:cNvPr id="8" name="pole tekstowe 7"/>
          <p:cNvSpPr txBox="1"/>
          <p:nvPr/>
        </p:nvSpPr>
        <p:spPr>
          <a:xfrm>
            <a:off x="9458326" y="1237346"/>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Schemat 13</a:t>
            </a:r>
          </a:p>
        </p:txBody>
      </p:sp>
    </p:spTree>
    <p:extLst>
      <p:ext uri="{BB962C8B-B14F-4D97-AF65-F5344CB8AC3E}">
        <p14:creationId xmlns:p14="http://schemas.microsoft.com/office/powerpoint/2010/main" val="35828462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Ramy finansowe </a:t>
            </a:r>
          </a:p>
        </p:txBody>
      </p:sp>
      <p:sp>
        <p:nvSpPr>
          <p:cNvPr id="3" name="Symbol zastępczy zawartości 2"/>
          <p:cNvSpPr>
            <a:spLocks noGrp="1"/>
          </p:cNvSpPr>
          <p:nvPr>
            <p:ph idx="1"/>
          </p:nvPr>
        </p:nvSpPr>
        <p:spPr>
          <a:xfrm>
            <a:off x="838200" y="1212530"/>
            <a:ext cx="4657725" cy="4740595"/>
          </a:xfrm>
        </p:spPr>
        <p:txBody>
          <a:bodyPr>
            <a:normAutofit/>
          </a:bodyPr>
          <a:lstStyle/>
          <a:p>
            <a:pPr marL="0" indent="0">
              <a:buNone/>
            </a:pPr>
            <a:r>
              <a:rPr lang="pl-PL" sz="1200" dirty="0"/>
              <a:t>Działania mające na celu realizację strategii rozwoju (tj. działania operacyjne, programy, projekty, w tym strategiczne) będą finansowane ze środków własnych gminy oraz ze środków zewnętrznych (zwrotnych i bezzwrotnych). </a:t>
            </a:r>
          </a:p>
          <a:p>
            <a:pPr marL="0" indent="0">
              <a:buNone/>
            </a:pPr>
            <a:r>
              <a:rPr lang="pl-PL" sz="1200" dirty="0"/>
              <a:t>Przewiduje się, że budżet na realizację działań gminy w okresie 2025-2030 wyniesie </a:t>
            </a:r>
            <a:r>
              <a:rPr lang="pl-PL" sz="1200" b="1" dirty="0"/>
              <a:t>2.622 ml zł.</a:t>
            </a:r>
          </a:p>
          <a:p>
            <a:pPr marL="0" indent="0">
              <a:buNone/>
            </a:pPr>
            <a:r>
              <a:rPr lang="pl-PL" sz="1200" dirty="0"/>
              <a:t>Dostępne środki finansowe z budżetu  gminy zostaną przeznaczone na:</a:t>
            </a:r>
          </a:p>
          <a:p>
            <a:pPr>
              <a:buFont typeface="Courier New" panose="02070309020205020404" pitchFamily="49" charset="0"/>
              <a:buChar char="o"/>
            </a:pPr>
            <a:r>
              <a:rPr lang="pl-PL" sz="1200" dirty="0"/>
              <a:t>realizację działań operacyjnych i rozwojowych w wymiarze społecznym –w wysokości </a:t>
            </a:r>
            <a:r>
              <a:rPr lang="pl-PL" sz="1200" b="1" dirty="0"/>
              <a:t>70% </a:t>
            </a:r>
            <a:r>
              <a:rPr lang="pl-PL" sz="1200" dirty="0"/>
              <a:t>dostępnych środków </a:t>
            </a:r>
          </a:p>
          <a:p>
            <a:pPr>
              <a:buFont typeface="Courier New" panose="02070309020205020404" pitchFamily="49" charset="0"/>
              <a:buChar char="o"/>
            </a:pPr>
            <a:r>
              <a:rPr lang="pl-PL" sz="1200" dirty="0"/>
              <a:t>realizację działań operacyjnych i rozwojowych  w wymiarze środowiskowym – w wysokości </a:t>
            </a:r>
            <a:r>
              <a:rPr lang="pl-PL" sz="1200" b="1" dirty="0"/>
              <a:t>15% </a:t>
            </a:r>
            <a:r>
              <a:rPr lang="pl-PL" sz="1200" dirty="0"/>
              <a:t>dostępnych środków </a:t>
            </a:r>
          </a:p>
          <a:p>
            <a:pPr>
              <a:buFont typeface="Courier New" panose="02070309020205020404" pitchFamily="49" charset="0"/>
              <a:buChar char="o"/>
            </a:pPr>
            <a:r>
              <a:rPr lang="pl-PL" sz="1200" dirty="0"/>
              <a:t>realizację działań operacyjnych i rozwojowych w wymiarze przestrzennym – w wysokości </a:t>
            </a:r>
            <a:r>
              <a:rPr lang="pl-PL" sz="1200" b="1" dirty="0"/>
              <a:t>10% </a:t>
            </a:r>
            <a:r>
              <a:rPr lang="pl-PL" sz="1200" dirty="0"/>
              <a:t>dostępnych środków </a:t>
            </a:r>
          </a:p>
          <a:p>
            <a:pPr>
              <a:buFont typeface="Courier New" panose="02070309020205020404" pitchFamily="49" charset="0"/>
              <a:buChar char="o"/>
            </a:pPr>
            <a:r>
              <a:rPr lang="pl-PL" sz="1200" dirty="0"/>
              <a:t>realizację działań operacyjnych i rozwojowych w wymiarze gospodarczym – w wysokości </a:t>
            </a:r>
            <a:r>
              <a:rPr lang="pl-PL" sz="1200" b="1" dirty="0"/>
              <a:t>5% </a:t>
            </a:r>
            <a:r>
              <a:rPr lang="pl-PL" sz="1200" dirty="0"/>
              <a:t>dostępnych środków. </a:t>
            </a:r>
          </a:p>
          <a:p>
            <a:pPr marL="0" indent="0">
              <a:buNone/>
            </a:pPr>
            <a:r>
              <a:rPr lang="pl-PL" sz="1200" dirty="0"/>
              <a:t>Rzeczywista wysokość środków przeznaczonych na realizację działań w ww. wymiarach będzie zależała od tempa realizacji celów strategicznych i wysokości środków zewnętrznych bezzwrotnych pozyskanych na finansowanie działań gminy.</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9" name="Wykres 8"/>
          <p:cNvGraphicFramePr>
            <a:graphicFrameLocks/>
          </p:cNvGraphicFramePr>
          <p:nvPr>
            <p:extLst>
              <p:ext uri="{D42A27DB-BD31-4B8C-83A1-F6EECF244321}">
                <p14:modId xmlns:p14="http://schemas.microsoft.com/office/powerpoint/2010/main" val="2199418552"/>
              </p:ext>
            </p:extLst>
          </p:nvPr>
        </p:nvGraphicFramePr>
        <p:xfrm>
          <a:off x="5910350" y="1787236"/>
          <a:ext cx="5353396" cy="3989815"/>
        </p:xfrm>
        <a:graphic>
          <a:graphicData uri="http://schemas.openxmlformats.org/drawingml/2006/chart">
            <c:chart xmlns:c="http://schemas.openxmlformats.org/drawingml/2006/chart" xmlns:r="http://schemas.openxmlformats.org/officeDocument/2006/relationships" r:id="rId2"/>
          </a:graphicData>
        </a:graphic>
      </p:graphicFrame>
      <p:sp>
        <p:nvSpPr>
          <p:cNvPr id="5" name="Symbol zastępczy numeru slajdu 4"/>
          <p:cNvSpPr>
            <a:spLocks noGrp="1"/>
          </p:cNvSpPr>
          <p:nvPr>
            <p:ph type="sldNum" sz="quarter" idx="12"/>
          </p:nvPr>
        </p:nvSpPr>
        <p:spPr/>
        <p:txBody>
          <a:bodyPr/>
          <a:lstStyle/>
          <a:p>
            <a:fld id="{22AA28CC-A34B-4C19-AFE3-B6439D8E44AD}" type="slidenum">
              <a:rPr lang="pl-PL" smtClean="0"/>
              <a:t>112</a:t>
            </a:fld>
            <a:endParaRPr lang="pl-PL"/>
          </a:p>
        </p:txBody>
      </p:sp>
      <p:sp>
        <p:nvSpPr>
          <p:cNvPr id="7" name="pole tekstowe 6"/>
          <p:cNvSpPr txBox="1"/>
          <p:nvPr/>
        </p:nvSpPr>
        <p:spPr>
          <a:xfrm>
            <a:off x="9734550" y="1690687"/>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Wykres 1</a:t>
            </a:r>
          </a:p>
        </p:txBody>
      </p:sp>
    </p:spTree>
    <p:extLst>
      <p:ext uri="{BB962C8B-B14F-4D97-AF65-F5344CB8AC3E}">
        <p14:creationId xmlns:p14="http://schemas.microsoft.com/office/powerpoint/2010/main" val="18519783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Źródła finansowania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zawartości 4"/>
          <p:cNvSpPr>
            <a:spLocks noGrp="1"/>
          </p:cNvSpPr>
          <p:nvPr>
            <p:ph idx="1"/>
          </p:nvPr>
        </p:nvSpPr>
        <p:spPr>
          <a:xfrm>
            <a:off x="818322" y="1266951"/>
            <a:ext cx="5652052" cy="5271961"/>
          </a:xfrm>
          <a:prstGeom prst="rect">
            <a:avLst/>
          </a:prstGeom>
        </p:spPr>
        <p:txBody>
          <a:bodyPr wrap="square" numCol="1" spcCol="360000">
            <a:noAutofit/>
          </a:bodyPr>
          <a:lstStyle/>
          <a:p>
            <a:pPr marL="0" indent="0">
              <a:lnSpc>
                <a:spcPct val="100000"/>
              </a:lnSpc>
              <a:spcBef>
                <a:spcPts val="0"/>
              </a:spcBef>
              <a:spcAft>
                <a:spcPts val="0"/>
              </a:spcAft>
              <a:buNone/>
            </a:pPr>
            <a:r>
              <a:rPr lang="pl-PL" sz="1200" dirty="0">
                <a:ea typeface="Calibri" panose="020F0502020204030204" pitchFamily="34" charset="0"/>
                <a:cs typeface="Calibri" panose="020F0502020204030204" pitchFamily="34" charset="0"/>
              </a:rPr>
              <a:t>Podstawowymi instrumentami wdrażania strategii rozwoju gminy Grodzisk Mazowiecki  do 2035 r. będą:</a:t>
            </a: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budżety pozostałych jednostek samorządu terytorialnego, na zasadzie umów;</a:t>
            </a: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wieloletnia prognoza finansowa;</a:t>
            </a:r>
            <a:endParaRPr lang="pl-PL" sz="1200" dirty="0">
              <a:ea typeface="Calibri" panose="020F0502020204030204" pitchFamily="34" charset="0"/>
              <a:cs typeface="Times New Roman" panose="02020603050405020304" pitchFamily="18" charset="0"/>
            </a:endParaRP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budżety innych podmiotów zaangażowanych w realizację Strategii.</a:t>
            </a:r>
          </a:p>
          <a:p>
            <a:pPr marL="0" indent="0">
              <a:lnSpc>
                <a:spcPct val="100000"/>
              </a:lnSpc>
              <a:spcBef>
                <a:spcPts val="0"/>
              </a:spcBef>
              <a:spcAft>
                <a:spcPts val="0"/>
              </a:spcAft>
              <a:buNone/>
            </a:pPr>
            <a:endParaRPr lang="pl-PL" sz="1200" dirty="0">
              <a:ea typeface="Calibri" panose="020F0502020204030204" pitchFamily="34" charset="0"/>
              <a:cs typeface="Calibri" panose="020F0502020204030204" pitchFamily="34" charset="0"/>
            </a:endParaRPr>
          </a:p>
          <a:p>
            <a:pPr marL="0" indent="0">
              <a:lnSpc>
                <a:spcPct val="100000"/>
              </a:lnSpc>
              <a:spcBef>
                <a:spcPts val="0"/>
              </a:spcBef>
              <a:spcAft>
                <a:spcPts val="0"/>
              </a:spcAft>
              <a:buNone/>
            </a:pPr>
            <a:r>
              <a:rPr lang="pl-PL" sz="1200" dirty="0">
                <a:ea typeface="Calibri" panose="020F0502020204030204" pitchFamily="34" charset="0"/>
                <a:cs typeface="Calibri" panose="020F0502020204030204" pitchFamily="34" charset="0"/>
              </a:rPr>
              <a:t>Strategia rozwoju gminy Grodzisk Mazowiecki  do 2035 r.  będzie finansowana z różnych źródeł, w tym:</a:t>
            </a: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budżetu Państwa, funduszy celowych i innych środków publicznych, </a:t>
            </a:r>
            <a:endParaRPr lang="pl-PL" sz="1200" dirty="0">
              <a:ea typeface="Calibri" panose="020F0502020204030204" pitchFamily="34" charset="0"/>
              <a:cs typeface="Times New Roman" panose="02020603050405020304" pitchFamily="18" charset="0"/>
            </a:endParaRP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środków z funduszy Unii Europejskiej oraz innych państw lub organizacji i instytucji, </a:t>
            </a:r>
            <a:endParaRPr lang="pl-PL" sz="1200" dirty="0">
              <a:ea typeface="Calibri" panose="020F0502020204030204" pitchFamily="34" charset="0"/>
              <a:cs typeface="Times New Roman" panose="02020603050405020304" pitchFamily="18" charset="0"/>
            </a:endParaRP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budżetu gminy (środki własne),</a:t>
            </a: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wkładu prywatnego, w tym wnoszonego w formie partnerstwa publiczno-prywatnego (PPP), </a:t>
            </a:r>
            <a:endParaRPr lang="pl-PL" sz="1200" dirty="0">
              <a:ea typeface="Calibri" panose="020F0502020204030204" pitchFamily="34" charset="0"/>
              <a:cs typeface="Times New Roman" panose="02020603050405020304" pitchFamily="18" charset="0"/>
            </a:endParaRPr>
          </a:p>
          <a:p>
            <a:pPr>
              <a:lnSpc>
                <a:spcPct val="100000"/>
              </a:lnSpc>
              <a:spcBef>
                <a:spcPts val="0"/>
              </a:spcBef>
              <a:spcAft>
                <a:spcPts val="0"/>
              </a:spcAft>
              <a:buFont typeface="Courier New" panose="02070309020205020404" pitchFamily="49" charset="0"/>
              <a:buChar char="o"/>
            </a:pPr>
            <a:r>
              <a:rPr lang="pl-PL" sz="1200" dirty="0">
                <a:ea typeface="Calibri" panose="020F0502020204030204" pitchFamily="34" charset="0"/>
                <a:cs typeface="Calibri" panose="020F0502020204030204" pitchFamily="34" charset="0"/>
              </a:rPr>
              <a:t>pożyczek i kredytów. </a:t>
            </a:r>
            <a:endParaRPr lang="pl-PL" sz="1200" dirty="0">
              <a:ea typeface="Calibri" panose="020F0502020204030204" pitchFamily="34" charset="0"/>
              <a:cs typeface="Times New Roman" panose="02020603050405020304" pitchFamily="18" charset="0"/>
            </a:endParaRPr>
          </a:p>
          <a:p>
            <a:pPr marL="0" indent="0">
              <a:lnSpc>
                <a:spcPct val="100000"/>
              </a:lnSpc>
              <a:buNone/>
            </a:pPr>
            <a:r>
              <a:rPr lang="pl-PL" sz="1200" dirty="0">
                <a:cs typeface="Calibri" panose="020F0502020204030204" pitchFamily="34" charset="0"/>
              </a:rPr>
              <a:t>Istotne źródło finansowania działań </a:t>
            </a:r>
            <a:r>
              <a:rPr lang="pl-PL" sz="1200" dirty="0">
                <a:ea typeface="Calibri" panose="020F0502020204030204" pitchFamily="34" charset="0"/>
                <a:cs typeface="Calibri" panose="020F0502020204030204" pitchFamily="34" charset="0"/>
              </a:rPr>
              <a:t>gminy Grodzisk Mazowiecki  </a:t>
            </a:r>
            <a:r>
              <a:rPr lang="pl-PL" sz="1200" dirty="0">
                <a:cs typeface="Calibri" panose="020F0502020204030204" pitchFamily="34" charset="0"/>
              </a:rPr>
              <a:t>w ramach celów strategicznych będą stanowić środki zewnętrzne: krajowe i zagraniczne.</a:t>
            </a:r>
          </a:p>
          <a:p>
            <a:pPr marL="0" indent="0">
              <a:lnSpc>
                <a:spcPct val="100000"/>
              </a:lnSpc>
              <a:buNone/>
            </a:pPr>
            <a:r>
              <a:rPr lang="pl-PL" sz="1200" dirty="0">
                <a:cs typeface="Calibri" panose="020F0502020204030204" pitchFamily="34" charset="0"/>
              </a:rPr>
              <a:t>Wskazane źródła i instrumenty finansowania zewnętrznego nie zamykają katalogu instrumentów możliwych do wykorzystania w finansowaniu przedsięwzięć realizowanych przez gminę Grodzisk Mazowiecki. </a:t>
            </a:r>
            <a:br>
              <a:rPr lang="pl-PL" sz="1200" dirty="0">
                <a:cs typeface="Calibri" panose="020F0502020204030204" pitchFamily="34" charset="0"/>
              </a:rPr>
            </a:br>
            <a:r>
              <a:rPr lang="pl-PL" sz="1200" dirty="0">
                <a:cs typeface="Calibri" panose="020F0502020204030204" pitchFamily="34" charset="0"/>
              </a:rPr>
              <a:t>Przedstawiają one jedynie potencjalny katalog mechanizmów możliwych do zastosowania, który będzie podlegał weryfikacji i doprecyzowaniu podczas działań zmierzających do realizacji strategii</a:t>
            </a:r>
            <a:r>
              <a:rPr lang="pl-PL" sz="1350" dirty="0">
                <a:cs typeface="Calibri" panose="020F0502020204030204" pitchFamily="34" charset="0"/>
              </a:rPr>
              <a:t>.</a:t>
            </a:r>
            <a:endParaRPr lang="pl-PL" sz="1350" dirty="0">
              <a:effectLst/>
            </a:endParaRPr>
          </a:p>
        </p:txBody>
      </p:sp>
      <p:sp>
        <p:nvSpPr>
          <p:cNvPr id="7" name="Prostokąt 6"/>
          <p:cNvSpPr/>
          <p:nvPr/>
        </p:nvSpPr>
        <p:spPr>
          <a:xfrm>
            <a:off x="6870424" y="1281239"/>
            <a:ext cx="4093397" cy="4280018"/>
          </a:xfrm>
          <a:prstGeom prst="rect">
            <a:avLst/>
          </a:prstGeom>
          <a:solidFill>
            <a:schemeClr val="bg2"/>
          </a:solidFill>
          <a:ln w="28575">
            <a:solidFill>
              <a:srgbClr val="C00000"/>
            </a:solidFill>
          </a:ln>
        </p:spPr>
        <p:txBody>
          <a:bodyPr wrap="square">
            <a:spAutoFit/>
          </a:bodyPr>
          <a:lstStyle/>
          <a:p>
            <a:pPr lvl="0">
              <a:lnSpc>
                <a:spcPct val="108000"/>
              </a:lnSpc>
              <a:buClr>
                <a:srgbClr val="000000"/>
              </a:buClr>
            </a:pPr>
            <a:r>
              <a:rPr lang="pl-PL" sz="1200" b="1">
                <a:solidFill>
                  <a:srgbClr val="C00000"/>
                </a:solidFill>
                <a:latin typeface="Cambria" panose="02040503050406030204" pitchFamily="18" charset="0"/>
                <a:ea typeface="Cambria" panose="02040503050406030204" pitchFamily="18" charset="0"/>
              </a:rPr>
              <a:t>ŚRODKI ZEWNĘTRZNE </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Europejski Fundusz Rozwoju Regionalnego,</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Europejski Fundusz Społeczny+,</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Fundusz Spójności,</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Fundusz na rzecz Sprawiedliwej Transformacji </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Europejski Fun­dusz Morski, Rybacki i Akwakultury,</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inne fundusze. </a:t>
            </a:r>
          </a:p>
          <a:p>
            <a:pPr marL="108585">
              <a:lnSpc>
                <a:spcPct val="108000"/>
              </a:lnSpc>
            </a:pPr>
            <a:r>
              <a:rPr lang="pl-PL" sz="1200">
                <a:latin typeface="Cambria" panose="02040503050406030204" pitchFamily="18" charset="0"/>
                <a:ea typeface="Cambria" panose="02040503050406030204" pitchFamily="18" charset="0"/>
              </a:rPr>
              <a:t> </a:t>
            </a:r>
          </a:p>
          <a:p>
            <a:pPr>
              <a:lnSpc>
                <a:spcPct val="108000"/>
              </a:lnSpc>
            </a:pPr>
            <a:r>
              <a:rPr lang="pl-PL" sz="1200">
                <a:latin typeface="Cambria" panose="02040503050406030204" pitchFamily="18" charset="0"/>
                <a:ea typeface="Cambria" panose="02040503050406030204" pitchFamily="18" charset="0"/>
              </a:rPr>
              <a:t>Środki pochodzące z Unii Europejskiej dystrybuowane będą w ramach programów operacyjnych zarządzanych z poziomu krajowego lub regionalnego, w tym w ramach programów:</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Fundusze Europejskie dla Nowoczesnej Gospodarki 2021-2027,</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Program Fundusze Europejskie na Infrastrukturę, </a:t>
            </a:r>
            <a:br>
              <a:rPr lang="pl-PL" sz="1200">
                <a:latin typeface="Cambria" panose="02040503050406030204" pitchFamily="18" charset="0"/>
                <a:ea typeface="Cambria" panose="02040503050406030204" pitchFamily="18" charset="0"/>
              </a:rPr>
            </a:br>
            <a:r>
              <a:rPr lang="pl-PL" sz="1200">
                <a:latin typeface="Cambria" panose="02040503050406030204" pitchFamily="18" charset="0"/>
                <a:ea typeface="Cambria" panose="02040503050406030204" pitchFamily="18" charset="0"/>
              </a:rPr>
              <a:t>Klimat, Środowisko 2021-2027,</a:t>
            </a:r>
          </a:p>
          <a:p>
            <a:pPr marL="171450" lvl="0" indent="-171450">
              <a:lnSpc>
                <a:spcPct val="108000"/>
              </a:lnSpc>
              <a:buClr>
                <a:srgbClr val="000000"/>
              </a:buClr>
              <a:buFont typeface="Courier New" panose="02070309020205020404" pitchFamily="49" charset="0"/>
              <a:buChar char="o"/>
            </a:pPr>
            <a:r>
              <a:rPr lang="pl-PL" sz="1200">
                <a:latin typeface="Cambria" panose="02040503050406030204" pitchFamily="18" charset="0"/>
                <a:ea typeface="Cambria" panose="02040503050406030204" pitchFamily="18" charset="0"/>
              </a:rPr>
              <a:t>Fundusze Europejskie dla Mazowsza na lata 2021-2027.</a:t>
            </a:r>
          </a:p>
          <a:p>
            <a:pPr lvl="0">
              <a:lnSpc>
                <a:spcPct val="108000"/>
              </a:lnSpc>
              <a:buClr>
                <a:srgbClr val="000000"/>
              </a:buClr>
            </a:pPr>
            <a:endParaRPr lang="pl-PL" sz="1200">
              <a:latin typeface="Cambria" panose="02040503050406030204" pitchFamily="18" charset="0"/>
              <a:ea typeface="Cambria" panose="02040503050406030204" pitchFamily="18" charset="0"/>
            </a:endParaRPr>
          </a:p>
          <a:p>
            <a:pPr lvl="0">
              <a:lnSpc>
                <a:spcPct val="108000"/>
              </a:lnSpc>
              <a:buClr>
                <a:srgbClr val="000000"/>
              </a:buClr>
            </a:pPr>
            <a:r>
              <a:rPr lang="pl-PL" sz="1200">
                <a:latin typeface="Cambria" panose="02040503050406030204" pitchFamily="18" charset="0"/>
                <a:ea typeface="Cambria" panose="02040503050406030204" pitchFamily="18" charset="0"/>
              </a:rPr>
              <a:t>Istotnym instrumentem finansowania Strategii rozwoju gminy Grodzisk Mazowiecki może być  Krajowy Plan Odbudowy 2021-2026 </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113</a:t>
            </a:fld>
            <a:endParaRPr lang="pl-PL"/>
          </a:p>
        </p:txBody>
      </p:sp>
    </p:spTree>
    <p:extLst>
      <p:ext uri="{BB962C8B-B14F-4D97-AF65-F5344CB8AC3E}">
        <p14:creationId xmlns:p14="http://schemas.microsoft.com/office/powerpoint/2010/main" val="19042042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Spójność z dokumentami wyższego rzędu </a:t>
            </a:r>
          </a:p>
        </p:txBody>
      </p:sp>
      <p:sp>
        <p:nvSpPr>
          <p:cNvPr id="3" name="Symbol zastępczy tekstu 2"/>
          <p:cNvSpPr>
            <a:spLocks noGrp="1"/>
          </p:cNvSpPr>
          <p:nvPr>
            <p:ph type="body" idx="1"/>
          </p:nvPr>
        </p:nvSpPr>
        <p:spPr/>
        <p:txBody>
          <a:bodyPr>
            <a:normAutofit/>
          </a:bodyPr>
          <a:lstStyle/>
          <a:p>
            <a:endParaRPr lang="pl-PL" sz="1400"/>
          </a:p>
          <a:p>
            <a:r>
              <a:rPr lang="pl-PL" sz="1400" b="1">
                <a:solidFill>
                  <a:schemeClr val="tx1"/>
                </a:solidFill>
              </a:rPr>
              <a:t>Rozdział opisuje </a:t>
            </a:r>
            <a:r>
              <a:rPr lang="pl-PL" sz="1400" b="1">
                <a:solidFill>
                  <a:schemeClr val="tx1"/>
                </a:solidFill>
                <a:cs typeface="Calibri" panose="020F0502020204030204" pitchFamily="34" charset="0"/>
              </a:rPr>
              <a:t>spójność strategii rozwoju gminy ze strategiami wyższego rzędu (strategiami na szczeblu wojewódzkim i krajowym) oraz strategiami stanowiącymi element polityki terytorialnej województwa mazowieckiego.</a:t>
            </a:r>
          </a:p>
          <a:p>
            <a:endParaRPr lang="pl-PL" sz="200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7" name="Obraz 6"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324590" y="6255385"/>
            <a:ext cx="1591235" cy="459740"/>
          </a:xfrm>
          <a:prstGeom prst="rect">
            <a:avLst/>
          </a:prstGeom>
          <a:noFill/>
          <a:ln>
            <a:noFill/>
          </a:ln>
        </p:spPr>
      </p:pic>
      <p:sp>
        <p:nvSpPr>
          <p:cNvPr id="5" name="Symbol zastępczy numeru slajdu 4">
            <a:extLst>
              <a:ext uri="{FF2B5EF4-FFF2-40B4-BE49-F238E27FC236}">
                <a16:creationId xmlns:a16="http://schemas.microsoft.com/office/drawing/2014/main" xmlns="" id="{E4F50BD9-0193-5C0D-9893-FBF590E3A52A}"/>
              </a:ext>
            </a:extLst>
          </p:cNvPr>
          <p:cNvSpPr>
            <a:spLocks noGrp="1"/>
          </p:cNvSpPr>
          <p:nvPr>
            <p:ph type="sldNum" sz="quarter" idx="12"/>
          </p:nvPr>
        </p:nvSpPr>
        <p:spPr/>
        <p:txBody>
          <a:bodyPr/>
          <a:lstStyle/>
          <a:p>
            <a:fld id="{22AA28CC-A34B-4C19-AFE3-B6439D8E44AD}" type="slidenum">
              <a:rPr lang="pl-PL" smtClean="0"/>
              <a:t>114</a:t>
            </a:fld>
            <a:endParaRPr lang="pl-PL"/>
          </a:p>
        </p:txBody>
      </p:sp>
    </p:spTree>
    <p:extLst>
      <p:ext uri="{BB962C8B-B14F-4D97-AF65-F5344CB8AC3E}">
        <p14:creationId xmlns:p14="http://schemas.microsoft.com/office/powerpoint/2010/main" val="22719756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Spójność z dokumentami wyższego rzędu </a:t>
            </a:r>
          </a:p>
        </p:txBody>
      </p:sp>
      <p:sp>
        <p:nvSpPr>
          <p:cNvPr id="3" name="Symbol zastępczy zawartości 2"/>
          <p:cNvSpPr>
            <a:spLocks noGrp="1"/>
          </p:cNvSpPr>
          <p:nvPr>
            <p:ph idx="1"/>
          </p:nvPr>
        </p:nvSpPr>
        <p:spPr/>
        <p:txBody>
          <a:bodyPr numCol="2"/>
          <a:lstStyle/>
          <a:p>
            <a:pPr marL="0" indent="0">
              <a:buNone/>
            </a:pPr>
            <a:endParaRPr lang="pl-PL"/>
          </a:p>
          <a:p>
            <a:pPr marL="0" indent="0">
              <a:buNone/>
            </a:pPr>
            <a:endParaRPr lang="pl-PL"/>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rostokąt 4"/>
          <p:cNvSpPr/>
          <p:nvPr/>
        </p:nvSpPr>
        <p:spPr>
          <a:xfrm>
            <a:off x="838200" y="1391997"/>
            <a:ext cx="9851378" cy="3958391"/>
          </a:xfrm>
          <a:prstGeom prst="rect">
            <a:avLst/>
          </a:prstGeom>
        </p:spPr>
        <p:txBody>
          <a:bodyPr wrap="square" numCol="1" spcCol="360000">
            <a:noAutofit/>
          </a:bodyPr>
          <a:lstStyle/>
          <a:p>
            <a:pPr>
              <a:lnSpc>
                <a:spcPct val="108000"/>
              </a:lnSpc>
              <a:spcAft>
                <a:spcPts val="600"/>
              </a:spcAft>
            </a:pPr>
            <a:r>
              <a:rPr lang="pl-PL" sz="1200" dirty="0">
                <a:latin typeface="Cambria" panose="02040503050406030204" pitchFamily="18" charset="0"/>
                <a:ea typeface="Cambria" panose="02040503050406030204" pitchFamily="18" charset="0"/>
                <a:cs typeface="Calibri" panose="020F0502020204030204" pitchFamily="34" charset="0"/>
              </a:rPr>
              <a:t>Strategia rozwoju gminy Grodzisk Mazowiecki do 2035 r. jest spójna ze strategiami wyższego rzędu (strategiami na szczeblu wojewódzkim i krajowym) oraz strategiami stanowiącymi element polityki terytorialnej województwa mazowieckiego.</a:t>
            </a:r>
            <a:endParaRPr lang="pl-PL" sz="1200" dirty="0">
              <a:latin typeface="Cambria" panose="02040503050406030204" pitchFamily="18" charset="0"/>
              <a:ea typeface="Cambria" panose="02040503050406030204" pitchFamily="18" charset="0"/>
              <a:cs typeface="Times New Roman" panose="02020603050405020304" pitchFamily="18" charset="0"/>
            </a:endParaRPr>
          </a:p>
          <a:p>
            <a:pPr>
              <a:lnSpc>
                <a:spcPct val="108000"/>
              </a:lnSpc>
            </a:pPr>
            <a:r>
              <a:rPr lang="pl-PL" sz="1200" dirty="0">
                <a:latin typeface="Cambria" panose="02040503050406030204" pitchFamily="18" charset="0"/>
                <a:ea typeface="Cambria" panose="02040503050406030204" pitchFamily="18" charset="0"/>
                <a:cs typeface="Calibri" panose="020F0502020204030204" pitchFamily="34" charset="0"/>
              </a:rPr>
              <a:t>Cele strategiczne określone w strategii rozwoju gminy Grodzisk Mazowiecki pozostają zgodne z założeniami głównych polityk unijnych, krajowych i regionalnych, dotyczących perspektywy 2021 – 2030 określonych w dokumentach i programach strategicznych ww. szczebli, a w szczególności z założeniami:</a:t>
            </a:r>
          </a:p>
          <a:p>
            <a:pPr marL="171450" lvl="0" indent="-171450">
              <a:lnSpc>
                <a:spcPct val="108000"/>
              </a:lnSpc>
              <a:spcAft>
                <a:spcPts val="0"/>
              </a:spcAft>
              <a:buClr>
                <a:schemeClr val="tx1"/>
              </a:buClr>
              <a:buFont typeface="Courier New" panose="02070309020205020404" pitchFamily="49" charset="0"/>
              <a:buChar char="o"/>
            </a:pPr>
            <a:r>
              <a:rPr lang="pl-PL" sz="1200" dirty="0">
                <a:latin typeface="Cambria" panose="02040503050406030204" pitchFamily="18" charset="0"/>
                <a:ea typeface="Cambria" panose="02040503050406030204" pitchFamily="18" charset="0"/>
                <a:cs typeface="Calibri" panose="020F0502020204030204" pitchFamily="34" charset="0"/>
              </a:rPr>
              <a:t>Długookresowej Strategii Rozwoju Kraju. Polska 2030,</a:t>
            </a:r>
          </a:p>
          <a:p>
            <a:pPr marL="171450" lvl="0" indent="-171450">
              <a:lnSpc>
                <a:spcPct val="108000"/>
              </a:lnSpc>
              <a:spcAft>
                <a:spcPts val="0"/>
              </a:spcAft>
              <a:buClr>
                <a:schemeClr val="tx1"/>
              </a:buClr>
              <a:buFont typeface="Courier New" panose="02070309020205020404" pitchFamily="49" charset="0"/>
              <a:buChar char="o"/>
            </a:pPr>
            <a:r>
              <a:rPr lang="pl-PL" sz="1200" dirty="0">
                <a:latin typeface="Cambria" panose="02040503050406030204" pitchFamily="18" charset="0"/>
                <a:ea typeface="Cambria" panose="02040503050406030204" pitchFamily="18" charset="0"/>
                <a:cs typeface="Calibri" panose="020F0502020204030204" pitchFamily="34" charset="0"/>
              </a:rPr>
              <a:t>Strategii na rzecz Odpowiedzialnego Rozwoju do roku 2020 (z perspektywą do 2030 r.),</a:t>
            </a:r>
            <a:endParaRPr lang="pl-PL" sz="1200" dirty="0">
              <a:latin typeface="Cambria" panose="02040503050406030204" pitchFamily="18" charset="0"/>
              <a:ea typeface="Cambria" panose="02040503050406030204" pitchFamily="18" charset="0"/>
              <a:cs typeface="Times New Roman" panose="02020603050405020304" pitchFamily="18" charset="0"/>
            </a:endParaRPr>
          </a:p>
          <a:p>
            <a:pPr marL="171450" lvl="0" indent="-171450">
              <a:lnSpc>
                <a:spcPct val="108000"/>
              </a:lnSpc>
              <a:spcAft>
                <a:spcPts val="0"/>
              </a:spcAft>
              <a:buClr>
                <a:schemeClr val="tx1"/>
              </a:buClr>
              <a:buFont typeface="Courier New" panose="02070309020205020404" pitchFamily="49" charset="0"/>
              <a:buChar char="o"/>
            </a:pPr>
            <a:r>
              <a:rPr lang="pl-PL" sz="1200" dirty="0">
                <a:latin typeface="Cambria" panose="02040503050406030204" pitchFamily="18" charset="0"/>
                <a:ea typeface="Cambria" panose="02040503050406030204" pitchFamily="18" charset="0"/>
                <a:cs typeface="Calibri" panose="020F0502020204030204" pitchFamily="34" charset="0"/>
              </a:rPr>
              <a:t>Krajowej Strategii Rozwoju Regionalnego 2030,</a:t>
            </a:r>
            <a:endParaRPr lang="pl-PL" sz="1200" dirty="0">
              <a:latin typeface="Cambria" panose="02040503050406030204" pitchFamily="18" charset="0"/>
              <a:ea typeface="Cambria" panose="02040503050406030204" pitchFamily="18" charset="0"/>
              <a:cs typeface="Times New Roman" panose="02020603050405020304" pitchFamily="18" charset="0"/>
            </a:endParaRPr>
          </a:p>
          <a:p>
            <a:pPr marL="171450" lvl="0" indent="-171450">
              <a:lnSpc>
                <a:spcPct val="108000"/>
              </a:lnSpc>
              <a:spcAft>
                <a:spcPts val="0"/>
              </a:spcAft>
              <a:buClr>
                <a:schemeClr val="tx1"/>
              </a:buClr>
              <a:buFont typeface="Courier New" panose="02070309020205020404" pitchFamily="49" charset="0"/>
              <a:buChar char="o"/>
            </a:pPr>
            <a:r>
              <a:rPr lang="pl-PL" sz="1200" dirty="0">
                <a:latin typeface="Cambria" panose="02040503050406030204" pitchFamily="18" charset="0"/>
                <a:ea typeface="Cambria" panose="02040503050406030204" pitchFamily="18" charset="0"/>
                <a:cs typeface="Calibri" panose="020F0502020204030204" pitchFamily="34" charset="0"/>
              </a:rPr>
              <a:t>Strategii Rozwoju Województwa Mazowieckiego 2030+.</a:t>
            </a:r>
          </a:p>
          <a:p>
            <a:pPr>
              <a:lnSpc>
                <a:spcPct val="108000"/>
              </a:lnSpc>
              <a:spcAft>
                <a:spcPts val="800"/>
              </a:spcAft>
            </a:pPr>
            <a:r>
              <a:rPr lang="pl-PL" sz="1200" dirty="0">
                <a:latin typeface="Cambria" panose="02040503050406030204" pitchFamily="18" charset="0"/>
                <a:ea typeface="Cambria" panose="02040503050406030204" pitchFamily="18" charset="0"/>
                <a:cs typeface="Calibri" panose="020F0502020204030204" pitchFamily="34" charset="0"/>
              </a:rPr>
              <a:t>a także z dokumentami kształtującymi rozwój powiatu grodziskiego (Strategia rozwoju powiatu grodziskiego  na lata 2021-2027) i aglomeracji warszawskiej (Strategia Zintegrowanych Inwestycji Terytorialnych dla metropolii warszawskiej 2021-2027+, Plan zrównoważonej mobilności miejskiej dla metropolii warszawskiej 2030+).</a:t>
            </a:r>
            <a:endParaRPr lang="pl-PL" sz="1200" dirty="0">
              <a:latin typeface="Cambria" panose="02040503050406030204" pitchFamily="18" charset="0"/>
              <a:ea typeface="Cambria" panose="02040503050406030204" pitchFamily="18" charset="0"/>
              <a:cs typeface="Times New Roman" panose="02020603050405020304" pitchFamily="18" charset="0"/>
            </a:endParaRPr>
          </a:p>
          <a:p>
            <a:pPr>
              <a:lnSpc>
                <a:spcPct val="108000"/>
              </a:lnSpc>
              <a:spcAft>
                <a:spcPts val="600"/>
              </a:spcAft>
            </a:pPr>
            <a:endParaRPr lang="pl-PL" sz="1200" dirty="0">
              <a:latin typeface="Cambria" panose="02040503050406030204" pitchFamily="18" charset="0"/>
              <a:ea typeface="Cambria" panose="02040503050406030204" pitchFamily="18" charset="0"/>
              <a:cs typeface="Calibri" panose="020F0502020204030204" pitchFamily="34" charset="0"/>
            </a:endParaRPr>
          </a:p>
          <a:p>
            <a:pPr>
              <a:lnSpc>
                <a:spcPct val="108000"/>
              </a:lnSpc>
              <a:spcAft>
                <a:spcPts val="600"/>
              </a:spcAft>
            </a:pPr>
            <a:r>
              <a:rPr lang="pl-PL" sz="1200" dirty="0">
                <a:latin typeface="Cambria" panose="02040503050406030204" pitchFamily="18" charset="0"/>
                <a:ea typeface="Cambria" panose="02040503050406030204" pitchFamily="18" charset="0"/>
                <a:cs typeface="Calibri" panose="020F0502020204030204" pitchFamily="34" charset="0"/>
              </a:rPr>
              <a:t>Cele strategiczne wskazane w strategii rozwoju gminy wpisują się także w wymiar terytorialny polityki rozwoju określony zarówno na poziomie europejskim, krajowym jak i regionalnym. </a:t>
            </a:r>
            <a:endParaRPr lang="pl-PL" sz="1200" dirty="0">
              <a:latin typeface="Cambria" panose="02040503050406030204" pitchFamily="18" charset="0"/>
              <a:ea typeface="Cambria" panose="02040503050406030204" pitchFamily="18" charset="0"/>
              <a:cs typeface="Times New Roman" panose="02020603050405020304" pitchFamily="18" charset="0"/>
            </a:endParaRPr>
          </a:p>
          <a:p>
            <a:pPr>
              <a:lnSpc>
                <a:spcPct val="108000"/>
              </a:lnSpc>
              <a:spcAft>
                <a:spcPts val="800"/>
              </a:spcAft>
            </a:pPr>
            <a:r>
              <a:rPr lang="pl-PL" sz="1200" dirty="0">
                <a:latin typeface="Cambria" panose="02040503050406030204" pitchFamily="18" charset="0"/>
                <a:ea typeface="Cambria" panose="02040503050406030204" pitchFamily="18" charset="0"/>
                <a:cs typeface="Calibri" panose="020F0502020204030204" pitchFamily="34" charset="0"/>
              </a:rPr>
              <a:t>Cele strategiczne gminy bezpośrednio wpływają na zapewnienie zrównoważonego rozwoju oraz odpowiadają na wyzwania rozwojowe określone w polityce terytorialnej województwa mazowieckiego i krajowej.</a:t>
            </a:r>
          </a:p>
          <a:p>
            <a:pPr algn="just">
              <a:lnSpc>
                <a:spcPct val="107000"/>
              </a:lnSpc>
              <a:spcAft>
                <a:spcPts val="800"/>
              </a:spcAft>
            </a:pPr>
            <a:endParaRPr lang="pl-PL" sz="1400" dirty="0">
              <a:ea typeface="Calibri" panose="020F0502020204030204" pitchFamily="34" charset="0"/>
              <a:cs typeface="Times New Roman" panose="02020603050405020304" pitchFamily="18" charset="0"/>
            </a:endParaRPr>
          </a:p>
        </p:txBody>
      </p:sp>
      <p:sp>
        <p:nvSpPr>
          <p:cNvPr id="6" name="Symbol zastępczy numeru slajdu 5"/>
          <p:cNvSpPr>
            <a:spLocks noGrp="1"/>
          </p:cNvSpPr>
          <p:nvPr>
            <p:ph type="sldNum" sz="quarter" idx="12"/>
          </p:nvPr>
        </p:nvSpPr>
        <p:spPr/>
        <p:txBody>
          <a:bodyPr/>
          <a:lstStyle/>
          <a:p>
            <a:fld id="{22AA28CC-A34B-4C19-AFE3-B6439D8E44AD}" type="slidenum">
              <a:rPr lang="pl-PL" smtClean="0"/>
              <a:t>115</a:t>
            </a:fld>
            <a:endParaRPr lang="pl-PL"/>
          </a:p>
        </p:txBody>
      </p:sp>
    </p:spTree>
    <p:extLst>
      <p:ext uri="{BB962C8B-B14F-4D97-AF65-F5344CB8AC3E}">
        <p14:creationId xmlns:p14="http://schemas.microsoft.com/office/powerpoint/2010/main" val="17346633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Spójność z dokumentami wyższego rzędu </a:t>
            </a:r>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2135970787"/>
              </p:ext>
            </p:extLst>
          </p:nvPr>
        </p:nvGraphicFramePr>
        <p:xfrm>
          <a:off x="534392" y="1413689"/>
          <a:ext cx="10819408" cy="4224528"/>
        </p:xfrm>
        <a:graphic>
          <a:graphicData uri="http://schemas.openxmlformats.org/drawingml/2006/table">
            <a:tbl>
              <a:tblPr firstRow="1" bandRow="1">
                <a:tableStyleId>{5940675A-B579-460E-94D1-54222C63F5DA}</a:tableStyleId>
              </a:tblPr>
              <a:tblGrid>
                <a:gridCol w="3035153">
                  <a:extLst>
                    <a:ext uri="{9D8B030D-6E8A-4147-A177-3AD203B41FA5}">
                      <a16:colId xmlns:a16="http://schemas.microsoft.com/office/drawing/2014/main" xmlns="" val="20000"/>
                    </a:ext>
                  </a:extLst>
                </a:gridCol>
                <a:gridCol w="5473787">
                  <a:extLst>
                    <a:ext uri="{9D8B030D-6E8A-4147-A177-3AD203B41FA5}">
                      <a16:colId xmlns:a16="http://schemas.microsoft.com/office/drawing/2014/main" xmlns="" val="20001"/>
                    </a:ext>
                  </a:extLst>
                </a:gridCol>
                <a:gridCol w="587229">
                  <a:extLst>
                    <a:ext uri="{9D8B030D-6E8A-4147-A177-3AD203B41FA5}">
                      <a16:colId xmlns:a16="http://schemas.microsoft.com/office/drawing/2014/main" xmlns="" val="20002"/>
                    </a:ext>
                  </a:extLst>
                </a:gridCol>
                <a:gridCol w="553674">
                  <a:extLst>
                    <a:ext uri="{9D8B030D-6E8A-4147-A177-3AD203B41FA5}">
                      <a16:colId xmlns:a16="http://schemas.microsoft.com/office/drawing/2014/main" xmlns="" val="20003"/>
                    </a:ext>
                  </a:extLst>
                </a:gridCol>
                <a:gridCol w="587229">
                  <a:extLst>
                    <a:ext uri="{9D8B030D-6E8A-4147-A177-3AD203B41FA5}">
                      <a16:colId xmlns:a16="http://schemas.microsoft.com/office/drawing/2014/main" xmlns="" val="20004"/>
                    </a:ext>
                  </a:extLst>
                </a:gridCol>
                <a:gridCol w="582336">
                  <a:extLst>
                    <a:ext uri="{9D8B030D-6E8A-4147-A177-3AD203B41FA5}">
                      <a16:colId xmlns:a16="http://schemas.microsoft.com/office/drawing/2014/main" xmlns="" val="20005"/>
                    </a:ext>
                  </a:extLst>
                </a:gridCol>
              </a:tblGrid>
              <a:tr h="414040">
                <a:tc rowSpan="2">
                  <a:txBody>
                    <a:bodyPr/>
                    <a:lstStyle/>
                    <a:p>
                      <a:r>
                        <a:rPr lang="pl-PL" sz="1200" b="1">
                          <a:latin typeface="Cambria" panose="02040503050406030204" pitchFamily="18" charset="0"/>
                          <a:ea typeface="Cambria" panose="02040503050406030204" pitchFamily="18" charset="0"/>
                        </a:rPr>
                        <a:t>Nazwa</a:t>
                      </a:r>
                      <a:r>
                        <a:rPr lang="pl-PL" sz="1200" b="1" baseline="0">
                          <a:latin typeface="Cambria" panose="02040503050406030204" pitchFamily="18" charset="0"/>
                          <a:ea typeface="Cambria" panose="02040503050406030204" pitchFamily="18" charset="0"/>
                        </a:rPr>
                        <a:t> strategii rozwoju </a:t>
                      </a:r>
                      <a:endParaRPr lang="pl-PL" sz="1200" b="1">
                        <a:latin typeface="Cambria" panose="02040503050406030204" pitchFamily="18" charset="0"/>
                        <a:ea typeface="Cambria" panose="02040503050406030204" pitchFamily="18" charset="0"/>
                      </a:endParaRPr>
                    </a:p>
                  </a:txBody>
                  <a:tcPr>
                    <a:solidFill>
                      <a:schemeClr val="bg2"/>
                    </a:solidFill>
                  </a:tcPr>
                </a:tc>
                <a:tc rowSpan="2">
                  <a:txBody>
                    <a:bodyPr/>
                    <a:lstStyle/>
                    <a:p>
                      <a:r>
                        <a:rPr lang="pl-PL" sz="1200" b="1">
                          <a:latin typeface="Cambria" panose="02040503050406030204" pitchFamily="18" charset="0"/>
                          <a:ea typeface="Cambria" panose="02040503050406030204" pitchFamily="18" charset="0"/>
                        </a:rPr>
                        <a:t>Cele strategii rozwoju wyższego rzędu</a:t>
                      </a:r>
                      <a:r>
                        <a:rPr lang="pl-PL" sz="1200" b="1" baseline="0">
                          <a:latin typeface="Cambria" panose="02040503050406030204" pitchFamily="18" charset="0"/>
                          <a:ea typeface="Cambria" panose="02040503050406030204" pitchFamily="18" charset="0"/>
                        </a:rPr>
                        <a:t> </a:t>
                      </a:r>
                      <a:endParaRPr lang="pl-PL" sz="1200" b="1">
                        <a:latin typeface="Cambria" panose="02040503050406030204" pitchFamily="18" charset="0"/>
                        <a:ea typeface="Cambria" panose="02040503050406030204" pitchFamily="18" charset="0"/>
                      </a:endParaRPr>
                    </a:p>
                  </a:txBody>
                  <a:tcPr>
                    <a:solidFill>
                      <a:schemeClr val="bg2"/>
                    </a:solidFill>
                  </a:tcPr>
                </a:tc>
                <a:tc gridSpan="4">
                  <a:txBody>
                    <a:bodyPr/>
                    <a:lstStyle/>
                    <a:p>
                      <a:pPr algn="ctr"/>
                      <a:r>
                        <a:rPr lang="pl-PL" sz="1200" b="1">
                          <a:latin typeface="Cambria" panose="02040503050406030204" pitchFamily="18" charset="0"/>
                          <a:ea typeface="Cambria" panose="02040503050406030204" pitchFamily="18" charset="0"/>
                        </a:rPr>
                        <a:t>Cele strategia</a:t>
                      </a:r>
                      <a:r>
                        <a:rPr lang="pl-PL" sz="1200" b="1" baseline="0">
                          <a:latin typeface="Cambria" panose="02040503050406030204" pitchFamily="18" charset="0"/>
                          <a:ea typeface="Cambria" panose="02040503050406030204" pitchFamily="18" charset="0"/>
                        </a:rPr>
                        <a:t> rozwoju gminy Grodzisk Mazowiecki do 2035 </a:t>
                      </a:r>
                      <a:endParaRPr lang="pl-PL" sz="1200" b="1">
                        <a:latin typeface="Cambria" panose="02040503050406030204" pitchFamily="18" charset="0"/>
                        <a:ea typeface="Cambria" panose="02040503050406030204" pitchFamily="18" charset="0"/>
                      </a:endParaRPr>
                    </a:p>
                  </a:txBody>
                  <a:tcPr>
                    <a:solidFill>
                      <a:schemeClr val="bg2"/>
                    </a:solidFill>
                  </a:tcPr>
                </a:tc>
                <a:tc hMerge="1">
                  <a:txBody>
                    <a:bodyPr/>
                    <a:lstStyle/>
                    <a:p>
                      <a:endParaRPr lang="pl-PL" sz="1100">
                        <a:latin typeface="Cambria" panose="02040503050406030204" pitchFamily="18" charset="0"/>
                        <a:ea typeface="Cambria" panose="02040503050406030204" pitchFamily="18" charset="0"/>
                      </a:endParaRPr>
                    </a:p>
                  </a:txBody>
                  <a:tcPr/>
                </a:tc>
                <a:tc hMerge="1">
                  <a:txBody>
                    <a:bodyPr/>
                    <a:lstStyle/>
                    <a:p>
                      <a:endParaRPr lang="pl-PL" sz="1100">
                        <a:latin typeface="Cambria" panose="02040503050406030204" pitchFamily="18" charset="0"/>
                        <a:ea typeface="Cambria" panose="02040503050406030204" pitchFamily="18" charset="0"/>
                      </a:endParaRPr>
                    </a:p>
                  </a:txBody>
                  <a:tcPr/>
                </a:tc>
                <a:tc hMerge="1">
                  <a:txBody>
                    <a:bodyPr/>
                    <a:lstStyle/>
                    <a:p>
                      <a:endParaRPr lang="pl-PL" sz="11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000"/>
                  </a:ext>
                </a:extLst>
              </a:tr>
              <a:tr h="251382">
                <a:tc vMerge="1">
                  <a:txBody>
                    <a:bodyPr/>
                    <a:lstStyle/>
                    <a:p>
                      <a:endParaRPr lang="pl-PL"/>
                    </a:p>
                  </a:txBody>
                  <a:tcPr/>
                </a:tc>
                <a:tc vMerge="1">
                  <a:txBody>
                    <a:bodyPr/>
                    <a:lstStyle/>
                    <a:p>
                      <a:endParaRPr lang="pl-PL"/>
                    </a:p>
                  </a:txBody>
                  <a:tcPr/>
                </a:tc>
                <a:tc>
                  <a:txBody>
                    <a:bodyPr/>
                    <a:lstStyle/>
                    <a:p>
                      <a:pPr algn="ctr"/>
                      <a:r>
                        <a:rPr lang="pl-PL" sz="1200" b="1">
                          <a:latin typeface="Cambria" panose="02040503050406030204" pitchFamily="18" charset="0"/>
                          <a:ea typeface="Cambria" panose="02040503050406030204" pitchFamily="18" charset="0"/>
                        </a:rPr>
                        <a:t>Nr 1</a:t>
                      </a: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 2</a:t>
                      </a: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a:t>
                      </a:r>
                      <a:r>
                        <a:rPr lang="pl-PL" sz="1200" b="1" baseline="0">
                          <a:latin typeface="Cambria" panose="02040503050406030204" pitchFamily="18" charset="0"/>
                          <a:ea typeface="Cambria" panose="02040503050406030204" pitchFamily="18" charset="0"/>
                        </a:rPr>
                        <a:t>  3</a:t>
                      </a:r>
                      <a:endParaRPr lang="pl-PL" sz="1200" b="1">
                        <a:latin typeface="Cambria" panose="02040503050406030204" pitchFamily="18" charset="0"/>
                        <a:ea typeface="Cambria" panose="02040503050406030204" pitchFamily="18" charset="0"/>
                      </a:endParaRP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 </a:t>
                      </a:r>
                      <a:r>
                        <a:rPr lang="pl-PL" sz="1200" b="1" baseline="0">
                          <a:latin typeface="Cambria" panose="02040503050406030204" pitchFamily="18" charset="0"/>
                          <a:ea typeface="Cambria" panose="02040503050406030204" pitchFamily="18" charset="0"/>
                        </a:rPr>
                        <a:t> </a:t>
                      </a:r>
                      <a:r>
                        <a:rPr lang="pl-PL" sz="1200" b="1">
                          <a:latin typeface="Cambria" panose="02040503050406030204" pitchFamily="18" charset="0"/>
                          <a:ea typeface="Cambria" panose="02040503050406030204" pitchFamily="18" charset="0"/>
                        </a:rPr>
                        <a:t>4</a:t>
                      </a:r>
                    </a:p>
                  </a:txBody>
                  <a:tcPr>
                    <a:solidFill>
                      <a:schemeClr val="bg2"/>
                    </a:solidFill>
                  </a:tcPr>
                </a:tc>
                <a:extLst>
                  <a:ext uri="{0D108BD9-81ED-4DB2-BD59-A6C34878D82A}">
                    <a16:rowId xmlns:a16="http://schemas.microsoft.com/office/drawing/2014/main" xmlns="" val="10001"/>
                  </a:ext>
                </a:extLst>
              </a:tr>
              <a:tr h="390381">
                <a:tc rowSpan="11">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solidFill>
                            <a:schemeClr val="tx1"/>
                          </a:solidFill>
                          <a:effectLst/>
                          <a:latin typeface="Cambria" panose="02040503050406030204" pitchFamily="18" charset="0"/>
                          <a:ea typeface="Cambria" panose="02040503050406030204" pitchFamily="18" charset="0"/>
                        </a:rPr>
                        <a:t>Długookresowa Strategia Rozwoju Kraju. Polska 2030</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Wspieranie prorozwojowej alokacji zasobów w gospodarce, stworzenie warunków dla wzrostu oszczędności oraz podaży pracy i innowacji</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2"/>
                  </a:ext>
                </a:extLst>
              </a:tr>
              <a:tr h="19519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Zmniejszenie długu publicznego i kontrola deficytu w cyklu koniunkturalnym</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3"/>
                  </a:ext>
                </a:extLst>
              </a:tr>
              <a:tr h="390381">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Poprawa dostępności i jakości edukacji na wszystkich etapach oraz podniesienie konkurencyjności nauki</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4"/>
                  </a:ext>
                </a:extLst>
              </a:tr>
              <a:tr h="19519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spcAft>
                          <a:spcPts val="0"/>
                        </a:spcAft>
                      </a:pPr>
                      <a:r>
                        <a:rPr lang="pl-PL" sz="1200">
                          <a:solidFill>
                            <a:schemeClr val="tx1"/>
                          </a:solidFill>
                          <a:effectLst/>
                          <a:latin typeface="Cambria" panose="02040503050406030204" pitchFamily="18" charset="0"/>
                          <a:ea typeface="Cambria" panose="02040503050406030204" pitchFamily="18" charset="0"/>
                        </a:rPr>
                        <a:t>Wzrost wydajności i konkurencyjności gospodarki</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5"/>
                  </a:ext>
                </a:extLst>
              </a:tr>
              <a:tr h="251382">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Stworzenie Polski Cyfrowej</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endParaRPr lang="pl-PL" sz="1200" b="1">
                        <a:solidFill>
                          <a:srgbClr val="C00000"/>
                        </a:solidFill>
                        <a:latin typeface="Cambria" panose="02040503050406030204" pitchFamily="18" charset="0"/>
                        <a:ea typeface="Cambria" panose="020405030504060302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endParaRPr lang="pl-PL" sz="1200" b="1">
                        <a:solidFill>
                          <a:srgbClr val="C00000"/>
                        </a:solidFill>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6"/>
                  </a:ext>
                </a:extLst>
              </a:tr>
              <a:tr h="19519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Rozwój kapitału ludzkiego poprzez zatrudnienie i stworzenie „workfare state”</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7"/>
                  </a:ext>
                </a:extLst>
              </a:tr>
              <a:tr h="19519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Zapewnienie bezpieczeństwa energetycznego oraz ochrona i poprawa stanu środowiska</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8"/>
                  </a:ext>
                </a:extLst>
              </a:tr>
              <a:tr h="390381">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Wzmocnienie mechanizmów terytorialnego równoważenia rozwoju dla rozwijania i pełnego wykorzystania potencjałów regionalnych</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9"/>
                  </a:ext>
                </a:extLst>
              </a:tr>
              <a:tr h="325317">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spcAft>
                          <a:spcPts val="0"/>
                        </a:spcAft>
                      </a:pPr>
                      <a:r>
                        <a:rPr lang="pl-PL" sz="1200">
                          <a:solidFill>
                            <a:schemeClr val="tx1"/>
                          </a:solidFill>
                          <a:effectLst/>
                          <a:latin typeface="Cambria" panose="02040503050406030204" pitchFamily="18" charset="0"/>
                          <a:ea typeface="Cambria" panose="02040503050406030204" pitchFamily="18" charset="0"/>
                        </a:rPr>
                        <a:t>Zwiększenie dostępności terytorialnej Polski poprzez utworzenie zrównoważonego, spójnego i przyjaznego użytkownikom systemu transportowego</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10"/>
                  </a:ext>
                </a:extLst>
              </a:tr>
              <a:tr h="19519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Stworzenie sprawnego państwa jako modelu administracji publicznej</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11"/>
                  </a:ext>
                </a:extLst>
              </a:tr>
              <a:tr h="19519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Wzrost społecznego kapitału rozwoju</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b="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1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116</a:t>
            </a:fld>
            <a:endParaRPr lang="pl-PL"/>
          </a:p>
        </p:txBody>
      </p:sp>
      <p:sp>
        <p:nvSpPr>
          <p:cNvPr id="6" name="pole tekstowe 5"/>
          <p:cNvSpPr txBox="1"/>
          <p:nvPr/>
        </p:nvSpPr>
        <p:spPr>
          <a:xfrm>
            <a:off x="10582275" y="1137464"/>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11</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5710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Spójność z dokumentami wyższego rzędu </a:t>
            </a:r>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4088148678"/>
              </p:ext>
            </p:extLst>
          </p:nvPr>
        </p:nvGraphicFramePr>
        <p:xfrm>
          <a:off x="658149" y="1207768"/>
          <a:ext cx="10695651" cy="4205122"/>
        </p:xfrm>
        <a:graphic>
          <a:graphicData uri="http://schemas.openxmlformats.org/drawingml/2006/table">
            <a:tbl>
              <a:tblPr firstRow="1" bandRow="1">
                <a:tableStyleId>{5940675A-B579-460E-94D1-54222C63F5DA}</a:tableStyleId>
              </a:tblPr>
              <a:tblGrid>
                <a:gridCol w="2999451">
                  <a:extLst>
                    <a:ext uri="{9D8B030D-6E8A-4147-A177-3AD203B41FA5}">
                      <a16:colId xmlns:a16="http://schemas.microsoft.com/office/drawing/2014/main" xmlns="" val="20000"/>
                    </a:ext>
                  </a:extLst>
                </a:gridCol>
                <a:gridCol w="5576086">
                  <a:extLst>
                    <a:ext uri="{9D8B030D-6E8A-4147-A177-3AD203B41FA5}">
                      <a16:colId xmlns:a16="http://schemas.microsoft.com/office/drawing/2014/main" xmlns="" val="20001"/>
                    </a:ext>
                  </a:extLst>
                </a:gridCol>
                <a:gridCol w="534074">
                  <a:extLst>
                    <a:ext uri="{9D8B030D-6E8A-4147-A177-3AD203B41FA5}">
                      <a16:colId xmlns:a16="http://schemas.microsoft.com/office/drawing/2014/main" xmlns="" val="20002"/>
                    </a:ext>
                  </a:extLst>
                </a:gridCol>
                <a:gridCol w="592644">
                  <a:extLst>
                    <a:ext uri="{9D8B030D-6E8A-4147-A177-3AD203B41FA5}">
                      <a16:colId xmlns:a16="http://schemas.microsoft.com/office/drawing/2014/main" xmlns="" val="20003"/>
                    </a:ext>
                  </a:extLst>
                </a:gridCol>
                <a:gridCol w="494950">
                  <a:extLst>
                    <a:ext uri="{9D8B030D-6E8A-4147-A177-3AD203B41FA5}">
                      <a16:colId xmlns:a16="http://schemas.microsoft.com/office/drawing/2014/main" xmlns="" val="20004"/>
                    </a:ext>
                  </a:extLst>
                </a:gridCol>
                <a:gridCol w="498446">
                  <a:extLst>
                    <a:ext uri="{9D8B030D-6E8A-4147-A177-3AD203B41FA5}">
                      <a16:colId xmlns:a16="http://schemas.microsoft.com/office/drawing/2014/main" xmlns="" val="20005"/>
                    </a:ext>
                  </a:extLst>
                </a:gridCol>
              </a:tblGrid>
              <a:tr h="390679">
                <a:tc rowSpan="2">
                  <a:txBody>
                    <a:bodyPr/>
                    <a:lstStyle/>
                    <a:p>
                      <a:r>
                        <a:rPr lang="pl-PL" sz="1200" b="1">
                          <a:latin typeface="Cambria" panose="02040503050406030204" pitchFamily="18" charset="0"/>
                          <a:ea typeface="Cambria" panose="02040503050406030204" pitchFamily="18" charset="0"/>
                        </a:rPr>
                        <a:t>Nazwa</a:t>
                      </a:r>
                      <a:r>
                        <a:rPr lang="pl-PL" sz="1200" b="1" baseline="0">
                          <a:latin typeface="Cambria" panose="02040503050406030204" pitchFamily="18" charset="0"/>
                          <a:ea typeface="Cambria" panose="02040503050406030204" pitchFamily="18" charset="0"/>
                        </a:rPr>
                        <a:t> strategii rozwoju </a:t>
                      </a:r>
                      <a:endParaRPr lang="pl-PL" sz="1200" b="1">
                        <a:latin typeface="Cambria" panose="02040503050406030204" pitchFamily="18" charset="0"/>
                        <a:ea typeface="Cambria" panose="02040503050406030204" pitchFamily="18" charset="0"/>
                      </a:endParaRPr>
                    </a:p>
                  </a:txBody>
                  <a:tcPr>
                    <a:solidFill>
                      <a:schemeClr val="bg2"/>
                    </a:solidFill>
                  </a:tcPr>
                </a:tc>
                <a:tc rowSpan="2">
                  <a:txBody>
                    <a:bodyPr/>
                    <a:lstStyle/>
                    <a:p>
                      <a:r>
                        <a:rPr lang="pl-PL" sz="1200" b="1">
                          <a:latin typeface="Cambria" panose="02040503050406030204" pitchFamily="18" charset="0"/>
                          <a:ea typeface="Cambria" panose="02040503050406030204" pitchFamily="18" charset="0"/>
                        </a:rPr>
                        <a:t>Cele strategii rozwoju wyższego rzędu</a:t>
                      </a:r>
                      <a:r>
                        <a:rPr lang="pl-PL" sz="1200" b="1" baseline="0">
                          <a:latin typeface="Cambria" panose="02040503050406030204" pitchFamily="18" charset="0"/>
                          <a:ea typeface="Cambria" panose="02040503050406030204" pitchFamily="18" charset="0"/>
                        </a:rPr>
                        <a:t> </a:t>
                      </a:r>
                      <a:endParaRPr lang="pl-PL" sz="1200" b="1">
                        <a:latin typeface="Cambria" panose="02040503050406030204" pitchFamily="18" charset="0"/>
                        <a:ea typeface="Cambria" panose="02040503050406030204" pitchFamily="18" charset="0"/>
                      </a:endParaRPr>
                    </a:p>
                  </a:txBody>
                  <a:tcPr>
                    <a:solidFill>
                      <a:schemeClr val="bg2"/>
                    </a:solidFill>
                  </a:tcPr>
                </a:tc>
                <a:tc gridSpan="4">
                  <a:txBody>
                    <a:bodyPr/>
                    <a:lstStyle/>
                    <a:p>
                      <a:pPr algn="ctr"/>
                      <a:r>
                        <a:rPr lang="pl-PL" sz="1200" b="1">
                          <a:latin typeface="Cambria" panose="02040503050406030204" pitchFamily="18" charset="0"/>
                          <a:ea typeface="Cambria" panose="02040503050406030204" pitchFamily="18" charset="0"/>
                        </a:rPr>
                        <a:t>Cele strategia</a:t>
                      </a:r>
                      <a:r>
                        <a:rPr lang="pl-PL" sz="1200" b="1" baseline="0">
                          <a:latin typeface="Cambria" panose="02040503050406030204" pitchFamily="18" charset="0"/>
                          <a:ea typeface="Cambria" panose="02040503050406030204" pitchFamily="18" charset="0"/>
                        </a:rPr>
                        <a:t> rozwoju gminy Grodzisk Mazowiecki do 2035 </a:t>
                      </a:r>
                      <a:endParaRPr lang="pl-PL" sz="1200" b="1">
                        <a:latin typeface="Cambria" panose="02040503050406030204" pitchFamily="18" charset="0"/>
                        <a:ea typeface="Cambria" panose="02040503050406030204" pitchFamily="18" charset="0"/>
                      </a:endParaRPr>
                    </a:p>
                  </a:txBody>
                  <a:tcPr>
                    <a:solidFill>
                      <a:schemeClr val="bg2"/>
                    </a:solidFill>
                  </a:tcPr>
                </a:tc>
                <a:tc hMerge="1">
                  <a:txBody>
                    <a:bodyPr/>
                    <a:lstStyle/>
                    <a:p>
                      <a:endParaRPr lang="pl-PL" sz="1100">
                        <a:latin typeface="Cambria" panose="02040503050406030204" pitchFamily="18" charset="0"/>
                        <a:ea typeface="Cambria" panose="02040503050406030204" pitchFamily="18" charset="0"/>
                      </a:endParaRPr>
                    </a:p>
                  </a:txBody>
                  <a:tcPr/>
                </a:tc>
                <a:tc hMerge="1">
                  <a:txBody>
                    <a:bodyPr/>
                    <a:lstStyle/>
                    <a:p>
                      <a:endParaRPr lang="pl-PL" sz="1100">
                        <a:latin typeface="Cambria" panose="02040503050406030204" pitchFamily="18" charset="0"/>
                        <a:ea typeface="Cambria" panose="02040503050406030204" pitchFamily="18" charset="0"/>
                      </a:endParaRPr>
                    </a:p>
                  </a:txBody>
                  <a:tcPr/>
                </a:tc>
                <a:tc hMerge="1">
                  <a:txBody>
                    <a:bodyPr/>
                    <a:lstStyle/>
                    <a:p>
                      <a:endParaRPr lang="pl-PL" sz="11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000"/>
                  </a:ext>
                </a:extLst>
              </a:tr>
              <a:tr h="237198">
                <a:tc vMerge="1">
                  <a:txBody>
                    <a:bodyPr/>
                    <a:lstStyle/>
                    <a:p>
                      <a:endParaRPr lang="pl-PL"/>
                    </a:p>
                  </a:txBody>
                  <a:tcPr/>
                </a:tc>
                <a:tc vMerge="1">
                  <a:txBody>
                    <a:bodyPr/>
                    <a:lstStyle/>
                    <a:p>
                      <a:endParaRPr lang="pl-PL"/>
                    </a:p>
                  </a:txBody>
                  <a:tcPr/>
                </a:tc>
                <a:tc>
                  <a:txBody>
                    <a:bodyPr/>
                    <a:lstStyle/>
                    <a:p>
                      <a:pPr algn="ctr"/>
                      <a:r>
                        <a:rPr lang="pl-PL" sz="1200" b="1">
                          <a:latin typeface="Cambria" panose="02040503050406030204" pitchFamily="18" charset="0"/>
                          <a:ea typeface="Cambria" panose="02040503050406030204" pitchFamily="18" charset="0"/>
                        </a:rPr>
                        <a:t>Nr 1</a:t>
                      </a: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 2</a:t>
                      </a: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a:t>
                      </a:r>
                      <a:r>
                        <a:rPr lang="pl-PL" sz="1200" b="1" baseline="0">
                          <a:latin typeface="Cambria" panose="02040503050406030204" pitchFamily="18" charset="0"/>
                          <a:ea typeface="Cambria" panose="02040503050406030204" pitchFamily="18" charset="0"/>
                        </a:rPr>
                        <a:t> 3</a:t>
                      </a:r>
                      <a:endParaRPr lang="pl-PL" sz="1200" b="1">
                        <a:latin typeface="Cambria" panose="02040503050406030204" pitchFamily="18" charset="0"/>
                        <a:ea typeface="Cambria" panose="02040503050406030204" pitchFamily="18" charset="0"/>
                      </a:endParaRP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 4</a:t>
                      </a:r>
                    </a:p>
                  </a:txBody>
                  <a:tcPr>
                    <a:solidFill>
                      <a:schemeClr val="bg2"/>
                    </a:solidFill>
                  </a:tcPr>
                </a:tc>
                <a:extLst>
                  <a:ext uri="{0D108BD9-81ED-4DB2-BD59-A6C34878D82A}">
                    <a16:rowId xmlns:a16="http://schemas.microsoft.com/office/drawing/2014/main" xmlns="" val="10001"/>
                  </a:ext>
                </a:extLst>
              </a:tr>
              <a:tr h="134112">
                <a:tc rowSpan="3">
                  <a:txBody>
                    <a:bodyPr/>
                    <a:lstStyle/>
                    <a:p>
                      <a:pPr>
                        <a:lnSpc>
                          <a:spcPct val="100000"/>
                        </a:lnSpc>
                        <a:spcAft>
                          <a:spcPts val="0"/>
                        </a:spcAft>
                      </a:pPr>
                      <a:r>
                        <a:rPr lang="pl-PL" sz="1200">
                          <a:solidFill>
                            <a:schemeClr val="tx1"/>
                          </a:solidFill>
                          <a:effectLst/>
                          <a:latin typeface="Cambria" panose="02040503050406030204" pitchFamily="18" charset="0"/>
                          <a:ea typeface="Cambria" panose="02040503050406030204" pitchFamily="18" charset="0"/>
                        </a:rPr>
                        <a:t>Strategia na Rzecz Odpowiedzialnego </a:t>
                      </a:r>
                    </a:p>
                    <a:p>
                      <a:pPr>
                        <a:lnSpc>
                          <a:spcPct val="100000"/>
                        </a:lnSpc>
                        <a:spcAft>
                          <a:spcPts val="0"/>
                        </a:spcAft>
                      </a:pPr>
                      <a:r>
                        <a:rPr lang="pl-PL" sz="1200">
                          <a:solidFill>
                            <a:schemeClr val="tx1"/>
                          </a:solidFill>
                          <a:effectLst/>
                          <a:latin typeface="Cambria" panose="02040503050406030204" pitchFamily="18" charset="0"/>
                          <a:ea typeface="Cambria" panose="02040503050406030204" pitchFamily="18" charset="0"/>
                        </a:rPr>
                        <a:t>Rozwoju do roku 2020 (z perspektywą do roku 2030)</a:t>
                      </a:r>
                      <a:endParaRPr lang="pl-PL" sz="1200">
                        <a:solidFill>
                          <a:schemeClr val="tx1"/>
                        </a:solidFill>
                        <a:latin typeface="Cambria" panose="02040503050406030204" pitchFamily="18" charset="0"/>
                        <a:ea typeface="Cambria"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a:latin typeface="Cambria" panose="02040503050406030204" pitchFamily="18" charset="0"/>
                        <a:ea typeface="Cambria" panose="02040503050406030204" pitchFamily="18" charset="0"/>
                      </a:endParaRPr>
                    </a:p>
                  </a:txBody>
                  <a:tcPr/>
                </a:tc>
                <a:tc>
                  <a:txBody>
                    <a:bodyPr/>
                    <a:lstStyle/>
                    <a:p>
                      <a:pPr algn="just">
                        <a:spcAft>
                          <a:spcPts val="0"/>
                        </a:spcAft>
                      </a:pPr>
                      <a:r>
                        <a:rPr lang="pl-PL" sz="1200">
                          <a:solidFill>
                            <a:schemeClr val="tx1"/>
                          </a:solidFill>
                          <a:effectLst/>
                          <a:latin typeface="Cambria" panose="02040503050406030204" pitchFamily="18" charset="0"/>
                          <a:ea typeface="Cambria" panose="02040503050406030204" pitchFamily="18" charset="0"/>
                        </a:rPr>
                        <a:t>Trwały wzrost gospodarczy oparty coraz silniej o wiedzę, dane i doskonałość organizacyjną </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2"/>
                  </a:ext>
                </a:extLst>
              </a:tr>
              <a:tr h="117348">
                <a:tc vMerge="1">
                  <a:txBody>
                    <a:bodyPr/>
                    <a:lstStyle/>
                    <a:p>
                      <a:endParaRPr lang="pl-PL"/>
                    </a:p>
                  </a:txBody>
                  <a:tcPr/>
                </a:tc>
                <a:tc>
                  <a:txBody>
                    <a:bodyPr/>
                    <a:lstStyle/>
                    <a:p>
                      <a:pPr algn="just">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rPr>
                        <a:t>Rozwój społecznie wrażliwy i terytorialnie zrównoważony</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3"/>
                  </a:ext>
                </a:extLst>
              </a:tr>
              <a:tr h="117348">
                <a:tc vMerge="1">
                  <a:txBody>
                    <a:bodyPr/>
                    <a:lstStyle/>
                    <a:p>
                      <a:endParaRPr lang="pl-PL"/>
                    </a:p>
                  </a:txBody>
                  <a:tcPr/>
                </a:tc>
                <a:tc>
                  <a:txBody>
                    <a:bodyPr/>
                    <a:lstStyle/>
                    <a:p>
                      <a:pPr algn="just">
                        <a:spcAft>
                          <a:spcPts val="0"/>
                        </a:spcAft>
                      </a:pPr>
                      <a:r>
                        <a:rPr lang="pl-PL" sz="1200">
                          <a:solidFill>
                            <a:schemeClr val="tx1"/>
                          </a:solidFill>
                          <a:effectLst/>
                          <a:latin typeface="Cambria" panose="02040503050406030204" pitchFamily="18" charset="0"/>
                          <a:ea typeface="Cambria" panose="02040503050406030204" pitchFamily="18" charset="0"/>
                        </a:rPr>
                        <a:t>Skuteczne państwo i instytucje służące wzrostowi oraz włączeniu społecznemu i gospodarczemu</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414" marR="53414" marT="0" marB="0">
                    <a:solidFill>
                      <a:schemeClr val="bg2"/>
                    </a:solidFill>
                  </a:tcPr>
                </a:tc>
                <a:extLst>
                  <a:ext uri="{0D108BD9-81ED-4DB2-BD59-A6C34878D82A}">
                    <a16:rowId xmlns:a16="http://schemas.microsoft.com/office/drawing/2014/main" xmlns="" val="10004"/>
                  </a:ext>
                </a:extLst>
              </a:tr>
              <a:tr h="134112">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Krajowa Strategia Rozwoju Regionalnego 2030</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p>
                      <a:endParaRPr lang="pl-PL" sz="1200"/>
                    </a:p>
                  </a:txBody>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pl-PL"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Zwiększenie spójności rozwoju kraju w wymiarze społecznym, gospodarczym, środowiskowym i przestrzennym</a:t>
                      </a:r>
                      <a:endParaRPr kumimoji="0" lang="pl-PL"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5"/>
                  </a:ext>
                </a:extLst>
              </a:tr>
              <a:tr h="201168">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Wzmacnianie regionalnych przewag konkurencyjnych</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6"/>
                  </a:ext>
                </a:extLst>
              </a:tr>
              <a:tr h="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Podniesienie jakości zarządzania i wdrażania polityk ukierunkowanych terytorialnie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7"/>
                  </a:ext>
                </a:extLst>
              </a:tr>
              <a:tr h="150876">
                <a:tc rowSpan="5">
                  <a:txBody>
                    <a:bodyPr/>
                    <a:lstStyle/>
                    <a:p>
                      <a:pPr algn="l">
                        <a:lnSpc>
                          <a:spcPct val="100000"/>
                        </a:lnSpc>
                        <a:spcAft>
                          <a:spcPts val="0"/>
                        </a:spcAft>
                      </a:pPr>
                      <a:r>
                        <a:rPr lang="pl-PL" sz="1200">
                          <a:effectLst/>
                          <a:latin typeface="Cambria" panose="02040503050406030204" pitchFamily="18" charset="0"/>
                          <a:ea typeface="Cambria" panose="02040503050406030204" pitchFamily="18" charset="0"/>
                        </a:rPr>
                        <a:t>Strategia Rozwoju Województwa Mazowieckiego 2030+</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p>
                      <a:pPr algn="l">
                        <a:lnSpc>
                          <a:spcPct val="100000"/>
                        </a:lnSpc>
                      </a:pPr>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Konkurencyjne i innowacyjne Mazowsze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8"/>
                  </a:ext>
                </a:extLst>
              </a:tr>
              <a:tr h="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Dostępne i mobilne Mazowsze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9"/>
                  </a:ext>
                </a:extLst>
              </a:tr>
              <a:tr h="3600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Zielone i niskoemisyjne Mazowsze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0"/>
                  </a:ext>
                </a:extLst>
              </a:tr>
              <a:tr h="29149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Mazowsze zintegrowane społecznie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1"/>
                  </a:ext>
                </a:extLst>
              </a:tr>
              <a:tr h="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Mazowsze bogate kulturowo</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117</a:t>
            </a:fld>
            <a:endParaRPr lang="pl-PL"/>
          </a:p>
        </p:txBody>
      </p:sp>
    </p:spTree>
    <p:extLst>
      <p:ext uri="{BB962C8B-B14F-4D97-AF65-F5344CB8AC3E}">
        <p14:creationId xmlns:p14="http://schemas.microsoft.com/office/powerpoint/2010/main" val="39393392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Spójność z innymi dokumentami strategicznymi </a:t>
            </a:r>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234926989"/>
              </p:ext>
            </p:extLst>
          </p:nvPr>
        </p:nvGraphicFramePr>
        <p:xfrm>
          <a:off x="715299" y="1220535"/>
          <a:ext cx="10695651" cy="4754880"/>
        </p:xfrm>
        <a:graphic>
          <a:graphicData uri="http://schemas.openxmlformats.org/drawingml/2006/table">
            <a:tbl>
              <a:tblPr firstRow="1" bandRow="1">
                <a:tableStyleId>{5940675A-B579-460E-94D1-54222C63F5DA}</a:tableStyleId>
              </a:tblPr>
              <a:tblGrid>
                <a:gridCol w="2999451">
                  <a:extLst>
                    <a:ext uri="{9D8B030D-6E8A-4147-A177-3AD203B41FA5}">
                      <a16:colId xmlns:a16="http://schemas.microsoft.com/office/drawing/2014/main" xmlns="" val="20000"/>
                    </a:ext>
                  </a:extLst>
                </a:gridCol>
                <a:gridCol w="5576086">
                  <a:extLst>
                    <a:ext uri="{9D8B030D-6E8A-4147-A177-3AD203B41FA5}">
                      <a16:colId xmlns:a16="http://schemas.microsoft.com/office/drawing/2014/main" xmlns="" val="20001"/>
                    </a:ext>
                  </a:extLst>
                </a:gridCol>
                <a:gridCol w="534074">
                  <a:extLst>
                    <a:ext uri="{9D8B030D-6E8A-4147-A177-3AD203B41FA5}">
                      <a16:colId xmlns:a16="http://schemas.microsoft.com/office/drawing/2014/main" xmlns="" val="20002"/>
                    </a:ext>
                  </a:extLst>
                </a:gridCol>
                <a:gridCol w="542310">
                  <a:extLst>
                    <a:ext uri="{9D8B030D-6E8A-4147-A177-3AD203B41FA5}">
                      <a16:colId xmlns:a16="http://schemas.microsoft.com/office/drawing/2014/main" xmlns="" val="20003"/>
                    </a:ext>
                  </a:extLst>
                </a:gridCol>
                <a:gridCol w="528506">
                  <a:extLst>
                    <a:ext uri="{9D8B030D-6E8A-4147-A177-3AD203B41FA5}">
                      <a16:colId xmlns:a16="http://schemas.microsoft.com/office/drawing/2014/main" xmlns="" val="20004"/>
                    </a:ext>
                  </a:extLst>
                </a:gridCol>
                <a:gridCol w="515224">
                  <a:extLst>
                    <a:ext uri="{9D8B030D-6E8A-4147-A177-3AD203B41FA5}">
                      <a16:colId xmlns:a16="http://schemas.microsoft.com/office/drawing/2014/main" xmlns="" val="20005"/>
                    </a:ext>
                  </a:extLst>
                </a:gridCol>
              </a:tblGrid>
              <a:tr h="390679">
                <a:tc rowSpan="2">
                  <a:txBody>
                    <a:bodyPr/>
                    <a:lstStyle/>
                    <a:p>
                      <a:r>
                        <a:rPr lang="pl-PL" sz="1200" b="1" dirty="0">
                          <a:latin typeface="Cambria" panose="02040503050406030204" pitchFamily="18" charset="0"/>
                          <a:ea typeface="Cambria" panose="02040503050406030204" pitchFamily="18" charset="0"/>
                        </a:rPr>
                        <a:t>Nazwa</a:t>
                      </a:r>
                      <a:r>
                        <a:rPr lang="pl-PL" sz="1200" b="1" baseline="0" dirty="0">
                          <a:latin typeface="Cambria" panose="02040503050406030204" pitchFamily="18" charset="0"/>
                          <a:ea typeface="Cambria" panose="02040503050406030204" pitchFamily="18" charset="0"/>
                        </a:rPr>
                        <a:t> strategii rozwoju </a:t>
                      </a:r>
                      <a:endParaRPr lang="pl-PL" sz="1200" b="1" dirty="0">
                        <a:latin typeface="Cambria" panose="02040503050406030204" pitchFamily="18" charset="0"/>
                        <a:ea typeface="Cambria" panose="02040503050406030204" pitchFamily="18" charset="0"/>
                      </a:endParaRPr>
                    </a:p>
                  </a:txBody>
                  <a:tcPr>
                    <a:solidFill>
                      <a:schemeClr val="bg2"/>
                    </a:solidFill>
                  </a:tcPr>
                </a:tc>
                <a:tc rowSpan="2">
                  <a:txBody>
                    <a:bodyPr/>
                    <a:lstStyle/>
                    <a:p>
                      <a:r>
                        <a:rPr lang="pl-PL" sz="1200" b="1" dirty="0">
                          <a:latin typeface="Cambria" panose="02040503050406030204" pitchFamily="18" charset="0"/>
                          <a:ea typeface="Cambria" panose="02040503050406030204" pitchFamily="18" charset="0"/>
                        </a:rPr>
                        <a:t>Cele strategiczne</a:t>
                      </a:r>
                      <a:r>
                        <a:rPr lang="pl-PL" sz="1200" b="1" baseline="0" dirty="0">
                          <a:latin typeface="Cambria" panose="02040503050406030204" pitchFamily="18" charset="0"/>
                          <a:ea typeface="Cambria" panose="02040503050406030204" pitchFamily="18" charset="0"/>
                        </a:rPr>
                        <a:t> pozostałych dokumentów wpływających na rozwój obszaru</a:t>
                      </a:r>
                      <a:endParaRPr lang="pl-PL" sz="1200" b="1" dirty="0">
                        <a:latin typeface="Cambria" panose="02040503050406030204" pitchFamily="18" charset="0"/>
                        <a:ea typeface="Cambria" panose="02040503050406030204" pitchFamily="18" charset="0"/>
                      </a:endParaRPr>
                    </a:p>
                  </a:txBody>
                  <a:tcPr>
                    <a:solidFill>
                      <a:schemeClr val="bg2"/>
                    </a:solidFill>
                  </a:tcPr>
                </a:tc>
                <a:tc gridSpan="4">
                  <a:txBody>
                    <a:bodyPr/>
                    <a:lstStyle/>
                    <a:p>
                      <a:pPr algn="ctr"/>
                      <a:r>
                        <a:rPr lang="pl-PL" sz="1200" b="1">
                          <a:latin typeface="Cambria" panose="02040503050406030204" pitchFamily="18" charset="0"/>
                          <a:ea typeface="Cambria" panose="02040503050406030204" pitchFamily="18" charset="0"/>
                        </a:rPr>
                        <a:t>Cele strategia</a:t>
                      </a:r>
                      <a:r>
                        <a:rPr lang="pl-PL" sz="1200" b="1" baseline="0">
                          <a:latin typeface="Cambria" panose="02040503050406030204" pitchFamily="18" charset="0"/>
                          <a:ea typeface="Cambria" panose="02040503050406030204" pitchFamily="18" charset="0"/>
                        </a:rPr>
                        <a:t> rozwoju gminy Grodzisk Mazowiecki do 2035 </a:t>
                      </a:r>
                      <a:endParaRPr lang="pl-PL" sz="1200" b="1">
                        <a:latin typeface="Cambria" panose="02040503050406030204" pitchFamily="18" charset="0"/>
                        <a:ea typeface="Cambria" panose="02040503050406030204" pitchFamily="18" charset="0"/>
                      </a:endParaRPr>
                    </a:p>
                  </a:txBody>
                  <a:tcPr>
                    <a:solidFill>
                      <a:schemeClr val="bg2"/>
                    </a:solidFill>
                  </a:tcPr>
                </a:tc>
                <a:tc hMerge="1">
                  <a:txBody>
                    <a:bodyPr/>
                    <a:lstStyle/>
                    <a:p>
                      <a:endParaRPr lang="pl-PL" sz="1100">
                        <a:latin typeface="Cambria" panose="02040503050406030204" pitchFamily="18" charset="0"/>
                        <a:ea typeface="Cambria" panose="02040503050406030204" pitchFamily="18" charset="0"/>
                      </a:endParaRPr>
                    </a:p>
                  </a:txBody>
                  <a:tcPr/>
                </a:tc>
                <a:tc hMerge="1">
                  <a:txBody>
                    <a:bodyPr/>
                    <a:lstStyle/>
                    <a:p>
                      <a:endParaRPr lang="pl-PL" sz="1100">
                        <a:latin typeface="Cambria" panose="02040503050406030204" pitchFamily="18" charset="0"/>
                        <a:ea typeface="Cambria" panose="02040503050406030204" pitchFamily="18" charset="0"/>
                      </a:endParaRPr>
                    </a:p>
                  </a:txBody>
                  <a:tcPr/>
                </a:tc>
                <a:tc hMerge="1">
                  <a:txBody>
                    <a:bodyPr/>
                    <a:lstStyle/>
                    <a:p>
                      <a:endParaRPr lang="pl-PL" sz="11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000"/>
                  </a:ext>
                </a:extLst>
              </a:tr>
              <a:tr h="237198">
                <a:tc vMerge="1">
                  <a:txBody>
                    <a:bodyPr/>
                    <a:lstStyle/>
                    <a:p>
                      <a:endParaRPr lang="pl-PL"/>
                    </a:p>
                  </a:txBody>
                  <a:tcPr/>
                </a:tc>
                <a:tc vMerge="1">
                  <a:txBody>
                    <a:bodyPr/>
                    <a:lstStyle/>
                    <a:p>
                      <a:endParaRPr lang="pl-PL"/>
                    </a:p>
                  </a:txBody>
                  <a:tcPr/>
                </a:tc>
                <a:tc>
                  <a:txBody>
                    <a:bodyPr/>
                    <a:lstStyle/>
                    <a:p>
                      <a:pPr algn="ctr"/>
                      <a:r>
                        <a:rPr lang="pl-PL" sz="1200" b="1">
                          <a:latin typeface="Cambria" panose="02040503050406030204" pitchFamily="18" charset="0"/>
                          <a:ea typeface="Cambria" panose="02040503050406030204" pitchFamily="18" charset="0"/>
                        </a:rPr>
                        <a:t>Nr 1</a:t>
                      </a: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 2</a:t>
                      </a: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a:t>
                      </a:r>
                      <a:r>
                        <a:rPr lang="pl-PL" sz="1200" b="1" baseline="0">
                          <a:latin typeface="Cambria" panose="02040503050406030204" pitchFamily="18" charset="0"/>
                          <a:ea typeface="Cambria" panose="02040503050406030204" pitchFamily="18" charset="0"/>
                        </a:rPr>
                        <a:t> 3</a:t>
                      </a:r>
                      <a:endParaRPr lang="pl-PL" sz="1200" b="1">
                        <a:latin typeface="Cambria" panose="02040503050406030204" pitchFamily="18" charset="0"/>
                        <a:ea typeface="Cambria" panose="02040503050406030204" pitchFamily="18" charset="0"/>
                      </a:endParaRPr>
                    </a:p>
                  </a:txBody>
                  <a:tcPr>
                    <a:solidFill>
                      <a:schemeClr val="bg2"/>
                    </a:solidFill>
                  </a:tcPr>
                </a:tc>
                <a:tc>
                  <a:txBody>
                    <a:bodyPr/>
                    <a:lstStyle/>
                    <a:p>
                      <a:pPr algn="ctr"/>
                      <a:r>
                        <a:rPr lang="pl-PL" sz="1200" b="1">
                          <a:latin typeface="Cambria" panose="02040503050406030204" pitchFamily="18" charset="0"/>
                          <a:ea typeface="Cambria" panose="02040503050406030204" pitchFamily="18" charset="0"/>
                        </a:rPr>
                        <a:t>Nr 4</a:t>
                      </a:r>
                    </a:p>
                  </a:txBody>
                  <a:tcPr>
                    <a:solidFill>
                      <a:schemeClr val="bg2"/>
                    </a:solidFill>
                  </a:tcPr>
                </a:tc>
                <a:extLst>
                  <a:ext uri="{0D108BD9-81ED-4DB2-BD59-A6C34878D82A}">
                    <a16:rowId xmlns:a16="http://schemas.microsoft.com/office/drawing/2014/main" xmlns="" val="10001"/>
                  </a:ext>
                </a:extLst>
              </a:tr>
              <a:tr h="0">
                <a:tc row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solidFill>
                            <a:schemeClr val="tx1"/>
                          </a:solidFill>
                          <a:effectLst/>
                          <a:latin typeface="Cambria" panose="02040503050406030204" pitchFamily="18" charset="0"/>
                          <a:ea typeface="Cambria" panose="02040503050406030204" pitchFamily="18" charset="0"/>
                        </a:rPr>
                        <a:t>Strategia rozwoju powiatu grodziskiego na lata 2021-2027</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l">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Podnoszenie jakości świadczonych usług przez jednostki samorządu</a:t>
                      </a: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2"/>
                  </a:ext>
                </a:extLst>
              </a:tr>
              <a:tr h="171208">
                <a:tc vMerge="1">
                  <a:txBody>
                    <a:bodyPr/>
                    <a:lstStyle/>
                    <a:p>
                      <a:endParaRPr lang="pl-PL"/>
                    </a:p>
                  </a:txBody>
                  <a:tcPr/>
                </a:tc>
                <a:tc>
                  <a:txBody>
                    <a:bodyPr/>
                    <a:lstStyle/>
                    <a:p>
                      <a:pPr algn="l">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Poprawa stanu środowiska w powiecie grodziskim </a:t>
                      </a:r>
                    </a:p>
                  </a:txBody>
                  <a:tcPr marL="68580" marR="68580"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3"/>
                  </a:ext>
                </a:extLst>
              </a:tr>
              <a:tr h="141248">
                <a:tc vMerge="1">
                  <a:txBody>
                    <a:bodyPr/>
                    <a:lstStyle/>
                    <a:p>
                      <a:endParaRPr lang="pl-PL"/>
                    </a:p>
                  </a:txBody>
                  <a:tcPr/>
                </a:tc>
                <a:tc>
                  <a:txBody>
                    <a:bodyPr/>
                    <a:lstStyle/>
                    <a:p>
                      <a:pPr algn="l">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Poprawa stanu opieki zdrowotnej </a:t>
                      </a: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4"/>
                  </a:ext>
                </a:extLst>
              </a:tr>
              <a:tr h="0">
                <a:tc vMerge="1">
                  <a:txBody>
                    <a:bodyPr/>
                    <a:lstStyle/>
                    <a:p>
                      <a:endParaRPr lang="pl-PL"/>
                    </a:p>
                  </a:txBody>
                  <a:tcPr/>
                </a:tc>
                <a:tc>
                  <a:txBody>
                    <a:bodyPr/>
                    <a:lstStyle/>
                    <a:p>
                      <a:pPr algn="l">
                        <a:lnSpc>
                          <a:spcPct val="100000"/>
                        </a:lnSpc>
                        <a:spcAft>
                          <a:spcPts val="0"/>
                        </a:spcAft>
                      </a:pPr>
                      <a:r>
                        <a:rPr lang="pl-PL" sz="1200">
                          <a:solidFill>
                            <a:schemeClr val="tx1"/>
                          </a:solidFill>
                          <a:latin typeface="Cambria" panose="02040503050406030204" pitchFamily="18" charset="0"/>
                          <a:ea typeface="Cambria" panose="02040503050406030204" pitchFamily="18" charset="0"/>
                        </a:rPr>
                        <a:t>Stworzenie systemu skutecznej, nowoczesnej edukacji zapewniającej wysoką jakość nauczania dostosowaną do kontynuowania kształcenia na wyższym etapie edukacyjnym oraz potrzeb rynku pracy </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5"/>
                  </a:ext>
                </a:extLst>
              </a:tr>
              <a:tr h="0">
                <a:tc vMerge="1">
                  <a:txBody>
                    <a:bodyPr/>
                    <a:lstStyle/>
                    <a:p>
                      <a:endParaRPr lang="pl-PL"/>
                    </a:p>
                  </a:txBody>
                  <a:tcPr/>
                </a:tc>
                <a:tc>
                  <a:txBody>
                    <a:bodyPr/>
                    <a:lstStyle/>
                    <a:p>
                      <a:pPr algn="l">
                        <a:lnSpc>
                          <a:spcPct val="120000"/>
                        </a:lnSpc>
                        <a:spcAft>
                          <a:spcPts val="0"/>
                        </a:spcAft>
                      </a:pPr>
                      <a:r>
                        <a:rPr lang="pl-PL" sz="1200">
                          <a:solidFill>
                            <a:schemeClr val="tx1"/>
                          </a:solidFill>
                          <a:latin typeface="Cambria" panose="02040503050406030204" pitchFamily="18" charset="0"/>
                          <a:ea typeface="Cambria" panose="02040503050406030204" pitchFamily="18" charset="0"/>
                        </a:rPr>
                        <a:t>Ochrona i poprawa stanu zabytków oraz rozwój kultury na terenie powiatu grodziskiego</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6"/>
                  </a:ext>
                </a:extLst>
              </a:tr>
              <a:tr h="100584">
                <a:tc vMerge="1">
                  <a:txBody>
                    <a:bodyPr/>
                    <a:lstStyle/>
                    <a:p>
                      <a:endParaRPr lang="pl-PL"/>
                    </a:p>
                  </a:txBody>
                  <a:tcPr/>
                </a:tc>
                <a:tc>
                  <a:txBody>
                    <a:bodyPr/>
                    <a:lstStyle/>
                    <a:p>
                      <a:pPr algn="l">
                        <a:lnSpc>
                          <a:spcPct val="120000"/>
                        </a:lnSpc>
                        <a:spcAft>
                          <a:spcPts val="0"/>
                        </a:spcAft>
                      </a:pPr>
                      <a:r>
                        <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Rozwój infrastruktury</a:t>
                      </a:r>
                      <a:r>
                        <a:rPr lang="pl-PL" sz="1200" baseline="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i komunikacji </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7"/>
                  </a:ext>
                </a:extLst>
              </a:tr>
              <a:tr h="63172">
                <a:tc vMerge="1">
                  <a:txBody>
                    <a:bodyPr/>
                    <a:lstStyle/>
                    <a:p>
                      <a:endParaRPr lang="pl-PL"/>
                    </a:p>
                  </a:txBody>
                  <a:tcPr/>
                </a:tc>
                <a:tc>
                  <a:txBody>
                    <a:bodyPr/>
                    <a:lstStyle/>
                    <a:p>
                      <a:pPr algn="l">
                        <a:lnSpc>
                          <a:spcPct val="120000"/>
                        </a:lnSpc>
                        <a:spcAft>
                          <a:spcPts val="0"/>
                        </a:spcAft>
                      </a:pPr>
                      <a:r>
                        <a:rPr lang="pl-PL" sz="1200">
                          <a:solidFill>
                            <a:schemeClr val="tx1"/>
                          </a:solidFill>
                          <a:latin typeface="Cambria" panose="02040503050406030204" pitchFamily="18" charset="0"/>
                          <a:ea typeface="Cambria" panose="02040503050406030204" pitchFamily="18" charset="0"/>
                        </a:rPr>
                        <a:t>Przeciwdziałanie bezrobociu i promowanie aktywnej polityki rynku pracy </a:t>
                      </a:r>
                      <a:endParaRPr lang="pl-PL" sz="1200">
                        <a:solidFill>
                          <a:schemeClr val="tx1"/>
                        </a:solidFill>
                        <a:effectLst/>
                        <a:latin typeface="Cambria" panose="02040503050406030204" pitchFamily="18" charset="0"/>
                        <a:ea typeface="Cambria" panose="02040503050406030204" pitchFamily="18" charset="0"/>
                      </a:endParaRPr>
                    </a:p>
                  </a:txBody>
                  <a:tcPr marL="68580" marR="68580" marT="0" marB="0"/>
                </a:tc>
                <a:tc>
                  <a:txBody>
                    <a:bodyPr/>
                    <a:lstStyle/>
                    <a:p>
                      <a:pPr algn="ctr">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just">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just">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8"/>
                  </a:ext>
                </a:extLst>
              </a:tr>
              <a:tr h="0">
                <a:tc vMerge="1">
                  <a:txBody>
                    <a:bodyPr/>
                    <a:lstStyle/>
                    <a:p>
                      <a:endParaRPr lang="pl-PL"/>
                    </a:p>
                  </a:txBody>
                  <a:tcPr/>
                </a:tc>
                <a:tc>
                  <a:txBody>
                    <a:bodyPr/>
                    <a:lstStyle/>
                    <a:p>
                      <a:pPr algn="l">
                        <a:lnSpc>
                          <a:spcPct val="120000"/>
                        </a:lnSpc>
                        <a:spcAft>
                          <a:spcPts val="0"/>
                        </a:spcAft>
                      </a:pPr>
                      <a:r>
                        <a:rPr lang="pl-PL" sz="1200">
                          <a:solidFill>
                            <a:schemeClr val="tx1"/>
                          </a:solidFill>
                          <a:latin typeface="Cambria" panose="02040503050406030204" pitchFamily="18" charset="0"/>
                          <a:ea typeface="Cambria" panose="02040503050406030204" pitchFamily="18" charset="0"/>
                        </a:rPr>
                        <a:t>Wzmacnianie i rozwój systemu pieczy zastępczej </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9"/>
                  </a:ext>
                </a:extLst>
              </a:tr>
              <a:tr h="0">
                <a:tc vMerge="1">
                  <a:txBody>
                    <a:bodyPr/>
                    <a:lstStyle/>
                    <a:p>
                      <a:endParaRPr lang="pl-PL"/>
                    </a:p>
                  </a:txBody>
                  <a:tcPr/>
                </a:tc>
                <a:tc>
                  <a:txBody>
                    <a:bodyPr/>
                    <a:lstStyle/>
                    <a:p>
                      <a:pPr algn="l">
                        <a:lnSpc>
                          <a:spcPct val="120000"/>
                        </a:lnSpc>
                        <a:spcAft>
                          <a:spcPts val="0"/>
                        </a:spcAft>
                      </a:pPr>
                      <a:r>
                        <a:rPr lang="pl-PL" sz="1200">
                          <a:solidFill>
                            <a:schemeClr val="tx1"/>
                          </a:solidFill>
                          <a:latin typeface="Cambria" panose="02040503050406030204" pitchFamily="18" charset="0"/>
                          <a:ea typeface="Cambria" panose="02040503050406030204" pitchFamily="18" charset="0"/>
                        </a:rPr>
                        <a:t>Wzmacnianie i rozwój systemu pomocy społecznej</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0"/>
                  </a:ext>
                </a:extLst>
              </a:tr>
              <a:tr h="174349">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Strategia Zintegrowanych Inwestycji Terytorialnych dla metropolii warszawskiej 2021-2027+</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Podniesienie jakości i dostępności usług edukacyjnych</a:t>
                      </a: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just">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just">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just">
                        <a:lnSpc>
                          <a:spcPct val="120000"/>
                        </a:lnSpc>
                        <a:spcAft>
                          <a:spcPts val="0"/>
                        </a:spcAft>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1"/>
                  </a:ext>
                </a:extLst>
              </a:tr>
              <a:tr h="159304">
                <a:tc vMerge="1">
                  <a:txBody>
                    <a:bodyPr/>
                    <a:lstStyle/>
                    <a:p>
                      <a:endParaRPr lang="pl-PL"/>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Poprawa jakości przestrzeni</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2"/>
                  </a:ext>
                </a:extLst>
              </a:tr>
              <a:tr h="159304">
                <a:tc vMerge="1">
                  <a:txBody>
                    <a:bodyPr/>
                    <a:lstStyle/>
                    <a:p>
                      <a:endParaRPr lang="pl-PL"/>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cs typeface="Times New Roman" panose="02020603050405020304" pitchFamily="18" charset="0"/>
                        </a:rPr>
                        <a:t>Wzmacnianie potencjału związku ZIT</a:t>
                      </a:r>
                    </a:p>
                  </a:txBody>
                  <a:tcPr marL="68580" marR="68580" marT="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3"/>
                  </a:ext>
                </a:extLst>
              </a:tr>
              <a:tr h="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Plan zrównoważonej mobilności miejskiej dla metropolii warszawskiej 2030+</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Poprawa bezpieczeństwa ruchu drogowego wszystkich użytkowników</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pl-PL" sz="1200">
                        <a:solidFill>
                          <a:schemeClr val="accent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accent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4"/>
                  </a:ext>
                </a:extLst>
              </a:tr>
              <a:tr h="0">
                <a:tc vMerge="1">
                  <a:txBody>
                    <a:bodyPr/>
                    <a:lstStyle/>
                    <a:p>
                      <a:endParaRPr lang="pl-PL"/>
                    </a:p>
                  </a:txBody>
                  <a:tcPr/>
                </a:tc>
                <a:tc>
                  <a:txBody>
                    <a:bodyPr/>
                    <a:lstStyle/>
                    <a:p>
                      <a:pPr algn="just">
                        <a:lnSpc>
                          <a:spcPct val="120000"/>
                        </a:lnSpc>
                        <a:spcAft>
                          <a:spcPts val="0"/>
                        </a:spcAft>
                      </a:pPr>
                      <a:r>
                        <a:rPr lang="pl-PL" sz="1200">
                          <a:effectLst/>
                          <a:latin typeface="Cambria" panose="02040503050406030204" pitchFamily="18" charset="0"/>
                          <a:ea typeface="Cambria" panose="02040503050406030204" pitchFamily="18" charset="0"/>
                        </a:rPr>
                        <a:t>Redukcja wpływu transportu na środowisko i klimat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pl-PL" sz="1200">
                        <a:solidFill>
                          <a:schemeClr val="accent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accent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5"/>
                  </a:ext>
                </a:extLst>
              </a:tr>
              <a:tr h="0">
                <a:tc vMerge="1">
                  <a:txBody>
                    <a:bodyPr/>
                    <a:lstStyle/>
                    <a:p>
                      <a:endParaRPr lang="pl-PL"/>
                    </a:p>
                  </a:txBody>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Poprawa dostępu do publicznego transportu zbiorowego</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20000"/>
                        </a:lnSpc>
                        <a:spcAft>
                          <a:spcPts val="0"/>
                        </a:spcAft>
                      </a:pPr>
                      <a:endParaRPr lang="pl-PL" sz="1200">
                        <a:solidFill>
                          <a:schemeClr val="accent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20000"/>
                        </a:lnSpc>
                        <a:spcAft>
                          <a:spcPts val="0"/>
                        </a:spcAft>
                      </a:pPr>
                      <a:endParaRPr lang="pl-PL" sz="1200">
                        <a:solidFill>
                          <a:schemeClr val="accent6"/>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pl-PL" sz="1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endParaRPr lang="pl-PL" sz="1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16"/>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118</a:t>
            </a:fld>
            <a:endParaRPr lang="pl-PL"/>
          </a:p>
        </p:txBody>
      </p:sp>
      <p:sp>
        <p:nvSpPr>
          <p:cNvPr id="6" name="pole tekstowe 5"/>
          <p:cNvSpPr txBox="1"/>
          <p:nvPr/>
        </p:nvSpPr>
        <p:spPr>
          <a:xfrm>
            <a:off x="9753600" y="930769"/>
            <a:ext cx="1714500" cy="276999"/>
          </a:xfrm>
          <a:prstGeom prst="rect">
            <a:avLst/>
          </a:prstGeom>
          <a:noFill/>
        </p:spPr>
        <p:txBody>
          <a:bodyPr wrap="square" lIns="91440" tIns="45720" rIns="91440" bIns="45720" rtlCol="0" anchor="t">
            <a:spAutoFit/>
          </a:bodyPr>
          <a:lstStyle/>
          <a:p>
            <a:pPr algn="r"/>
            <a:r>
              <a:rPr lang="pl-PL" sz="1200" b="1" dirty="0">
                <a:solidFill>
                  <a:srgbClr val="C00000"/>
                </a:solidFill>
                <a:latin typeface="Cambria"/>
                <a:ea typeface="Cambria"/>
              </a:rPr>
              <a:t>Tabela 12</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91150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89DF400-BEB7-4EED-2523-517DDDB70F52}"/>
              </a:ext>
            </a:extLst>
          </p:cNvPr>
          <p:cNvSpPr>
            <a:spLocks noGrp="1"/>
          </p:cNvSpPr>
          <p:nvPr>
            <p:ph type="title"/>
          </p:nvPr>
        </p:nvSpPr>
        <p:spPr/>
        <p:txBody>
          <a:bodyPr/>
          <a:lstStyle/>
          <a:p>
            <a:r>
              <a:rPr lang="pl-PL">
                <a:latin typeface="Cambria"/>
                <a:ea typeface="Cambria"/>
              </a:rPr>
              <a:t>Spis map i tabel</a:t>
            </a:r>
            <a:endParaRPr lang="pl-PL"/>
          </a:p>
        </p:txBody>
      </p:sp>
      <p:sp>
        <p:nvSpPr>
          <p:cNvPr id="3" name="Symbol zastępczy zawartości 2">
            <a:extLst>
              <a:ext uri="{FF2B5EF4-FFF2-40B4-BE49-F238E27FC236}">
                <a16:creationId xmlns:a16="http://schemas.microsoft.com/office/drawing/2014/main" xmlns="" id="{D0CD7C1F-9AE6-A5F2-3570-974467A6D6E5}"/>
              </a:ext>
            </a:extLst>
          </p:cNvPr>
          <p:cNvSpPr>
            <a:spLocks noGrp="1"/>
          </p:cNvSpPr>
          <p:nvPr>
            <p:ph idx="1"/>
          </p:nvPr>
        </p:nvSpPr>
        <p:spPr>
          <a:xfrm>
            <a:off x="838200" y="1098230"/>
            <a:ext cx="10515600" cy="5495925"/>
          </a:xfrm>
        </p:spPr>
        <p:txBody>
          <a:bodyPr vert="horz" lIns="91440" tIns="45720" rIns="91440" bIns="45720" rtlCol="0" anchor="t">
            <a:normAutofit lnSpcReduction="10000"/>
          </a:bodyPr>
          <a:lstStyle/>
          <a:p>
            <a:pPr>
              <a:lnSpc>
                <a:spcPct val="100000"/>
              </a:lnSpc>
              <a:spcBef>
                <a:spcPts val="0"/>
              </a:spcBef>
              <a:spcAft>
                <a:spcPts val="600"/>
              </a:spcAft>
            </a:pPr>
            <a:r>
              <a:rPr lang="pl-PL" sz="1200" dirty="0">
                <a:latin typeface="Cambria"/>
                <a:ea typeface="Cambria"/>
              </a:rPr>
              <a:t>Mapa 1 – Podział administracyjny gminy </a:t>
            </a:r>
          </a:p>
          <a:p>
            <a:pPr>
              <a:lnSpc>
                <a:spcPct val="100000"/>
              </a:lnSpc>
              <a:spcBef>
                <a:spcPts val="0"/>
              </a:spcBef>
              <a:spcAft>
                <a:spcPts val="600"/>
              </a:spcAft>
            </a:pPr>
            <a:r>
              <a:rPr lang="pl-PL" sz="1200" dirty="0">
                <a:latin typeface="Cambria"/>
                <a:ea typeface="Cambria"/>
              </a:rPr>
              <a:t>Mapa 2 - </a:t>
            </a:r>
            <a:r>
              <a:rPr lang="pl-PL" sz="1200" dirty="0">
                <a:latin typeface="Cambria"/>
                <a:ea typeface="Cambria"/>
                <a:cs typeface="Times New Roman"/>
              </a:rPr>
              <a:t>Położenie gminy na obszarze województwa mazowieckiego </a:t>
            </a:r>
          </a:p>
          <a:p>
            <a:pPr>
              <a:lnSpc>
                <a:spcPct val="100000"/>
              </a:lnSpc>
              <a:spcBef>
                <a:spcPts val="0"/>
              </a:spcBef>
              <a:spcAft>
                <a:spcPts val="600"/>
              </a:spcAft>
            </a:pPr>
            <a:r>
              <a:rPr lang="pl-PL" sz="1200" dirty="0">
                <a:latin typeface="Cambria"/>
                <a:ea typeface="Cambria"/>
              </a:rPr>
              <a:t>Mapa 3 – Model struktury funkcjonalno-przestrzennej - struktura sieci osadniczej wraz z rolą i hierarchią jednostek osadniczych</a:t>
            </a:r>
          </a:p>
          <a:p>
            <a:pPr>
              <a:lnSpc>
                <a:spcPct val="100000"/>
              </a:lnSpc>
              <a:spcBef>
                <a:spcPts val="0"/>
              </a:spcBef>
              <a:spcAft>
                <a:spcPts val="600"/>
              </a:spcAft>
            </a:pPr>
            <a:r>
              <a:rPr lang="pl-PL" sz="1200" dirty="0">
                <a:latin typeface="Cambria"/>
                <a:ea typeface="Cambria"/>
              </a:rPr>
              <a:t>Mapa 4 - Model struktury funkcjonalno-przestrzennej - system powiązań przyrodniczych</a:t>
            </a:r>
          </a:p>
          <a:p>
            <a:pPr>
              <a:lnSpc>
                <a:spcPct val="100000"/>
              </a:lnSpc>
              <a:spcBef>
                <a:spcPts val="0"/>
              </a:spcBef>
              <a:spcAft>
                <a:spcPts val="600"/>
              </a:spcAft>
            </a:pPr>
            <a:r>
              <a:rPr lang="pl-PL" sz="1200" dirty="0">
                <a:latin typeface="Cambria"/>
                <a:ea typeface="Cambria"/>
              </a:rPr>
              <a:t>Mapa 5 - Model struktury funkcjonalno-przestrzennej - główne korytarze i elementy sieci transportowych (w tym pieszych i rowerowych), </a:t>
            </a:r>
          </a:p>
          <a:p>
            <a:pPr>
              <a:lnSpc>
                <a:spcPct val="100000"/>
              </a:lnSpc>
              <a:spcBef>
                <a:spcPts val="0"/>
              </a:spcBef>
              <a:spcAft>
                <a:spcPts val="600"/>
              </a:spcAft>
            </a:pPr>
            <a:r>
              <a:rPr lang="pl-PL" sz="1200" dirty="0">
                <a:latin typeface="Cambria"/>
                <a:ea typeface="Cambria"/>
              </a:rPr>
              <a:t>Mapa 6 - Model struktury funkcjonalno-przestrzennej - główne elementy infrastruktury technicznej</a:t>
            </a:r>
          </a:p>
          <a:p>
            <a:pPr>
              <a:lnSpc>
                <a:spcPct val="100000"/>
              </a:lnSpc>
              <a:spcBef>
                <a:spcPts val="0"/>
              </a:spcBef>
              <a:spcAft>
                <a:spcPts val="600"/>
              </a:spcAft>
            </a:pPr>
            <a:r>
              <a:rPr lang="pl-PL" sz="1200" dirty="0">
                <a:latin typeface="Cambria"/>
                <a:ea typeface="Cambria"/>
              </a:rPr>
              <a:t>Mapa 7 - Model struktury funkcjonalno-przestrzennej - główne elementy infrastruktury społecznej</a:t>
            </a:r>
          </a:p>
          <a:p>
            <a:pPr>
              <a:lnSpc>
                <a:spcPct val="100000"/>
              </a:lnSpc>
              <a:spcBef>
                <a:spcPts val="0"/>
              </a:spcBef>
              <a:spcAft>
                <a:spcPts val="600"/>
              </a:spcAft>
            </a:pPr>
            <a:r>
              <a:rPr lang="pl-PL" sz="1200" dirty="0">
                <a:latin typeface="Cambria"/>
                <a:ea typeface="Cambria"/>
              </a:rPr>
              <a:t>Mapa 8 – Obszary strategicznej interwencji w strategii województwa mazowieckiego </a:t>
            </a:r>
          </a:p>
          <a:p>
            <a:pPr>
              <a:lnSpc>
                <a:spcPct val="100000"/>
              </a:lnSpc>
              <a:spcBef>
                <a:spcPts val="0"/>
              </a:spcBef>
              <a:spcAft>
                <a:spcPts val="600"/>
              </a:spcAft>
            </a:pPr>
            <a:r>
              <a:rPr lang="pl-PL" sz="1200" dirty="0">
                <a:latin typeface="Cambria"/>
                <a:ea typeface="Cambria"/>
              </a:rPr>
              <a:t>Mapa 9 – Lokalne obszary strategicznej interwencji </a:t>
            </a:r>
          </a:p>
          <a:p>
            <a:pPr>
              <a:lnSpc>
                <a:spcPct val="100000"/>
              </a:lnSpc>
              <a:spcBef>
                <a:spcPts val="0"/>
              </a:spcBef>
              <a:spcAft>
                <a:spcPts val="600"/>
              </a:spcAft>
            </a:pPr>
            <a:r>
              <a:rPr lang="pl-PL" sz="1200" dirty="0">
                <a:latin typeface="Cambria"/>
                <a:ea typeface="Cambria"/>
              </a:rPr>
              <a:t>Tabela 1 – Trendy globalne</a:t>
            </a:r>
          </a:p>
          <a:p>
            <a:pPr>
              <a:lnSpc>
                <a:spcPct val="100000"/>
              </a:lnSpc>
              <a:spcBef>
                <a:spcPts val="0"/>
              </a:spcBef>
              <a:spcAft>
                <a:spcPts val="600"/>
              </a:spcAft>
            </a:pPr>
            <a:r>
              <a:rPr lang="pl-PL" sz="1200" dirty="0">
                <a:latin typeface="Cambria"/>
                <a:ea typeface="Cambria"/>
              </a:rPr>
              <a:t>Tabela 2 - Cele strategiczne, cele operacyjne i kierunki działania w wymiarze społecznym </a:t>
            </a:r>
          </a:p>
          <a:p>
            <a:pPr>
              <a:lnSpc>
                <a:spcPct val="100000"/>
              </a:lnSpc>
              <a:spcBef>
                <a:spcPts val="0"/>
              </a:spcBef>
              <a:spcAft>
                <a:spcPts val="600"/>
              </a:spcAft>
            </a:pPr>
            <a:r>
              <a:rPr lang="pl-PL" sz="1200" dirty="0">
                <a:latin typeface="Cambria"/>
                <a:ea typeface="Cambria"/>
              </a:rPr>
              <a:t>Tabela 3 – Cele strategiczne, cele operacyjne i kierunki działania w wymiarze gospodarczym</a:t>
            </a:r>
          </a:p>
          <a:p>
            <a:pPr>
              <a:lnSpc>
                <a:spcPct val="100000"/>
              </a:lnSpc>
              <a:spcBef>
                <a:spcPts val="0"/>
              </a:spcBef>
              <a:spcAft>
                <a:spcPts val="600"/>
              </a:spcAft>
            </a:pPr>
            <a:r>
              <a:rPr lang="pl-PL" sz="1200" dirty="0">
                <a:latin typeface="Cambria"/>
                <a:ea typeface="Cambria"/>
              </a:rPr>
              <a:t>Tabela 4 – Cele strategiczne, cele operacyjne i kierunki działania w wymiarze środowiskowym  </a:t>
            </a:r>
          </a:p>
          <a:p>
            <a:pPr>
              <a:lnSpc>
                <a:spcPct val="100000"/>
              </a:lnSpc>
              <a:spcBef>
                <a:spcPts val="0"/>
              </a:spcBef>
              <a:spcAft>
                <a:spcPts val="600"/>
              </a:spcAft>
            </a:pPr>
            <a:r>
              <a:rPr lang="pl-PL" sz="1200" dirty="0">
                <a:latin typeface="Cambria"/>
                <a:ea typeface="Cambria"/>
              </a:rPr>
              <a:t>Tabela 5 – Cele strategiczne, cele operacyjne i kierunki działania w wymiarze przestrzennym</a:t>
            </a:r>
          </a:p>
          <a:p>
            <a:pPr>
              <a:lnSpc>
                <a:spcPct val="100000"/>
              </a:lnSpc>
              <a:spcBef>
                <a:spcPts val="0"/>
              </a:spcBef>
              <a:spcAft>
                <a:spcPts val="600"/>
              </a:spcAft>
            </a:pPr>
            <a:r>
              <a:rPr lang="pl-PL" sz="1200" dirty="0">
                <a:latin typeface="Cambria"/>
                <a:ea typeface="Cambria"/>
              </a:rPr>
              <a:t>Tabela 6 – Wskaźniki realizacji wizji </a:t>
            </a:r>
          </a:p>
          <a:p>
            <a:pPr>
              <a:lnSpc>
                <a:spcPct val="100000"/>
              </a:lnSpc>
              <a:spcBef>
                <a:spcPts val="0"/>
              </a:spcBef>
              <a:spcAft>
                <a:spcPts val="600"/>
              </a:spcAft>
            </a:pPr>
            <a:r>
              <a:rPr lang="pl-PL" sz="1200" dirty="0">
                <a:latin typeface="Cambria"/>
                <a:ea typeface="Cambria"/>
              </a:rPr>
              <a:t>Tabela 7 - Wskaźniki realizacji celów w wymiarze społecznym </a:t>
            </a:r>
          </a:p>
          <a:p>
            <a:pPr>
              <a:lnSpc>
                <a:spcPct val="100000"/>
              </a:lnSpc>
              <a:spcBef>
                <a:spcPts val="0"/>
              </a:spcBef>
              <a:spcAft>
                <a:spcPts val="600"/>
              </a:spcAft>
            </a:pPr>
            <a:r>
              <a:rPr lang="pl-PL" sz="1200" dirty="0">
                <a:latin typeface="Cambria"/>
                <a:ea typeface="Cambria"/>
              </a:rPr>
              <a:t>Tabela 8 - Wskaźniki realizacji celów w wymiarze gospodarczym </a:t>
            </a:r>
          </a:p>
          <a:p>
            <a:pPr>
              <a:lnSpc>
                <a:spcPct val="100000"/>
              </a:lnSpc>
              <a:spcBef>
                <a:spcPts val="0"/>
              </a:spcBef>
              <a:spcAft>
                <a:spcPts val="600"/>
              </a:spcAft>
            </a:pPr>
            <a:r>
              <a:rPr lang="pl-PL" sz="1200" dirty="0">
                <a:latin typeface="Cambria"/>
                <a:ea typeface="Cambria"/>
              </a:rPr>
              <a:t>Tabela 9 - Wskaźniki realizacji celów w wymiarze przestrzennym </a:t>
            </a:r>
          </a:p>
          <a:p>
            <a:pPr>
              <a:lnSpc>
                <a:spcPct val="100000"/>
              </a:lnSpc>
              <a:spcBef>
                <a:spcPts val="0"/>
              </a:spcBef>
              <a:spcAft>
                <a:spcPts val="600"/>
              </a:spcAft>
            </a:pPr>
            <a:r>
              <a:rPr lang="pl-PL" sz="1200" dirty="0">
                <a:latin typeface="Cambria"/>
                <a:ea typeface="Cambria"/>
              </a:rPr>
              <a:t>Tabela 10 - Wskaźniki realizacji celów w wymiarze środowiskowym  </a:t>
            </a:r>
            <a:endParaRPr lang="pl-PL" sz="1200" dirty="0"/>
          </a:p>
          <a:p>
            <a:pPr>
              <a:lnSpc>
                <a:spcPct val="100000"/>
              </a:lnSpc>
              <a:spcBef>
                <a:spcPts val="0"/>
              </a:spcBef>
              <a:spcAft>
                <a:spcPts val="600"/>
              </a:spcAft>
            </a:pPr>
            <a:r>
              <a:rPr lang="pl-PL" sz="1200" dirty="0">
                <a:latin typeface="Cambria"/>
                <a:ea typeface="Cambria"/>
              </a:rPr>
              <a:t>Tabela 11 – Spójność strategii z dokumentami wyższego rzędu </a:t>
            </a:r>
          </a:p>
          <a:p>
            <a:pPr>
              <a:lnSpc>
                <a:spcPct val="100000"/>
              </a:lnSpc>
              <a:spcBef>
                <a:spcPts val="0"/>
              </a:spcBef>
              <a:spcAft>
                <a:spcPts val="600"/>
              </a:spcAft>
            </a:pPr>
            <a:r>
              <a:rPr lang="pl-PL" sz="1200" dirty="0">
                <a:latin typeface="Cambria"/>
                <a:ea typeface="Cambria"/>
              </a:rPr>
              <a:t>Tabela 12 – Spójność strategii z innymi dokumentami strategicznymi </a:t>
            </a:r>
          </a:p>
          <a:p>
            <a:endParaRPr lang="pl-PL" sz="1200" dirty="0"/>
          </a:p>
          <a:p>
            <a:endParaRPr lang="pl-PL" sz="1200" dirty="0"/>
          </a:p>
          <a:p>
            <a:endParaRPr lang="pl-PL" sz="1200" dirty="0"/>
          </a:p>
          <a:p>
            <a:pPr marL="0" indent="0">
              <a:buNone/>
            </a:pPr>
            <a:endParaRPr lang="pl-PL" dirty="0"/>
          </a:p>
          <a:p>
            <a:endParaRPr lang="pl-PL" dirty="0"/>
          </a:p>
          <a:p>
            <a:endParaRPr lang="pl-PL" dirty="0"/>
          </a:p>
        </p:txBody>
      </p:sp>
      <p:sp>
        <p:nvSpPr>
          <p:cNvPr id="4" name="Symbol zastępczy stopki 3">
            <a:extLst>
              <a:ext uri="{FF2B5EF4-FFF2-40B4-BE49-F238E27FC236}">
                <a16:creationId xmlns:a16="http://schemas.microsoft.com/office/drawing/2014/main" xmlns="" id="{B2E57E2D-7781-3ECA-60DC-9500C22D1BDE}"/>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119</a:t>
            </a:fld>
            <a:endParaRPr lang="pl-PL"/>
          </a:p>
        </p:txBody>
      </p:sp>
    </p:spTree>
    <p:extLst>
      <p:ext uri="{BB962C8B-B14F-4D97-AF65-F5344CB8AC3E}">
        <p14:creationId xmlns:p14="http://schemas.microsoft.com/office/powerpoint/2010/main" val="270139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Podsumowanie diagnozy – wymiar społeczny</a:t>
            </a:r>
          </a:p>
        </p:txBody>
      </p:sp>
      <p:sp>
        <p:nvSpPr>
          <p:cNvPr id="3" name="Symbol zastępczy zawartości 2"/>
          <p:cNvSpPr>
            <a:spLocks noGrp="1"/>
          </p:cNvSpPr>
          <p:nvPr>
            <p:ph idx="1"/>
          </p:nvPr>
        </p:nvSpPr>
        <p:spPr>
          <a:xfrm>
            <a:off x="983320" y="1313352"/>
            <a:ext cx="10515600" cy="5225560"/>
          </a:xfrm>
        </p:spPr>
        <p:txBody>
          <a:bodyPr vert="horz" lIns="91440" tIns="45720" rIns="91440" bIns="45720" numCol="3" rtlCol="0" anchor="t">
            <a:normAutofit fontScale="70000" lnSpcReduction="20000"/>
          </a:bodyPr>
          <a:lstStyle/>
          <a:p>
            <a:pPr marL="0" lvl="0" indent="0">
              <a:buNone/>
            </a:pPr>
            <a:r>
              <a:rPr lang="pl-PL" sz="1500" b="1" dirty="0">
                <a:solidFill>
                  <a:srgbClr val="C00000"/>
                </a:solidFill>
                <a:latin typeface="Cambria"/>
                <a:ea typeface="Cambria"/>
                <a:hlinkClick r:id="rId2" action="ppaction://hlinkfile"/>
              </a:rPr>
              <a:t>DEMOGRAFIA</a:t>
            </a:r>
            <a:endParaRPr lang="pl-PL" sz="1500" b="1" dirty="0">
              <a:solidFill>
                <a:srgbClr val="C00000"/>
              </a:solidFill>
              <a:latin typeface="Cambria"/>
              <a:ea typeface="Cambria"/>
              <a:hlinkClick r:id="rId3" action="ppaction://hlinkfile"/>
            </a:endParaRPr>
          </a:p>
          <a:p>
            <a:pPr lvl="0">
              <a:buFont typeface="Courier New" panose="02070309020205020404" pitchFamily="49" charset="0"/>
              <a:buChar char="o"/>
            </a:pPr>
            <a:r>
              <a:rPr lang="pl-PL" sz="1500" dirty="0">
                <a:latin typeface="Cambria"/>
                <a:ea typeface="Cambria"/>
              </a:rPr>
              <a:t>istniejący i przewidywany wzrost liczby mieszkańców </a:t>
            </a:r>
          </a:p>
          <a:p>
            <a:pPr lvl="0">
              <a:buFont typeface="Courier New" panose="02070309020205020404" pitchFamily="49" charset="0"/>
              <a:buChar char="o"/>
            </a:pPr>
            <a:r>
              <a:rPr lang="pl-PL" sz="1500" dirty="0">
                <a:latin typeface="Cambria"/>
                <a:ea typeface="Cambria"/>
              </a:rPr>
              <a:t>dodatni, ale o malejącej dynamice wzrostu przyrost naturalny </a:t>
            </a:r>
          </a:p>
          <a:p>
            <a:pPr lvl="0">
              <a:buFont typeface="Courier New" panose="02070309020205020404" pitchFamily="49" charset="0"/>
              <a:buChar char="o"/>
            </a:pPr>
            <a:r>
              <a:rPr lang="pl-PL" sz="1500" dirty="0">
                <a:latin typeface="Cambria"/>
                <a:ea typeface="Cambria"/>
              </a:rPr>
              <a:t>dodatnie i rosnące saldo migracji </a:t>
            </a:r>
          </a:p>
          <a:p>
            <a:pPr lvl="0">
              <a:buFont typeface="Courier New" panose="02070309020205020404" pitchFamily="49" charset="0"/>
              <a:buChar char="o"/>
            </a:pPr>
            <a:r>
              <a:rPr lang="pl-PL" sz="1500" dirty="0">
                <a:latin typeface="Cambria"/>
                <a:ea typeface="Cambria"/>
              </a:rPr>
              <a:t>zmieniająca się struktura wiekowa mieszkańców</a:t>
            </a:r>
          </a:p>
          <a:p>
            <a:pPr lvl="0">
              <a:buFont typeface="Courier New" panose="02070309020205020404" pitchFamily="49" charset="0"/>
              <a:buChar char="o"/>
            </a:pPr>
            <a:r>
              <a:rPr lang="pl-PL" sz="1500" dirty="0">
                <a:latin typeface="Cambria"/>
                <a:ea typeface="Cambria"/>
              </a:rPr>
              <a:t>starzenie się społeczności lokalnej </a:t>
            </a:r>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pPr lvl="0"/>
            <a:endParaRPr lang="pl-PL" sz="1500" dirty="0"/>
          </a:p>
          <a:p>
            <a:endParaRPr lang="pl-PL" sz="1500" dirty="0">
              <a:solidFill>
                <a:srgbClr val="000000"/>
              </a:solidFill>
            </a:endParaRPr>
          </a:p>
          <a:p>
            <a:endParaRPr lang="pl-PL" sz="1500" dirty="0">
              <a:solidFill>
                <a:srgbClr val="000000"/>
              </a:solidFill>
            </a:endParaRPr>
          </a:p>
          <a:p>
            <a:pPr marL="0" lvl="0" indent="0">
              <a:buNone/>
            </a:pPr>
            <a:r>
              <a:rPr lang="pl-PL" sz="1500" b="1" dirty="0">
                <a:solidFill>
                  <a:srgbClr val="C00000"/>
                </a:solidFill>
                <a:latin typeface="Cambria"/>
                <a:ea typeface="Cambria"/>
                <a:hlinkClick r:id="rId4" action="ppaction://hlinkfile"/>
              </a:rPr>
              <a:t>EDUKACJA I OŚWIATA </a:t>
            </a:r>
            <a:endParaRPr lang="pl-PL" sz="1500" b="1" dirty="0">
              <a:solidFill>
                <a:srgbClr val="C00000"/>
              </a:solidFill>
              <a:latin typeface="Cambria"/>
              <a:ea typeface="Cambria"/>
              <a:hlinkClick r:id="rId5" action="ppaction://hlinkfile">
                <a:extLst>
                  <a:ext uri="{A12FA001-AC4F-418D-AE19-62706E023703}">
                    <ahyp:hlinkClr xmlns:ahyp="http://schemas.microsoft.com/office/drawing/2018/hyperlinkcolor" xmlns="" val="tx"/>
                  </a:ext>
                </a:extLst>
              </a:hlinkClick>
            </a:endParaRPr>
          </a:p>
          <a:p>
            <a:pPr marL="463550" lvl="0" indent="-285750">
              <a:buFont typeface="Courier New" panose="02070309020205020404" pitchFamily="49" charset="0"/>
              <a:buChar char="o"/>
            </a:pPr>
            <a:r>
              <a:rPr lang="pl-PL" sz="1500" dirty="0">
                <a:latin typeface="Cambria"/>
                <a:ea typeface="Cambria"/>
              </a:rPr>
              <a:t>zróżnicowana dostępność do placówek oświaty i wychowania </a:t>
            </a:r>
          </a:p>
          <a:p>
            <a:pPr marL="463550" lvl="0" indent="-285750">
              <a:buFont typeface="Courier New" panose="02070309020205020404" pitchFamily="49" charset="0"/>
              <a:buChar char="o"/>
            </a:pPr>
            <a:r>
              <a:rPr lang="pl-PL" sz="1500" dirty="0">
                <a:latin typeface="Cambria"/>
                <a:ea typeface="Cambria"/>
              </a:rPr>
              <a:t>rosnące zapotrzebowanie na usługi edukacyjne, opieki i wychowania dzieci </a:t>
            </a:r>
          </a:p>
          <a:p>
            <a:pPr marL="463550" lvl="0" indent="-285750">
              <a:buFont typeface="Courier New" panose="02070309020205020404" pitchFamily="49" charset="0"/>
              <a:buChar char="o"/>
            </a:pPr>
            <a:r>
              <a:rPr lang="pl-PL" sz="1500" dirty="0">
                <a:latin typeface="Cambria"/>
                <a:ea typeface="Cambria"/>
              </a:rPr>
              <a:t>rosnące zainteresowanie usługami edukacyjnymi oraz opieki i wychowania dzieci </a:t>
            </a:r>
          </a:p>
          <a:p>
            <a:pPr marL="463550" lvl="0" indent="-285750">
              <a:buFont typeface="Courier New" panose="02070309020205020404" pitchFamily="49" charset="0"/>
              <a:buChar char="o"/>
            </a:pPr>
            <a:r>
              <a:rPr lang="pl-PL" sz="1500" dirty="0">
                <a:latin typeface="Cambria"/>
                <a:ea typeface="Cambria"/>
              </a:rPr>
              <a:t>dobra dostępność do usług opieki i wychowania dzieci oraz edukacji </a:t>
            </a:r>
          </a:p>
          <a:p>
            <a:pPr marL="463550" indent="-285750">
              <a:buFont typeface="Courier New" panose="02070309020205020404" pitchFamily="49" charset="0"/>
              <a:buChar char="o"/>
            </a:pPr>
            <a:r>
              <a:rPr lang="pl-PL" sz="1500" dirty="0">
                <a:latin typeface="Cambria"/>
                <a:ea typeface="Cambria"/>
              </a:rPr>
              <a:t>przeciętna jakość opieki przedszkolnej  w opinii mieszkańców </a:t>
            </a:r>
          </a:p>
          <a:p>
            <a:pPr marL="463550" indent="-285750">
              <a:buFont typeface="Courier New" panose="02070309020205020404" pitchFamily="49" charset="0"/>
              <a:buChar char="o"/>
            </a:pPr>
            <a:r>
              <a:rPr lang="pl-PL" sz="1500" dirty="0">
                <a:latin typeface="Cambria"/>
                <a:ea typeface="Cambria"/>
              </a:rPr>
              <a:t>wysoka jakość edukacji na poziomie podstawowym </a:t>
            </a:r>
            <a:endParaRPr lang="pl-PL" sz="1500" dirty="0"/>
          </a:p>
          <a:p>
            <a:pPr marL="463550" lvl="0" indent="-285750">
              <a:buFont typeface="Courier New" panose="02070309020205020404" pitchFamily="49" charset="0"/>
              <a:buChar char="o"/>
            </a:pPr>
            <a:r>
              <a:rPr lang="pl-PL" sz="1500" dirty="0">
                <a:latin typeface="Cambria"/>
                <a:ea typeface="Cambria"/>
              </a:rPr>
              <a:t>dobra dostępność do placówek kulturalno-oświatowych prowadzonych przez gminę </a:t>
            </a:r>
          </a:p>
          <a:p>
            <a:pPr marL="0" indent="0">
              <a:buNone/>
            </a:pPr>
            <a:endParaRPr lang="pl-PL" sz="1500" dirty="0"/>
          </a:p>
          <a:p>
            <a:pPr marL="0" indent="0">
              <a:buNone/>
            </a:pPr>
            <a:endParaRPr lang="pl-PL" sz="1500" dirty="0"/>
          </a:p>
          <a:p>
            <a:pPr marL="0" indent="0">
              <a:buNone/>
            </a:pPr>
            <a:endParaRPr lang="pl-PL" sz="1500" dirty="0"/>
          </a:p>
          <a:p>
            <a:pPr marL="0" indent="0">
              <a:buNone/>
            </a:pPr>
            <a:endParaRPr lang="pl-PL" sz="1500" dirty="0"/>
          </a:p>
          <a:p>
            <a:pPr marL="0" indent="0">
              <a:buNone/>
            </a:pPr>
            <a:endParaRPr lang="pl-PL" sz="1500" dirty="0"/>
          </a:p>
          <a:p>
            <a:pPr marL="0" indent="0">
              <a:buNone/>
            </a:pPr>
            <a:endParaRPr lang="pl-PL" sz="1500" dirty="0"/>
          </a:p>
          <a:p>
            <a:pPr marL="0" indent="0">
              <a:buNone/>
            </a:pPr>
            <a:endParaRPr lang="pl-PL" sz="1500" dirty="0"/>
          </a:p>
          <a:p>
            <a:pPr marL="0" indent="0">
              <a:buNone/>
            </a:pPr>
            <a:endParaRPr lang="pl-PL" sz="1500" dirty="0"/>
          </a:p>
          <a:p>
            <a:pPr marL="0" indent="0">
              <a:buNone/>
            </a:pPr>
            <a:endParaRPr lang="pl-PL" sz="1500" dirty="0"/>
          </a:p>
          <a:p>
            <a:pPr marL="0" indent="0">
              <a:buNone/>
            </a:pPr>
            <a:endParaRPr lang="pl-PL" sz="1500" dirty="0">
              <a:solidFill>
                <a:srgbClr val="000000"/>
              </a:solidFill>
            </a:endParaRPr>
          </a:p>
          <a:p>
            <a:pPr marL="541020" indent="-185420">
              <a:buNone/>
            </a:pPr>
            <a:r>
              <a:rPr lang="pl-PL" sz="1500" b="1" dirty="0">
                <a:solidFill>
                  <a:srgbClr val="C00000"/>
                </a:solidFill>
                <a:latin typeface="Cambria"/>
                <a:ea typeface="Cambria"/>
                <a:hlinkClick r:id="rId6" action="ppaction://hlinkfile"/>
              </a:rPr>
              <a:t>CZAS WOLNY</a:t>
            </a:r>
            <a:endParaRPr lang="pl-PL" sz="1500" b="1" dirty="0">
              <a:solidFill>
                <a:srgbClr val="C00000"/>
              </a:solidFill>
              <a:latin typeface="Cambria"/>
              <a:ea typeface="Cambria"/>
              <a:hlinkClick r:id="rId7" action="ppaction://hlinkfile">
                <a:extLst>
                  <a:ext uri="{A12FA001-AC4F-418D-AE19-62706E023703}">
                    <ahyp:hlinkClr xmlns:ahyp="http://schemas.microsoft.com/office/drawing/2018/hyperlinkcolor" xmlns="" val="tx"/>
                  </a:ext>
                </a:extLst>
              </a:hlinkClick>
            </a:endParaRPr>
          </a:p>
          <a:p>
            <a:pPr marL="641350" indent="-285750">
              <a:buFont typeface="Courier New" panose="02070309020205020404" pitchFamily="49" charset="0"/>
              <a:buChar char="o"/>
            </a:pPr>
            <a:r>
              <a:rPr lang="pl-PL" sz="1500" dirty="0">
                <a:latin typeface="Cambria"/>
                <a:ea typeface="Cambria"/>
              </a:rPr>
              <a:t>rosnące zainteresowanie ofertą kulturalną i oświatową gminy</a:t>
            </a:r>
          </a:p>
          <a:p>
            <a:pPr marL="641350" indent="-285750">
              <a:buFont typeface="Courier New" panose="02070309020205020404" pitchFamily="49" charset="0"/>
              <a:buChar char="o"/>
            </a:pPr>
            <a:r>
              <a:rPr lang="pl-PL" sz="1500" dirty="0">
                <a:latin typeface="Cambria"/>
                <a:ea typeface="Cambria"/>
              </a:rPr>
              <a:t>rosnąca liczba wydarzeń i imprez kulturalnych </a:t>
            </a:r>
          </a:p>
          <a:p>
            <a:pPr marL="641350" indent="-285750">
              <a:buFont typeface="Courier New" panose="02070309020205020404" pitchFamily="49" charset="0"/>
              <a:buChar char="o"/>
            </a:pPr>
            <a:r>
              <a:rPr lang="pl-PL" sz="1500" dirty="0">
                <a:latin typeface="Cambria"/>
                <a:ea typeface="Cambria"/>
              </a:rPr>
              <a:t>bogata oferta instytucji kultury </a:t>
            </a:r>
          </a:p>
          <a:p>
            <a:pPr marL="641350" indent="-285750">
              <a:buFont typeface="Courier New" panose="02070309020205020404" pitchFamily="49" charset="0"/>
              <a:buChar char="o"/>
            </a:pPr>
            <a:r>
              <a:rPr lang="pl-PL" sz="1500" dirty="0">
                <a:latin typeface="Cambria"/>
                <a:ea typeface="Cambria"/>
              </a:rPr>
              <a:t>dobry stan obiektów dziedzictwa kulturowego</a:t>
            </a:r>
          </a:p>
          <a:p>
            <a:pPr marL="641350" indent="-285750">
              <a:buFont typeface="Courier New" panose="02070309020205020404" pitchFamily="49" charset="0"/>
              <a:buChar char="o"/>
            </a:pPr>
            <a:r>
              <a:rPr lang="pl-PL" sz="1500" dirty="0">
                <a:latin typeface="Cambria"/>
                <a:ea typeface="Cambria"/>
              </a:rPr>
              <a:t>uboga baza noclegowa</a:t>
            </a:r>
          </a:p>
          <a:p>
            <a:pPr marL="641350" indent="-285750">
              <a:buFont typeface="Courier New" panose="02070309020205020404" pitchFamily="49" charset="0"/>
              <a:buChar char="o"/>
            </a:pPr>
            <a:r>
              <a:rPr lang="pl-PL" sz="1500" dirty="0">
                <a:latin typeface="Cambria"/>
                <a:ea typeface="Cambria"/>
              </a:rPr>
              <a:t>przeciętny potencjał turystyczny  </a:t>
            </a:r>
          </a:p>
          <a:p>
            <a:pPr marL="641350" indent="-285750">
              <a:buFont typeface="Courier New" panose="02070309020205020404" pitchFamily="49" charset="0"/>
              <a:buChar char="o"/>
            </a:pPr>
            <a:r>
              <a:rPr lang="pl-PL" sz="1500" dirty="0">
                <a:latin typeface="Cambria"/>
                <a:ea typeface="Cambria"/>
              </a:rPr>
              <a:t>nowoczesna baza sportowa i infrastruktura sprzyjająca uprawianiu sportu i rekreacji</a:t>
            </a:r>
          </a:p>
          <a:p>
            <a:pPr marL="641350" indent="-285750">
              <a:buFont typeface="Courier New" panose="02070309020205020404" pitchFamily="49" charset="0"/>
              <a:buChar char="o"/>
            </a:pPr>
            <a:r>
              <a:rPr lang="pl-PL" sz="1500" dirty="0">
                <a:latin typeface="Cambria"/>
                <a:ea typeface="Cambria"/>
              </a:rPr>
              <a:t>zróżnicowany dostęp do terenów sprzyjających uprawianiu sportu i rekreacji </a:t>
            </a:r>
          </a:p>
          <a:p>
            <a:pPr marL="641350" indent="-285750">
              <a:buFont typeface="Courier New" panose="02070309020205020404" pitchFamily="49" charset="0"/>
              <a:buChar char="o"/>
            </a:pPr>
            <a:r>
              <a:rPr lang="pl-PL" sz="1500" dirty="0">
                <a:latin typeface="Cambria"/>
                <a:ea typeface="Cambria"/>
              </a:rPr>
              <a:t>bogata oferta klubów sportowych oraz Ośrodka Sportu i Rekreacji w Grodzisku Mazowieckim</a:t>
            </a:r>
          </a:p>
          <a:p>
            <a:pPr marL="641350" indent="-285750">
              <a:buFont typeface="Courier New" panose="02070309020205020404" pitchFamily="49" charset="0"/>
              <a:buChar char="o"/>
            </a:pPr>
            <a:r>
              <a:rPr lang="pl-PL" sz="1500" dirty="0">
                <a:latin typeface="Cambria"/>
                <a:ea typeface="Cambria"/>
              </a:rPr>
              <a:t>malejące zainteresowanie ofertą klubów sportowych</a:t>
            </a:r>
          </a:p>
          <a:p>
            <a:endParaRPr lang="pl-PL" sz="1500" dirty="0"/>
          </a:p>
          <a:p>
            <a:pPr lvl="0"/>
            <a:endParaRPr lang="pl-PL" sz="1500" dirty="0"/>
          </a:p>
          <a:p>
            <a:pPr marL="0" indent="0">
              <a:buNone/>
            </a:pPr>
            <a:endParaRPr lang="pl-PL" sz="1500" dirty="0"/>
          </a:p>
          <a:p>
            <a:pPr marL="0" indent="0">
              <a:buNone/>
            </a:pPr>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12</a:t>
            </a:fld>
            <a:endParaRPr lang="pl-PL"/>
          </a:p>
        </p:txBody>
      </p:sp>
    </p:spTree>
    <p:extLst>
      <p:ext uri="{BB962C8B-B14F-4D97-AF65-F5344CB8AC3E}">
        <p14:creationId xmlns:p14="http://schemas.microsoft.com/office/powerpoint/2010/main" val="7541540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1D91285-E2CB-C967-710A-F242CC71C3D5}"/>
              </a:ext>
            </a:extLst>
          </p:cNvPr>
          <p:cNvSpPr>
            <a:spLocks noGrp="1"/>
          </p:cNvSpPr>
          <p:nvPr>
            <p:ph type="title"/>
          </p:nvPr>
        </p:nvSpPr>
        <p:spPr/>
        <p:txBody>
          <a:bodyPr/>
          <a:lstStyle/>
          <a:p>
            <a:r>
              <a:rPr lang="pl-PL">
                <a:latin typeface="Cambria"/>
                <a:ea typeface="Cambria"/>
              </a:rPr>
              <a:t>Spis schematów i wykresów </a:t>
            </a:r>
            <a:endParaRPr lang="pl-PL"/>
          </a:p>
        </p:txBody>
      </p:sp>
      <p:sp>
        <p:nvSpPr>
          <p:cNvPr id="3" name="Symbol zastępczy zawartości 2">
            <a:extLst>
              <a:ext uri="{FF2B5EF4-FFF2-40B4-BE49-F238E27FC236}">
                <a16:creationId xmlns:a16="http://schemas.microsoft.com/office/drawing/2014/main" xmlns="" id="{2232752B-3A23-78E6-6EEC-1811E2CE52FA}"/>
              </a:ext>
            </a:extLst>
          </p:cNvPr>
          <p:cNvSpPr>
            <a:spLocks noGrp="1"/>
          </p:cNvSpPr>
          <p:nvPr>
            <p:ph idx="1"/>
          </p:nvPr>
        </p:nvSpPr>
        <p:spPr>
          <a:xfrm>
            <a:off x="914400" y="1207768"/>
            <a:ext cx="10515600" cy="3627517"/>
          </a:xfrm>
        </p:spPr>
        <p:txBody>
          <a:bodyPr vert="horz" lIns="91440" tIns="45720" rIns="91440" bIns="45720" rtlCol="0" anchor="t">
            <a:normAutofit fontScale="55000" lnSpcReduction="20000"/>
          </a:bodyPr>
          <a:lstStyle/>
          <a:p>
            <a:r>
              <a:rPr lang="pl-PL" sz="2200" dirty="0">
                <a:latin typeface="Cambria"/>
                <a:ea typeface="Cambria"/>
              </a:rPr>
              <a:t>Schemat 1 – Obszary diagnostyczne </a:t>
            </a:r>
          </a:p>
          <a:p>
            <a:r>
              <a:rPr lang="pl-PL" sz="2200" dirty="0">
                <a:latin typeface="Cambria"/>
                <a:ea typeface="Cambria"/>
              </a:rPr>
              <a:t>Schemat 2 – Czynniki zewnętrzne wpływające na rozwój gminy </a:t>
            </a:r>
          </a:p>
          <a:p>
            <a:r>
              <a:rPr lang="pl-PL" sz="2200" dirty="0">
                <a:latin typeface="Cambria"/>
                <a:ea typeface="Cambria"/>
              </a:rPr>
              <a:t>Schemat 3 - Logika interwencji strategicznej </a:t>
            </a:r>
          </a:p>
          <a:p>
            <a:r>
              <a:rPr lang="pl-PL" sz="2200" dirty="0">
                <a:latin typeface="Cambria"/>
                <a:ea typeface="Cambria"/>
              </a:rPr>
              <a:t>Schemat 4 – Komplementarność celów strategicznych </a:t>
            </a:r>
          </a:p>
          <a:p>
            <a:r>
              <a:rPr lang="pl-PL" sz="2200" dirty="0">
                <a:latin typeface="Cambria"/>
                <a:ea typeface="Cambria"/>
              </a:rPr>
              <a:t>Schemat 5 – Struktura celów</a:t>
            </a:r>
          </a:p>
          <a:p>
            <a:r>
              <a:rPr lang="pl-PL" sz="2200" dirty="0">
                <a:latin typeface="Cambria"/>
                <a:ea typeface="Cambria"/>
              </a:rPr>
              <a:t>Schemat 6 – Rezultaty długookresowe i średniookresowe </a:t>
            </a:r>
          </a:p>
          <a:p>
            <a:r>
              <a:rPr lang="pl-PL" sz="2200" dirty="0">
                <a:latin typeface="Cambria"/>
                <a:ea typeface="Cambria"/>
              </a:rPr>
              <a:t>Schemat 7 – Lokalne obszary strategicznej interwencji </a:t>
            </a:r>
          </a:p>
          <a:p>
            <a:r>
              <a:rPr lang="pl-PL" sz="2200" dirty="0">
                <a:latin typeface="Cambria"/>
                <a:ea typeface="Cambria"/>
              </a:rPr>
              <a:t>Schemat 8 – Kierunki interwencji w ramach OSI Bieguny wzrostu</a:t>
            </a:r>
          </a:p>
          <a:p>
            <a:r>
              <a:rPr lang="pl-PL" sz="2200" dirty="0">
                <a:latin typeface="Cambria"/>
                <a:ea typeface="Cambria"/>
              </a:rPr>
              <a:t>Schemat 9 – Kierunki interwencji w ramach OSI Obszar rozbudowy aglomeracji kanalizacyjnej </a:t>
            </a:r>
          </a:p>
          <a:p>
            <a:r>
              <a:rPr lang="pl-PL" sz="2200" dirty="0">
                <a:latin typeface="Cambria"/>
                <a:ea typeface="Cambria"/>
              </a:rPr>
              <a:t>Schemat 10 – Kierunki interwencji w ramach OSI Tereny otwarte </a:t>
            </a:r>
          </a:p>
          <a:p>
            <a:r>
              <a:rPr lang="pl-PL" sz="2200" dirty="0">
                <a:latin typeface="Cambria"/>
                <a:ea typeface="Cambria"/>
              </a:rPr>
              <a:t>Schemat 11 – Proces wdrażania strategii </a:t>
            </a:r>
          </a:p>
          <a:p>
            <a:r>
              <a:rPr lang="pl-PL" sz="2200" dirty="0">
                <a:latin typeface="Cambria"/>
                <a:ea typeface="Cambria"/>
              </a:rPr>
              <a:t>Schemat 12 – Wytyczne do sporządzanie dokumentów wykonawczych </a:t>
            </a:r>
          </a:p>
          <a:p>
            <a:r>
              <a:rPr lang="pl-PL" sz="2200" dirty="0">
                <a:latin typeface="Cambria"/>
                <a:ea typeface="Cambria"/>
              </a:rPr>
              <a:t>Schemat 13 – Proces aktualizacji strategii </a:t>
            </a:r>
          </a:p>
          <a:p>
            <a:r>
              <a:rPr lang="pl-PL" sz="2200" dirty="0">
                <a:latin typeface="Cambria"/>
                <a:ea typeface="Cambria"/>
              </a:rPr>
              <a:t>Wykres 1 – Ramy finansowe podziału środków pomiędzy cele strategiczne </a:t>
            </a:r>
            <a:endParaRPr lang="pl-PL" sz="2200" dirty="0"/>
          </a:p>
          <a:p>
            <a:endParaRPr lang="pl-PL" dirty="0"/>
          </a:p>
        </p:txBody>
      </p:sp>
      <p:sp>
        <p:nvSpPr>
          <p:cNvPr id="4" name="Symbol zastępczy stopki 3">
            <a:extLst>
              <a:ext uri="{FF2B5EF4-FFF2-40B4-BE49-F238E27FC236}">
                <a16:creationId xmlns:a16="http://schemas.microsoft.com/office/drawing/2014/main" xmlns="" id="{30E000D0-79D1-C81B-3215-68729FD326BC}"/>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120</a:t>
            </a:fld>
            <a:endParaRPr lang="pl-PL"/>
          </a:p>
        </p:txBody>
      </p:sp>
    </p:spTree>
    <p:extLst>
      <p:ext uri="{BB962C8B-B14F-4D97-AF65-F5344CB8AC3E}">
        <p14:creationId xmlns:p14="http://schemas.microsoft.com/office/powerpoint/2010/main" val="12244877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725330" y="1921079"/>
            <a:ext cx="4157063" cy="3976382"/>
          </a:xfrm>
        </p:spPr>
        <p:txBody>
          <a:bodyPr>
            <a:normAutofit fontScale="92500" lnSpcReduction="10000"/>
          </a:bodyPr>
          <a:lstStyle/>
          <a:p>
            <a:pPr>
              <a:lnSpc>
                <a:spcPct val="100000"/>
              </a:lnSpc>
              <a:spcBef>
                <a:spcPts val="0"/>
              </a:spcBef>
            </a:pPr>
            <a:r>
              <a:rPr lang="pl-PL" sz="1400" b="1" dirty="0"/>
              <a:t>Urząd Miejski w Grodzisku Mazowieckim</a:t>
            </a:r>
            <a:br>
              <a:rPr lang="pl-PL" sz="1400" b="1" dirty="0"/>
            </a:br>
            <a:r>
              <a:rPr lang="pl-PL" sz="1400" b="1" dirty="0">
                <a:solidFill>
                  <a:srgbClr val="C00000"/>
                </a:solidFill>
              </a:rPr>
              <a:t>_________________________________________</a:t>
            </a:r>
            <a:br>
              <a:rPr lang="pl-PL" sz="1400" b="1" dirty="0">
                <a:solidFill>
                  <a:srgbClr val="C00000"/>
                </a:solidFill>
              </a:rPr>
            </a:br>
            <a:endParaRPr lang="pl-PL" sz="1400" b="1" dirty="0">
              <a:solidFill>
                <a:srgbClr val="C00000"/>
              </a:solidFill>
            </a:endParaRPr>
          </a:p>
          <a:p>
            <a:pPr>
              <a:lnSpc>
                <a:spcPct val="100000"/>
              </a:lnSpc>
              <a:spcBef>
                <a:spcPts val="0"/>
              </a:spcBef>
            </a:pPr>
            <a:r>
              <a:rPr lang="pl-PL" sz="1400" b="1" dirty="0"/>
              <a:t>Adres </a:t>
            </a:r>
            <a:r>
              <a:rPr lang="pl-PL" sz="1400" dirty="0"/>
              <a:t/>
            </a:r>
            <a:br>
              <a:rPr lang="pl-PL" sz="1400" dirty="0"/>
            </a:br>
            <a:r>
              <a:rPr lang="pl-PL" sz="1400" dirty="0"/>
              <a:t>ul. T. Kościuszki 12a</a:t>
            </a:r>
            <a:br>
              <a:rPr lang="pl-PL" sz="1400" dirty="0"/>
            </a:br>
            <a:r>
              <a:rPr lang="pl-PL" sz="1400" dirty="0"/>
              <a:t>05-825 Grodzisk Mazowiecki</a:t>
            </a:r>
            <a:endParaRPr lang="pl-PL" sz="1400" b="1" dirty="0"/>
          </a:p>
          <a:p>
            <a:pPr>
              <a:lnSpc>
                <a:spcPct val="100000"/>
              </a:lnSpc>
              <a:spcBef>
                <a:spcPts val="0"/>
              </a:spcBef>
            </a:pPr>
            <a:r>
              <a:rPr lang="pl-PL" sz="1400" b="1" dirty="0"/>
              <a:t>Telefon </a:t>
            </a:r>
            <a:br>
              <a:rPr lang="pl-PL" sz="1400" b="1" dirty="0"/>
            </a:br>
            <a:r>
              <a:rPr lang="pl-PL" sz="1400" dirty="0"/>
              <a:t>22 755 55 34, 22 755 20 16</a:t>
            </a:r>
            <a:r>
              <a:rPr lang="pl-PL" sz="1400" b="1" dirty="0"/>
              <a:t/>
            </a:r>
            <a:br>
              <a:rPr lang="pl-PL" sz="1400" b="1" dirty="0"/>
            </a:br>
            <a:r>
              <a:rPr lang="pl-PL" sz="1400" b="1" dirty="0"/>
              <a:t>Email </a:t>
            </a:r>
            <a:br>
              <a:rPr lang="pl-PL" sz="1400" b="1" dirty="0"/>
            </a:br>
            <a:r>
              <a:rPr lang="pl-PL" sz="1400" dirty="0"/>
              <a:t>urzad@grodzisk.pl</a:t>
            </a:r>
            <a:r>
              <a:rPr lang="pl-PL" sz="1400" b="1" dirty="0"/>
              <a:t/>
            </a:r>
            <a:br>
              <a:rPr lang="pl-PL" sz="1400" b="1" dirty="0"/>
            </a:br>
            <a:r>
              <a:rPr lang="pl-PL" sz="1400" b="1" dirty="0"/>
              <a:t>Adres www. </a:t>
            </a:r>
            <a:br>
              <a:rPr lang="pl-PL" sz="1400" b="1" dirty="0"/>
            </a:br>
            <a:r>
              <a:rPr lang="pl-PL" sz="1400" dirty="0"/>
              <a:t>https://grodzisk.pl</a:t>
            </a:r>
          </a:p>
          <a:p>
            <a:endParaRPr lang="pl-PL" sz="1200" dirty="0"/>
          </a:p>
          <a:p>
            <a:endParaRPr lang="pl-PL" sz="1200" dirty="0"/>
          </a:p>
          <a:p>
            <a:endParaRPr lang="pl-PL" sz="1200" dirty="0"/>
          </a:p>
          <a:p>
            <a:endParaRPr lang="pl-PL" sz="1200" dirty="0"/>
          </a:p>
          <a:p>
            <a:endParaRPr lang="pl-PL" sz="1200" dirty="0"/>
          </a:p>
          <a:p>
            <a:r>
              <a:rPr lang="pl-PL" sz="800" b="1" dirty="0"/>
              <a:t>Wszystkie wykorzystane w strategii ikony pobrano ze strony </a:t>
            </a:r>
            <a:r>
              <a:rPr lang="pl-PL" sz="800" b="1" dirty="0" err="1">
                <a:hlinkClick r:id="rId2"/>
              </a:rPr>
              <a:t>Freepik</a:t>
            </a:r>
            <a:r>
              <a:rPr lang="pl-PL" sz="800" b="1" dirty="0">
                <a:hlinkClick r:id="rId2"/>
              </a:rPr>
              <a:t> | Twórz wspaniałe projekty jeszcze szybciej</a:t>
            </a:r>
            <a:endParaRPr lang="pl-PL" sz="800" b="1" dirty="0"/>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9" name="Obraz 8" descr="C:\Users\jcwik\Downloads\LOGO-MIASTO_COLOR+CLAIM-BLACK-BG-WHITE-100.jpg"/>
          <p:cNvPicPr/>
          <p:nvPr/>
        </p:nvPicPr>
        <p:blipFill>
          <a:blip r:embed="rId3">
            <a:extLst>
              <a:ext uri="{28A0092B-C50C-407E-A947-70E740481C1C}">
                <a14:useLocalDpi xmlns:a14="http://schemas.microsoft.com/office/drawing/2010/main" val="0"/>
              </a:ext>
            </a:extLst>
          </a:blip>
          <a:srcRect/>
          <a:stretch>
            <a:fillRect/>
          </a:stretch>
        </p:blipFill>
        <p:spPr bwMode="auto">
          <a:xfrm>
            <a:off x="9323558" y="6255385"/>
            <a:ext cx="1591235" cy="459740"/>
          </a:xfrm>
          <a:prstGeom prst="rect">
            <a:avLst/>
          </a:prstGeom>
          <a:noFill/>
          <a:ln>
            <a:noFill/>
          </a:ln>
        </p:spPr>
      </p:pic>
      <p:sp>
        <p:nvSpPr>
          <p:cNvPr id="2" name="Symbol zastępczy numeru slajdu 1">
            <a:extLst>
              <a:ext uri="{FF2B5EF4-FFF2-40B4-BE49-F238E27FC236}">
                <a16:creationId xmlns:a16="http://schemas.microsoft.com/office/drawing/2014/main" xmlns="" id="{1BA968A6-F27B-1A5F-0746-515FEDAD2DCF}"/>
              </a:ext>
            </a:extLst>
          </p:cNvPr>
          <p:cNvSpPr>
            <a:spLocks noGrp="1"/>
          </p:cNvSpPr>
          <p:nvPr>
            <p:ph type="sldNum" sz="quarter" idx="12"/>
          </p:nvPr>
        </p:nvSpPr>
        <p:spPr/>
        <p:txBody>
          <a:bodyPr/>
          <a:lstStyle/>
          <a:p>
            <a:fld id="{22AA28CC-A34B-4C19-AFE3-B6439D8E44AD}" type="slidenum">
              <a:rPr lang="pl-PL" smtClean="0"/>
              <a:t>121</a:t>
            </a:fld>
            <a:endParaRPr lang="pl-PL"/>
          </a:p>
        </p:txBody>
      </p:sp>
    </p:spTree>
    <p:extLst>
      <p:ext uri="{BB962C8B-B14F-4D97-AF65-F5344CB8AC3E}">
        <p14:creationId xmlns:p14="http://schemas.microsoft.com/office/powerpoint/2010/main" val="2282194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Podsumowanie diagnozy – wymiar społeczny </a:t>
            </a:r>
          </a:p>
        </p:txBody>
      </p:sp>
      <p:sp>
        <p:nvSpPr>
          <p:cNvPr id="3" name="Symbol zastępczy zawartości 2"/>
          <p:cNvSpPr>
            <a:spLocks noGrp="1"/>
          </p:cNvSpPr>
          <p:nvPr>
            <p:ph idx="1"/>
          </p:nvPr>
        </p:nvSpPr>
        <p:spPr>
          <a:xfrm>
            <a:off x="937585" y="1207768"/>
            <a:ext cx="10515600" cy="4612167"/>
          </a:xfrm>
        </p:spPr>
        <p:txBody>
          <a:bodyPr numCol="3">
            <a:noAutofit/>
          </a:bodyPr>
          <a:lstStyle/>
          <a:p>
            <a:pPr marL="0" lvl="0" indent="0">
              <a:buNone/>
            </a:pPr>
            <a:r>
              <a:rPr lang="pl-PL" sz="1200" b="1" dirty="0">
                <a:solidFill>
                  <a:srgbClr val="C00000"/>
                </a:solidFill>
                <a:hlinkClick r:id="rId2" action="ppaction://hlinkfile"/>
              </a:rPr>
              <a:t>BEZPIECZEŃSTWO</a:t>
            </a:r>
            <a:endParaRPr lang="pl-PL" sz="1200" dirty="0">
              <a:solidFill>
                <a:srgbClr val="C00000"/>
              </a:solidFill>
            </a:endParaRPr>
          </a:p>
          <a:p>
            <a:pPr lvl="0">
              <a:buFont typeface="Courier New" panose="02070309020205020404" pitchFamily="49" charset="0"/>
              <a:buChar char="o"/>
            </a:pPr>
            <a:r>
              <a:rPr lang="pl-PL" sz="1200" dirty="0"/>
              <a:t>zadawalający poziom bezpieczeństwa osobistego i publicznego </a:t>
            </a:r>
          </a:p>
          <a:p>
            <a:pPr lvl="0">
              <a:buFont typeface="Courier New" panose="02070309020205020404" pitchFamily="49" charset="0"/>
              <a:buChar char="o"/>
            </a:pPr>
            <a:r>
              <a:rPr lang="pl-PL" sz="1200" dirty="0"/>
              <a:t>wysoki poziom dofinansowania przez gminę działań służb zapewniających bezpieczeństwo osobiste i publiczne</a:t>
            </a:r>
          </a:p>
          <a:p>
            <a:pPr lvl="0">
              <a:buFont typeface="Courier New" panose="02070309020205020404" pitchFamily="49" charset="0"/>
              <a:buChar char="o"/>
            </a:pPr>
            <a:r>
              <a:rPr lang="pl-PL" sz="1200" dirty="0"/>
              <a:t>niska dostępność wysokospecjalistycznych usług zdrowotnych </a:t>
            </a:r>
          </a:p>
          <a:p>
            <a:pPr lvl="0">
              <a:buFont typeface="Courier New" panose="02070309020205020404" pitchFamily="49" charset="0"/>
              <a:buChar char="o"/>
            </a:pPr>
            <a:r>
              <a:rPr lang="pl-PL" sz="1200" dirty="0"/>
              <a:t>dobra dostępność do placówek i usług podstawowej i specjalistycznej opieki zdrowotnej </a:t>
            </a:r>
          </a:p>
          <a:p>
            <a:pPr lvl="0">
              <a:buFont typeface="Courier New" panose="02070309020205020404" pitchFamily="49" charset="0"/>
              <a:buChar char="o"/>
            </a:pPr>
            <a:r>
              <a:rPr lang="pl-PL" sz="1200" dirty="0"/>
              <a:t>zadawalająca jakość podstawowej opieki zdrowotnej </a:t>
            </a:r>
          </a:p>
          <a:p>
            <a:pPr lvl="0">
              <a:buFont typeface="Courier New" panose="02070309020205020404" pitchFamily="49" charset="0"/>
              <a:buChar char="o"/>
            </a:pPr>
            <a:r>
              <a:rPr lang="pl-PL" sz="1200" dirty="0"/>
              <a:t>realizowane przez gminę programy profilaktyki zdrowotnej</a:t>
            </a:r>
          </a:p>
          <a:p>
            <a:pPr lvl="0">
              <a:buFont typeface="Courier New" panose="02070309020205020404" pitchFamily="49" charset="0"/>
              <a:buChar char="o"/>
            </a:pPr>
            <a:r>
              <a:rPr lang="pl-PL" sz="1200" dirty="0"/>
              <a:t>wysoki poziom dofinansowania przez gminę działań służących ochronie zdrowia mieszkańców </a:t>
            </a:r>
          </a:p>
          <a:p>
            <a:pPr lvl="0">
              <a:buFont typeface="Courier New" panose="02070309020205020404" pitchFamily="49" charset="0"/>
              <a:buChar char="o"/>
            </a:pPr>
            <a:r>
              <a:rPr lang="pl-PL" sz="1200" dirty="0"/>
              <a:t>niski poziom umieralności na choroby cywilizacyjne</a:t>
            </a: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r>
              <a:rPr lang="pl-PL" sz="1200" b="1" dirty="0">
                <a:solidFill>
                  <a:srgbClr val="C00000"/>
                </a:solidFill>
              </a:rPr>
              <a:t>         </a:t>
            </a:r>
            <a:r>
              <a:rPr lang="pl-PL" sz="1200" b="1" dirty="0">
                <a:solidFill>
                  <a:srgbClr val="C00000"/>
                </a:solidFill>
                <a:hlinkClick r:id="rId3" action="ppaction://hlinkfile"/>
              </a:rPr>
              <a:t>MIESZKALNICTWO</a:t>
            </a:r>
            <a:endParaRPr lang="pl-PL" sz="1200" b="1" dirty="0">
              <a:solidFill>
                <a:srgbClr val="C00000"/>
              </a:solidFill>
            </a:endParaRPr>
          </a:p>
          <a:p>
            <a:pPr marL="527050" indent="-171450">
              <a:buFont typeface="Courier New" panose="02070309020205020404" pitchFamily="49" charset="0"/>
              <a:buChar char="o"/>
              <a:tabLst>
                <a:tab pos="2963863" algn="l"/>
              </a:tabLst>
            </a:pPr>
            <a:r>
              <a:rPr lang="pl-PL" sz="1200" dirty="0"/>
              <a:t>intensywnie rozwijający się rynek mieszkaniowy</a:t>
            </a:r>
          </a:p>
          <a:p>
            <a:pPr marL="527050" indent="-171450">
              <a:buFont typeface="Courier New" panose="02070309020205020404" pitchFamily="49" charset="0"/>
              <a:buChar char="o"/>
              <a:tabLst>
                <a:tab pos="2963863" algn="l"/>
              </a:tabLst>
            </a:pPr>
            <a:r>
              <a:rPr lang="pl-PL" sz="1200" dirty="0"/>
              <a:t>rosnąca dostępność mieszkań w gminie</a:t>
            </a:r>
          </a:p>
          <a:p>
            <a:pPr marL="527050" indent="-171450">
              <a:buFont typeface="Courier New" panose="02070309020205020404" pitchFamily="49" charset="0"/>
              <a:buChar char="o"/>
              <a:tabLst>
                <a:tab pos="2963863" algn="l"/>
              </a:tabLst>
            </a:pPr>
            <a:r>
              <a:rPr lang="pl-PL" sz="1200" dirty="0"/>
              <a:t>bardzo wysoka jakość zasobu mieszkaniowego </a:t>
            </a:r>
          </a:p>
          <a:p>
            <a:pPr marL="527050" indent="-171450">
              <a:buFont typeface="Courier New" panose="02070309020205020404" pitchFamily="49" charset="0"/>
              <a:buChar char="o"/>
              <a:tabLst>
                <a:tab pos="2963863" algn="l"/>
              </a:tabLst>
            </a:pPr>
            <a:r>
              <a:rPr lang="pl-PL" sz="1200" dirty="0"/>
              <a:t>malejący komunalny zasób mieszkaniowy </a:t>
            </a:r>
          </a:p>
          <a:p>
            <a:pPr marL="527050" indent="-171450">
              <a:buFont typeface="Courier New" panose="02070309020205020404" pitchFamily="49" charset="0"/>
              <a:buChar char="o"/>
              <a:tabLst>
                <a:tab pos="2963863" algn="l"/>
              </a:tabLst>
            </a:pPr>
            <a:r>
              <a:rPr lang="pl-PL" sz="1200" dirty="0"/>
              <a:t>niewielki, gminny zasób nieruchomości pod budownictwo mieszkaniowe </a:t>
            </a: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0" lvl="0" indent="0">
              <a:buNone/>
            </a:pPr>
            <a:endParaRPr lang="pl-PL" sz="1200" b="1" dirty="0">
              <a:solidFill>
                <a:srgbClr val="C00000"/>
              </a:solidFill>
            </a:endParaRPr>
          </a:p>
          <a:p>
            <a:pPr marL="88900" lvl="0" indent="0">
              <a:buNone/>
            </a:pPr>
            <a:r>
              <a:rPr lang="pl-PL" sz="1200" b="1" dirty="0">
                <a:solidFill>
                  <a:srgbClr val="C00000"/>
                </a:solidFill>
                <a:hlinkClick r:id="rId4" action="ppaction://hlinkfile"/>
              </a:rPr>
              <a:t>AKTYWNOŚĆ I INTEGRACJA SPOŁECZNA MIESZKAŃCÓW</a:t>
            </a:r>
            <a:endParaRPr lang="pl-PL" sz="1200" b="1" dirty="0">
              <a:solidFill>
                <a:srgbClr val="C00000"/>
              </a:solidFill>
            </a:endParaRPr>
          </a:p>
          <a:p>
            <a:pPr marL="349250" indent="-171450">
              <a:buFont typeface="Courier New" panose="02070309020205020404" pitchFamily="49" charset="0"/>
              <a:buChar char="o"/>
            </a:pPr>
            <a:r>
              <a:rPr lang="pl-PL" sz="1200" dirty="0"/>
              <a:t>zadawalający poziom aktywności obywatelskiej mieszkańców </a:t>
            </a:r>
          </a:p>
          <a:p>
            <a:pPr marL="349250" indent="-171450">
              <a:buFont typeface="Courier New" panose="02070309020205020404" pitchFamily="49" charset="0"/>
              <a:buChar char="o"/>
            </a:pPr>
            <a:r>
              <a:rPr lang="pl-PL" sz="1200" dirty="0"/>
              <a:t>zadawalający poziom aktywności społecznej mieszkańców </a:t>
            </a:r>
          </a:p>
          <a:p>
            <a:pPr marL="349250" indent="-171450">
              <a:buFont typeface="Courier New" panose="02070309020205020404" pitchFamily="49" charset="0"/>
              <a:buChar char="o"/>
            </a:pPr>
            <a:r>
              <a:rPr lang="pl-PL" sz="1200" dirty="0"/>
              <a:t>wprowadzone rozwiązania systemowe wspierające zaangażowanie społeczne mieszkańców</a:t>
            </a:r>
          </a:p>
          <a:p>
            <a:pPr marL="349250" indent="-171450">
              <a:buFont typeface="Courier New" panose="02070309020205020404" pitchFamily="49" charset="0"/>
              <a:buChar char="o"/>
            </a:pPr>
            <a:r>
              <a:rPr lang="pl-PL" sz="1200" dirty="0"/>
              <a:t>istniejąca infrastruktura wspierająca integrację mieszkańców </a:t>
            </a:r>
          </a:p>
          <a:p>
            <a:pPr marL="349250" indent="-171450">
              <a:buFont typeface="Courier New" panose="02070309020205020404" pitchFamily="49" charset="0"/>
              <a:buChar char="o"/>
            </a:pPr>
            <a:r>
              <a:rPr lang="pl-PL" sz="1200" dirty="0"/>
              <a:t>zorganizowane przestrzenie publiczne wspierające integrację mieszkańców </a:t>
            </a:r>
          </a:p>
          <a:p>
            <a:pPr marL="349250" indent="-171450">
              <a:buFont typeface="Courier New" panose="02070309020205020404" pitchFamily="49" charset="0"/>
              <a:buChar char="o"/>
            </a:pPr>
            <a:r>
              <a:rPr lang="pl-PL" sz="1200" dirty="0"/>
              <a:t>znaczny poziom ubóstwa głębokiego utrudniający integrację mieszkańców</a:t>
            </a:r>
          </a:p>
          <a:p>
            <a:pPr marL="349250" indent="-171450">
              <a:buFont typeface="Courier New" panose="02070309020205020404" pitchFamily="49" charset="0"/>
              <a:buChar char="o"/>
            </a:pPr>
            <a:r>
              <a:rPr lang="pl-PL" sz="1200" dirty="0"/>
              <a:t>wprowadzone rozwiązania systemowe wspierające włączenie społeczne (integrację) mieszkańców</a:t>
            </a:r>
          </a:p>
          <a:p>
            <a:pPr marL="349250" indent="-171450">
              <a:buFont typeface="Courier New" panose="02070309020205020404" pitchFamily="49" charset="0"/>
              <a:buChar char="o"/>
            </a:pPr>
            <a:r>
              <a:rPr lang="pl-PL" sz="1200" dirty="0"/>
              <a:t>przeciętna dostępność i jakość działań podejmowanych w ramach polityki wsparcia i integracji społecznej </a:t>
            </a:r>
          </a:p>
          <a:p>
            <a:pPr marL="0" lvl="0" indent="0">
              <a:buNone/>
            </a:pPr>
            <a:endParaRPr lang="pl-PL" sz="1200" dirty="0"/>
          </a:p>
          <a:p>
            <a:endParaRPr lang="pl-PL" sz="1200" dirty="0"/>
          </a:p>
          <a:p>
            <a:pPr lvl="0"/>
            <a:endParaRPr lang="pl-PL" sz="1200" b="1" dirty="0">
              <a:solidFill>
                <a:srgbClr val="C00000"/>
              </a:solidFill>
            </a:endParaRPr>
          </a:p>
          <a:p>
            <a:pPr lvl="0"/>
            <a:endParaRPr lang="pl-PL" sz="1200" dirty="0"/>
          </a:p>
          <a:p>
            <a:pPr marL="0" indent="0">
              <a:buNone/>
            </a:pPr>
            <a:endParaRPr lang="pl-PL" sz="1200" dirty="0"/>
          </a:p>
          <a:p>
            <a:pPr marL="0" indent="0">
              <a:buNone/>
            </a:pP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8" name="Symbol zastępczy numeru slajdu 7"/>
          <p:cNvSpPr>
            <a:spLocks noGrp="1"/>
          </p:cNvSpPr>
          <p:nvPr>
            <p:ph type="sldNum" sz="quarter" idx="12"/>
          </p:nvPr>
        </p:nvSpPr>
        <p:spPr/>
        <p:txBody>
          <a:bodyPr/>
          <a:lstStyle/>
          <a:p>
            <a:fld id="{22AA28CC-A34B-4C19-AFE3-B6439D8E44AD}" type="slidenum">
              <a:rPr lang="pl-PL" smtClean="0"/>
              <a:t>13</a:t>
            </a:fld>
            <a:endParaRPr lang="pl-PL"/>
          </a:p>
        </p:txBody>
      </p:sp>
    </p:spTree>
    <p:extLst>
      <p:ext uri="{BB962C8B-B14F-4D97-AF65-F5344CB8AC3E}">
        <p14:creationId xmlns:p14="http://schemas.microsoft.com/office/powerpoint/2010/main" val="4219894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Podsumowanie diagnozy – wymiar gospodarczy</a:t>
            </a:r>
          </a:p>
        </p:txBody>
      </p:sp>
      <p:sp>
        <p:nvSpPr>
          <p:cNvPr id="3" name="Symbol zastępczy zawartości 2"/>
          <p:cNvSpPr>
            <a:spLocks noGrp="1"/>
          </p:cNvSpPr>
          <p:nvPr>
            <p:ph idx="1"/>
          </p:nvPr>
        </p:nvSpPr>
        <p:spPr>
          <a:xfrm>
            <a:off x="886142" y="1281732"/>
            <a:ext cx="10515600" cy="4351338"/>
          </a:xfrm>
        </p:spPr>
        <p:txBody>
          <a:bodyPr numCol="3">
            <a:normAutofit/>
          </a:bodyPr>
          <a:lstStyle/>
          <a:p>
            <a:pPr marL="0" indent="0">
              <a:buNone/>
            </a:pPr>
            <a:r>
              <a:rPr lang="pl-PL" sz="1200" b="1" dirty="0">
                <a:solidFill>
                  <a:srgbClr val="C00000"/>
                </a:solidFill>
                <a:hlinkClick r:id="rId2" action="ppaction://hlinkfile"/>
              </a:rPr>
              <a:t>PRZEDSIĘBIORCZOŚĆ</a:t>
            </a:r>
            <a:endParaRPr lang="pl-PL" sz="1200" b="1" dirty="0">
              <a:solidFill>
                <a:srgbClr val="C00000"/>
              </a:solidFill>
            </a:endParaRPr>
          </a:p>
          <a:p>
            <a:pPr>
              <a:buFont typeface="Courier New" panose="02070309020205020404" pitchFamily="49" charset="0"/>
              <a:buChar char="o"/>
            </a:pPr>
            <a:r>
              <a:rPr lang="pl-PL" sz="1200" dirty="0"/>
              <a:t>wysoki, ale o malejącej dynamice wzrostu poziom przedsiębiorczości mieszkańców</a:t>
            </a:r>
          </a:p>
          <a:p>
            <a:pPr>
              <a:buFont typeface="Courier New" panose="02070309020205020404" pitchFamily="49" charset="0"/>
              <a:buChar char="o"/>
            </a:pPr>
            <a:r>
              <a:rPr lang="pl-PL" sz="1200" dirty="0"/>
              <a:t>stabilna struktura prowadzonej działalności gospodarczej</a:t>
            </a:r>
          </a:p>
          <a:p>
            <a:pPr>
              <a:buFont typeface="Courier New" panose="02070309020205020404" pitchFamily="49" charset="0"/>
              <a:buChar char="o"/>
            </a:pPr>
            <a:r>
              <a:rPr lang="pl-PL" sz="1200" dirty="0"/>
              <a:t>wysoka konkurencyjność podmiotów gospodarczych na obszarze gminy</a:t>
            </a:r>
          </a:p>
          <a:p>
            <a:pPr>
              <a:buFont typeface="Courier New" panose="02070309020205020404" pitchFamily="49" charset="0"/>
              <a:buChar char="o"/>
            </a:pPr>
            <a:r>
              <a:rPr lang="pl-PL" sz="1200" dirty="0"/>
              <a:t>niska dostępność zasobów niezbędnych do prowadzenia działalności gospodarczej </a:t>
            </a:r>
          </a:p>
          <a:p>
            <a:pPr>
              <a:buFont typeface="Courier New" panose="02070309020205020404" pitchFamily="49" charset="0"/>
              <a:buChar char="o"/>
            </a:pPr>
            <a:r>
              <a:rPr lang="pl-PL" sz="1200" dirty="0"/>
              <a:t>niewielka powierzchnia terenów inwestycyjnych należących do gminy </a:t>
            </a:r>
          </a:p>
          <a:p>
            <a:pPr>
              <a:buFont typeface="Courier New" panose="02070309020205020404" pitchFamily="49" charset="0"/>
              <a:buChar char="o"/>
            </a:pPr>
            <a:r>
              <a:rPr lang="pl-PL" sz="1200" dirty="0"/>
              <a:t>dobra dostępność komunikacyjna wspierająca rozwój gospodarczy gminy</a:t>
            </a:r>
          </a:p>
          <a:p>
            <a:pPr>
              <a:buFont typeface="Courier New" panose="02070309020205020404" pitchFamily="49" charset="0"/>
              <a:buChar char="o"/>
            </a:pPr>
            <a:r>
              <a:rPr lang="pl-PL" sz="1200" dirty="0"/>
              <a:t>dobre warunki do prowadzenia działalności gospodarczej w gmin</a:t>
            </a:r>
          </a:p>
          <a:p>
            <a:endParaRPr lang="pl-PL" sz="1200" b="1" dirty="0">
              <a:solidFill>
                <a:srgbClr val="C00000"/>
              </a:solidFill>
            </a:endParaRPr>
          </a:p>
          <a:p>
            <a:endParaRPr lang="pl-PL" sz="1200" b="1" dirty="0">
              <a:solidFill>
                <a:srgbClr val="C00000"/>
              </a:solidFill>
            </a:endParaRPr>
          </a:p>
          <a:p>
            <a:pPr marL="0" indent="0">
              <a:buNone/>
            </a:pPr>
            <a:endParaRPr lang="pl-PL" sz="1200" b="1" dirty="0">
              <a:solidFill>
                <a:srgbClr val="C00000"/>
              </a:solidFill>
            </a:endParaRPr>
          </a:p>
          <a:p>
            <a:pPr marL="542925" indent="-187325">
              <a:buNone/>
            </a:pPr>
            <a:r>
              <a:rPr lang="pl-PL" sz="1200" b="1" dirty="0">
                <a:solidFill>
                  <a:srgbClr val="C00000"/>
                </a:solidFill>
                <a:hlinkClick r:id="rId3" action="ppaction://hlinkfile"/>
              </a:rPr>
              <a:t>RYNEK PRACY </a:t>
            </a:r>
            <a:endParaRPr lang="pl-PL" sz="1200" b="1" dirty="0">
              <a:solidFill>
                <a:srgbClr val="C00000"/>
              </a:solidFill>
            </a:endParaRPr>
          </a:p>
          <a:p>
            <a:pPr marL="527050" lvl="0" indent="-171450">
              <a:buFont typeface="Courier New" panose="02070309020205020404" pitchFamily="49" charset="0"/>
              <a:buChar char="o"/>
            </a:pPr>
            <a:r>
              <a:rPr lang="pl-PL" sz="1200" dirty="0"/>
              <a:t>niski poziom bezrobocia</a:t>
            </a:r>
          </a:p>
          <a:p>
            <a:pPr marL="527050" lvl="0" indent="-171450">
              <a:buFont typeface="Courier New" panose="02070309020205020404" pitchFamily="49" charset="0"/>
              <a:buChar char="o"/>
            </a:pPr>
            <a:r>
              <a:rPr lang="pl-PL" sz="1200" dirty="0"/>
              <a:t>zmieniająca się struktura zatrudnienia w ramach sektorów ekonomicznych </a:t>
            </a:r>
          </a:p>
          <a:p>
            <a:pPr marL="527050" lvl="0" indent="-171450">
              <a:buFont typeface="Courier New" panose="02070309020205020404" pitchFamily="49" charset="0"/>
              <a:buChar char="o"/>
            </a:pPr>
            <a:r>
              <a:rPr lang="pl-PL" sz="1200" dirty="0"/>
              <a:t>niekorzystne dla rynku pracy zmiany struktury wiekowej mieszkańców</a:t>
            </a:r>
          </a:p>
          <a:p>
            <a:pPr marL="527050" lvl="0" indent="-171450">
              <a:buFont typeface="Courier New" panose="02070309020205020404" pitchFamily="49" charset="0"/>
              <a:buChar char="o"/>
            </a:pPr>
            <a:r>
              <a:rPr lang="pl-PL" sz="1200" dirty="0"/>
              <a:t>brak zastępowalności pokoleń na rynku pracy</a:t>
            </a:r>
          </a:p>
          <a:p>
            <a:pPr marL="527050" lvl="0" indent="-171450">
              <a:buFont typeface="Courier New" panose="02070309020205020404" pitchFamily="49" charset="0"/>
              <a:buChar char="o"/>
            </a:pPr>
            <a:r>
              <a:rPr lang="pl-PL" sz="1200" dirty="0"/>
              <a:t>niekonkurencyjny rynek pracy </a:t>
            </a:r>
          </a:p>
          <a:p>
            <a:pPr lvl="0"/>
            <a:endParaRPr lang="pl-PL" sz="1200" dirty="0"/>
          </a:p>
          <a:p>
            <a:pPr lvl="0"/>
            <a:endParaRPr lang="pl-PL" sz="1200" dirty="0"/>
          </a:p>
          <a:p>
            <a:pPr lvl="0"/>
            <a:endParaRPr lang="pl-PL" sz="1200" dirty="0"/>
          </a:p>
          <a:p>
            <a:pPr lvl="0"/>
            <a:endParaRPr lang="pl-PL" sz="1200" dirty="0"/>
          </a:p>
          <a:p>
            <a:pPr lvl="0"/>
            <a:endParaRPr lang="pl-PL" sz="1200" dirty="0"/>
          </a:p>
          <a:p>
            <a:pPr lvl="0"/>
            <a:endParaRPr lang="pl-PL" sz="1200" dirty="0"/>
          </a:p>
          <a:p>
            <a:pPr lvl="0"/>
            <a:endParaRPr lang="pl-PL" sz="1200" dirty="0"/>
          </a:p>
          <a:p>
            <a:pPr marL="542925" indent="-187325">
              <a:buNone/>
            </a:pPr>
            <a:r>
              <a:rPr lang="pl-PL" sz="1200" b="1" dirty="0">
                <a:solidFill>
                  <a:srgbClr val="C00000"/>
                </a:solidFill>
                <a:hlinkClick r:id="rId4" action="ppaction://hlinkfile"/>
              </a:rPr>
              <a:t>ISTOTNE GAŁĘZIE GOSPODARKI </a:t>
            </a:r>
            <a:endParaRPr lang="pl-PL" sz="1200" b="1" dirty="0">
              <a:solidFill>
                <a:srgbClr val="C00000"/>
              </a:solidFill>
            </a:endParaRPr>
          </a:p>
          <a:p>
            <a:pPr marL="527050" indent="-171450">
              <a:buFont typeface="Courier New" panose="02070309020205020404" pitchFamily="49" charset="0"/>
              <a:buChar char="o"/>
            </a:pPr>
            <a:r>
              <a:rPr lang="pl-PL" sz="1200" dirty="0"/>
              <a:t>dobre warunki dla rozwoju transportu i gospodarki magazynowej </a:t>
            </a:r>
          </a:p>
          <a:p>
            <a:pPr marL="527050" indent="-171450">
              <a:buFont typeface="Courier New" panose="02070309020205020404" pitchFamily="49" charset="0"/>
              <a:buChar char="o"/>
            </a:pPr>
            <a:r>
              <a:rPr lang="pl-PL" sz="1200" dirty="0"/>
              <a:t>rosnące znaczenie transportu i gospodarki magazynowej w strukturze gospodarczej gminy </a:t>
            </a:r>
          </a:p>
          <a:p>
            <a:pPr marL="527050" indent="-171450">
              <a:buFont typeface="Courier New" panose="02070309020205020404" pitchFamily="49" charset="0"/>
              <a:buChar char="o"/>
            </a:pPr>
            <a:r>
              <a:rPr lang="pl-PL" sz="1200" dirty="0"/>
              <a:t>dobre warunki naturalne dla rozwoju rolnictwa </a:t>
            </a:r>
          </a:p>
          <a:p>
            <a:pPr marL="527050" indent="-171450">
              <a:buFont typeface="Courier New" panose="02070309020205020404" pitchFamily="49" charset="0"/>
              <a:buChar char="o"/>
            </a:pPr>
            <a:r>
              <a:rPr lang="pl-PL" sz="1200" dirty="0"/>
              <a:t>rozdrobniona struktura gruntów rolnych </a:t>
            </a:r>
          </a:p>
          <a:p>
            <a:pPr marL="527050" indent="-171450">
              <a:buFont typeface="Courier New" panose="02070309020205020404" pitchFamily="49" charset="0"/>
              <a:buChar char="o"/>
            </a:pPr>
            <a:r>
              <a:rPr lang="pl-PL" sz="1200" dirty="0"/>
              <a:t>malejąca powierzchnia gruntów rolnych </a:t>
            </a:r>
          </a:p>
          <a:p>
            <a:pPr marL="527050" indent="-171450">
              <a:buFont typeface="Courier New" panose="02070309020205020404" pitchFamily="49" charset="0"/>
              <a:buChar char="o"/>
            </a:pPr>
            <a:r>
              <a:rPr lang="pl-PL" sz="1200" dirty="0"/>
              <a:t>obniżające się znaczenie rolnictwa jako działu gospodarki </a:t>
            </a:r>
          </a:p>
          <a:p>
            <a:pPr marL="0" indent="0">
              <a:buNone/>
            </a:pPr>
            <a:endParaRPr lang="pl-PL" sz="800" dirty="0"/>
          </a:p>
          <a:p>
            <a:pPr marL="0" lvl="0" indent="0">
              <a:buNone/>
            </a:pPr>
            <a:endParaRPr lang="pl-PL" sz="800" dirty="0"/>
          </a:p>
          <a:p>
            <a:pPr marL="0" indent="0">
              <a:buNone/>
            </a:pPr>
            <a:endParaRPr lang="pl-PL" sz="1100" dirty="0"/>
          </a:p>
          <a:p>
            <a:pPr lvl="0"/>
            <a:endParaRPr lang="pl-PL" sz="1200" dirty="0"/>
          </a:p>
          <a:p>
            <a:pPr marL="0" indent="0">
              <a:buNone/>
            </a:pPr>
            <a:endParaRPr lang="pl-PL" sz="1200" b="1" dirty="0">
              <a:solidFill>
                <a:srgbClr val="C00000"/>
              </a:solidFill>
            </a:endParaRP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8" name="Symbol zastępczy numeru slajdu 7"/>
          <p:cNvSpPr>
            <a:spLocks noGrp="1"/>
          </p:cNvSpPr>
          <p:nvPr>
            <p:ph type="sldNum" sz="quarter" idx="12"/>
          </p:nvPr>
        </p:nvSpPr>
        <p:spPr/>
        <p:txBody>
          <a:bodyPr/>
          <a:lstStyle/>
          <a:p>
            <a:fld id="{22AA28CC-A34B-4C19-AFE3-B6439D8E44AD}" type="slidenum">
              <a:rPr lang="pl-PL" smtClean="0"/>
              <a:t>14</a:t>
            </a:fld>
            <a:endParaRPr lang="pl-PL"/>
          </a:p>
        </p:txBody>
      </p:sp>
    </p:spTree>
    <p:extLst>
      <p:ext uri="{BB962C8B-B14F-4D97-AF65-F5344CB8AC3E}">
        <p14:creationId xmlns:p14="http://schemas.microsoft.com/office/powerpoint/2010/main" val="2762394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Podsumowanie diagnozy – wymiar środowiskowy</a:t>
            </a:r>
          </a:p>
        </p:txBody>
      </p:sp>
      <p:sp>
        <p:nvSpPr>
          <p:cNvPr id="3" name="Symbol zastępczy zawartości 2"/>
          <p:cNvSpPr>
            <a:spLocks noGrp="1"/>
          </p:cNvSpPr>
          <p:nvPr>
            <p:ph idx="1"/>
          </p:nvPr>
        </p:nvSpPr>
        <p:spPr>
          <a:xfrm>
            <a:off x="838200" y="1193737"/>
            <a:ext cx="10514948" cy="5151181"/>
          </a:xfrm>
        </p:spPr>
        <p:txBody>
          <a:bodyPr vert="horz" lIns="91440" tIns="45720" rIns="91440" bIns="45720" numCol="2" rtlCol="0" anchor="t">
            <a:noAutofit/>
          </a:bodyPr>
          <a:lstStyle/>
          <a:p>
            <a:pPr marL="0" indent="0">
              <a:buNone/>
            </a:pPr>
            <a:r>
              <a:rPr lang="pl-PL" sz="1200" b="1" dirty="0">
                <a:solidFill>
                  <a:srgbClr val="C00000"/>
                </a:solidFill>
                <a:latin typeface="Cambria"/>
                <a:ea typeface="Cambria"/>
                <a:hlinkClick r:id="rId2" action="ppaction://hlinkfile"/>
              </a:rPr>
              <a:t>STAN ŚRODOWISKA</a:t>
            </a:r>
            <a:endParaRPr lang="pl-PL" sz="1200" b="1" dirty="0">
              <a:solidFill>
                <a:srgbClr val="C00000"/>
              </a:solidFill>
              <a:latin typeface="Cambria"/>
              <a:ea typeface="Cambria"/>
              <a:hlinkClick r:id="rId3" action="ppaction://hlinkfile"/>
            </a:endParaRPr>
          </a:p>
          <a:p>
            <a:pPr lvl="0">
              <a:buFont typeface="Courier New" panose="02070309020205020404" pitchFamily="49" charset="0"/>
              <a:buChar char="o"/>
            </a:pPr>
            <a:r>
              <a:rPr lang="pl-PL" sz="1200" dirty="0">
                <a:latin typeface="Cambria"/>
                <a:ea typeface="Cambria"/>
              </a:rPr>
              <a:t>dobra jakość środowiska naturalnego </a:t>
            </a:r>
          </a:p>
          <a:p>
            <a:pPr lvl="0">
              <a:buFont typeface="Courier New" panose="02070309020205020404" pitchFamily="49" charset="0"/>
              <a:buChar char="o"/>
            </a:pPr>
            <a:r>
              <a:rPr lang="pl-PL" sz="1200" dirty="0">
                <a:latin typeface="Cambria"/>
                <a:ea typeface="Cambria"/>
              </a:rPr>
              <a:t>istniejące w gminie wyzwania środowiskowe</a:t>
            </a:r>
          </a:p>
          <a:p>
            <a:pPr>
              <a:buFont typeface="Courier New" panose="02070309020205020404" pitchFamily="49" charset="0"/>
              <a:buChar char="o"/>
            </a:pPr>
            <a:r>
              <a:rPr lang="pl-PL" sz="1200" dirty="0">
                <a:solidFill>
                  <a:srgbClr val="000000"/>
                </a:solidFill>
                <a:latin typeface="Cambria"/>
                <a:ea typeface="Cambria"/>
              </a:rPr>
              <a:t>brak ciągów przyrodniczych  o znaczeniu krajowym i ponadregionalnym </a:t>
            </a:r>
            <a:endParaRPr lang="pl-PL" sz="1200" dirty="0">
              <a:solidFill>
                <a:srgbClr val="000000"/>
              </a:solidFill>
            </a:endParaRPr>
          </a:p>
          <a:p>
            <a:pPr>
              <a:buFont typeface="Courier New" panose="02070309020205020404" pitchFamily="49" charset="0"/>
              <a:buChar char="o"/>
            </a:pPr>
            <a:r>
              <a:rPr lang="pl-PL" sz="1200" dirty="0">
                <a:solidFill>
                  <a:srgbClr val="000000"/>
                </a:solidFill>
                <a:latin typeface="Cambria"/>
                <a:ea typeface="Cambria"/>
              </a:rPr>
              <a:t>tereny wchodzące w skład Warszawskiego Obszaru Chronionego Krajobrazu</a:t>
            </a:r>
          </a:p>
          <a:p>
            <a:pPr>
              <a:buFont typeface="Courier New" panose="02070309020205020404" pitchFamily="49" charset="0"/>
              <a:buChar char="o"/>
            </a:pPr>
            <a:endParaRPr lang="pl-PL" sz="1200" dirty="0">
              <a:solidFill>
                <a:srgbClr val="000000"/>
              </a:solidFill>
            </a:endParaRPr>
          </a:p>
          <a:p>
            <a:pPr marL="0" indent="0">
              <a:buNone/>
            </a:pPr>
            <a:r>
              <a:rPr lang="pl-PL" sz="1200" b="1" u="sng" dirty="0">
                <a:solidFill>
                  <a:schemeClr val="accent5"/>
                </a:solidFill>
                <a:latin typeface="Cambria"/>
                <a:ea typeface="Cambria"/>
                <a:hlinkClick r:id="rId4" action="ppaction://hlinkfile"/>
              </a:rPr>
              <a:t>GOSPODARKA ENERGETYCZNA I TELEKOMUNIKACJA </a:t>
            </a:r>
            <a:endParaRPr lang="pl-PL" sz="1200" b="1" u="sng" dirty="0">
              <a:solidFill>
                <a:schemeClr val="accent5"/>
              </a:solidFill>
              <a:latin typeface="Cambria"/>
              <a:ea typeface="Cambria"/>
            </a:endParaRPr>
          </a:p>
          <a:p>
            <a:pPr lvl="0">
              <a:buFont typeface="Courier New" panose="02070309020205020404" pitchFamily="49" charset="0"/>
              <a:buChar char="o"/>
            </a:pPr>
            <a:r>
              <a:rPr lang="pl-PL" sz="1200" dirty="0">
                <a:latin typeface="Cambria"/>
                <a:ea typeface="Cambria"/>
              </a:rPr>
              <a:t>dobre warunki do rozwoju odnawialnych źródeł energii w gminie (OZE)</a:t>
            </a:r>
          </a:p>
          <a:p>
            <a:pPr lvl="0">
              <a:buFont typeface="Courier New" panose="02070309020205020404" pitchFamily="49" charset="0"/>
              <a:buChar char="o"/>
            </a:pPr>
            <a:r>
              <a:rPr lang="pl-PL" sz="1200" dirty="0">
                <a:latin typeface="Cambria"/>
                <a:ea typeface="Cambria"/>
              </a:rPr>
              <a:t>dobra dostępność do sieci gazowej</a:t>
            </a:r>
          </a:p>
          <a:p>
            <a:pPr>
              <a:buFont typeface="Courier New" panose="02070309020205020404" pitchFamily="49" charset="0"/>
              <a:buChar char="o"/>
            </a:pPr>
            <a:r>
              <a:rPr lang="pl-PL" sz="1200" dirty="0">
                <a:latin typeface="Cambria"/>
                <a:ea typeface="Cambria"/>
              </a:rPr>
              <a:t>rozwijająca się sieć gazowa o znaczeniu krajowym i regionalnym </a:t>
            </a:r>
            <a:endParaRPr lang="pl-PL" sz="1200" dirty="0"/>
          </a:p>
          <a:p>
            <a:pPr lvl="0">
              <a:buFont typeface="Courier New" panose="02070309020205020404" pitchFamily="49" charset="0"/>
              <a:buChar char="o"/>
            </a:pPr>
            <a:r>
              <a:rPr lang="pl-PL" sz="1200" dirty="0">
                <a:latin typeface="Cambria"/>
                <a:ea typeface="Cambria"/>
              </a:rPr>
              <a:t>dominujący udział indywidualnych, tradycyjnych źródeł ciepła w źródłach ciepła zainstalowanych na terenie gminy</a:t>
            </a:r>
          </a:p>
          <a:p>
            <a:pPr marL="0" indent="0">
              <a:buNone/>
            </a:pPr>
            <a:endParaRPr lang="pl-PL" sz="1200" dirty="0"/>
          </a:p>
          <a:p>
            <a:pPr marL="0" indent="0">
              <a:buNone/>
            </a:pPr>
            <a:endParaRPr lang="pl-PL" sz="1200" dirty="0">
              <a:solidFill>
                <a:srgbClr val="4472C4"/>
              </a:solidFill>
            </a:endParaRPr>
          </a:p>
          <a:p>
            <a:pPr marL="0" indent="0">
              <a:buNone/>
            </a:pPr>
            <a:endParaRPr lang="pl-PL" sz="1200" dirty="0">
              <a:solidFill>
                <a:srgbClr val="4472C4"/>
              </a:solidFill>
            </a:endParaRPr>
          </a:p>
          <a:p>
            <a:pPr marL="0" indent="0">
              <a:buNone/>
            </a:pPr>
            <a:endParaRPr lang="pl-PL" sz="1200" dirty="0">
              <a:solidFill>
                <a:schemeClr val="accent5"/>
              </a:solidFill>
            </a:endParaRPr>
          </a:p>
          <a:p>
            <a:pPr marL="0" indent="0">
              <a:buNone/>
            </a:pPr>
            <a:endParaRPr lang="pl-PL" sz="1200" dirty="0">
              <a:solidFill>
                <a:schemeClr val="accent5"/>
              </a:solidFill>
            </a:endParaRPr>
          </a:p>
          <a:p>
            <a:pPr marL="0" indent="0">
              <a:buNone/>
            </a:pPr>
            <a:endParaRPr lang="pl-PL" sz="1200" dirty="0">
              <a:solidFill>
                <a:schemeClr val="accent5"/>
              </a:solidFill>
            </a:endParaRPr>
          </a:p>
          <a:p>
            <a:pPr marL="542925" indent="-187325">
              <a:buNone/>
            </a:pPr>
            <a:r>
              <a:rPr lang="pl-PL" sz="1200" b="1" dirty="0">
                <a:solidFill>
                  <a:schemeClr val="accent5"/>
                </a:solidFill>
                <a:latin typeface="Cambria"/>
                <a:ea typeface="Cambria"/>
                <a:hlinkClick r:id="rId5" action="ppaction://hlinkfile"/>
              </a:rPr>
              <a:t>GOSPODARKA WODNO-KANALIZACYJNA</a:t>
            </a:r>
            <a:endParaRPr lang="pl-PL" sz="1200" b="1" dirty="0">
              <a:solidFill>
                <a:schemeClr val="accent5"/>
              </a:solidFill>
              <a:latin typeface="Cambria"/>
              <a:ea typeface="Cambria"/>
              <a:hlinkClick r:id="rId6" action="ppaction://hlinkfile">
                <a:extLst>
                  <a:ext uri="{A12FA001-AC4F-418D-AE19-62706E023703}">
                    <ahyp:hlinkClr xmlns:ahyp="http://schemas.microsoft.com/office/drawing/2018/hyperlinkcolor" xmlns="" val="tx"/>
                  </a:ext>
                </a:extLst>
              </a:hlinkClick>
            </a:endParaRPr>
          </a:p>
          <a:p>
            <a:pPr marL="542925" lvl="0" indent="-187325">
              <a:buFont typeface="Courier New" panose="02070309020205020404" pitchFamily="49" charset="0"/>
              <a:buChar char="o"/>
            </a:pPr>
            <a:r>
              <a:rPr lang="pl-PL" sz="1200" dirty="0">
                <a:latin typeface="Cambria"/>
                <a:ea typeface="Cambria"/>
              </a:rPr>
              <a:t>dobra dostępność do sieci wodociągowej</a:t>
            </a:r>
          </a:p>
          <a:p>
            <a:pPr marL="542925" indent="-187325">
              <a:buFont typeface="Courier New" panose="02070309020205020404" pitchFamily="49" charset="0"/>
              <a:buChar char="o"/>
            </a:pPr>
            <a:r>
              <a:rPr lang="pl-PL" sz="1200" dirty="0">
                <a:latin typeface="Cambria"/>
                <a:ea typeface="Cambria"/>
              </a:rPr>
              <a:t>dobra dostępność do  sieci kanalizacyjnej</a:t>
            </a:r>
            <a:endParaRPr lang="pl-PL" sz="1200" dirty="0"/>
          </a:p>
          <a:p>
            <a:pPr marL="542925" lvl="0" indent="-187325">
              <a:buFont typeface="Courier New" panose="02070309020205020404" pitchFamily="49" charset="0"/>
              <a:buChar char="o"/>
            </a:pPr>
            <a:r>
              <a:rPr lang="pl-PL" sz="1200" dirty="0">
                <a:latin typeface="Cambria"/>
                <a:ea typeface="Cambria"/>
              </a:rPr>
              <a:t>prowadzone badania i rozwój infrastruktury wodociągowej i kanalizacyjnej </a:t>
            </a:r>
          </a:p>
          <a:p>
            <a:pPr marL="542925" indent="-187325">
              <a:buFont typeface="Courier New" panose="02070309020205020404" pitchFamily="49" charset="0"/>
              <a:buChar char="o"/>
            </a:pPr>
            <a:endParaRPr lang="pl-PL" sz="1200" dirty="0"/>
          </a:p>
          <a:p>
            <a:pPr marL="355600" indent="0">
              <a:buNone/>
            </a:pPr>
            <a:endParaRPr lang="pl-PL" sz="1200" dirty="0"/>
          </a:p>
          <a:p>
            <a:pPr marL="355600" indent="0">
              <a:buNone/>
            </a:pPr>
            <a:r>
              <a:rPr lang="pl-PL" sz="1200" b="1" dirty="0">
                <a:solidFill>
                  <a:srgbClr val="C00000"/>
                </a:solidFill>
                <a:latin typeface="Cambria"/>
                <a:ea typeface="Cambria"/>
                <a:hlinkClick r:id="rId7" action="ppaction://hlinkfile"/>
              </a:rPr>
              <a:t>GOSPODARKA ODPADAMI KOMUNALNYMI</a:t>
            </a:r>
            <a:endParaRPr lang="pl-PL" sz="1200" b="1" dirty="0">
              <a:solidFill>
                <a:srgbClr val="C00000"/>
              </a:solidFill>
              <a:latin typeface="Cambria"/>
              <a:ea typeface="Cambria"/>
              <a:hlinkClick r:id="rId8" action="ppaction://hlinkfile"/>
            </a:endParaRPr>
          </a:p>
          <a:p>
            <a:pPr marL="542925" indent="-187325">
              <a:buFont typeface="Courier New" panose="02070309020205020404" pitchFamily="49" charset="0"/>
              <a:buChar char="o"/>
            </a:pPr>
            <a:r>
              <a:rPr lang="pl-PL" sz="1200" dirty="0">
                <a:latin typeface="Cambria"/>
                <a:ea typeface="Cambria"/>
              </a:rPr>
              <a:t>zorganizowany system odbioru odpadów</a:t>
            </a:r>
          </a:p>
          <a:p>
            <a:pPr marL="542925" indent="-187325">
              <a:buFont typeface="Courier New" panose="02070309020205020404" pitchFamily="49" charset="0"/>
              <a:buChar char="o"/>
            </a:pPr>
            <a:r>
              <a:rPr lang="pl-PL" sz="1200" dirty="0">
                <a:latin typeface="Cambria"/>
                <a:ea typeface="Cambria"/>
              </a:rPr>
              <a:t>przeciętna efektywność usług odbioru odpadów </a:t>
            </a:r>
          </a:p>
          <a:p>
            <a:pPr marL="542925" lvl="0" indent="-187325">
              <a:buFont typeface="Courier New" panose="02070309020205020404" pitchFamily="49" charset="0"/>
              <a:buChar char="o"/>
            </a:pPr>
            <a:r>
              <a:rPr lang="pl-PL" sz="1200" dirty="0">
                <a:latin typeface="Cambria"/>
                <a:ea typeface="Cambria"/>
              </a:rPr>
              <a:t>wzrastająca ilość zmieszanych odpadów komunalnych na 1 mieszkańca</a:t>
            </a:r>
          </a:p>
          <a:p>
            <a:pPr marL="542925" lvl="0" indent="-187325">
              <a:buFont typeface="Courier New" panose="02070309020205020404" pitchFamily="49" charset="0"/>
              <a:buChar char="o"/>
            </a:pPr>
            <a:r>
              <a:rPr lang="pl-PL" sz="1200" dirty="0">
                <a:latin typeface="Cambria"/>
                <a:ea typeface="Cambria"/>
              </a:rPr>
              <a:t>stały poziom odpadów zbieranych selektywnie </a:t>
            </a:r>
          </a:p>
          <a:p>
            <a:pPr marL="542925" lvl="0" indent="-187325">
              <a:buFont typeface="Courier New" panose="02070309020205020404" pitchFamily="49" charset="0"/>
              <a:buChar char="o"/>
            </a:pPr>
            <a:r>
              <a:rPr lang="pl-PL" sz="1200" dirty="0">
                <a:latin typeface="Cambria"/>
                <a:ea typeface="Cambria"/>
              </a:rPr>
              <a:t>wzrastający poziom recyklingu odpadów komunalnych </a:t>
            </a:r>
          </a:p>
          <a:p>
            <a:pPr marL="542925" lvl="0" indent="-187325">
              <a:buFont typeface="Courier New" panose="02070309020205020404" pitchFamily="49" charset="0"/>
              <a:buChar char="o"/>
            </a:pPr>
            <a:r>
              <a:rPr lang="pl-PL" sz="1200" dirty="0">
                <a:latin typeface="Cambria"/>
                <a:ea typeface="Cambria"/>
              </a:rPr>
              <a:t>podejmowane przez gminę działania wspierające gospodarkę odpadami</a:t>
            </a:r>
          </a:p>
          <a:p>
            <a:pPr>
              <a:buFont typeface="Courier New" panose="02070309020205020404" pitchFamily="49" charset="0"/>
              <a:buChar char="o"/>
            </a:pPr>
            <a:endParaRPr lang="pl-PL" sz="1200" dirty="0"/>
          </a:p>
          <a:p>
            <a:pPr lvl="0">
              <a:buFont typeface="Courier New" panose="02070309020205020404" pitchFamily="49" charset="0"/>
              <a:buChar char="o"/>
            </a:pPr>
            <a:endParaRPr lang="pl-PL" sz="1200" dirty="0"/>
          </a:p>
          <a:p>
            <a:pPr>
              <a:buFont typeface="Courier New" panose="02070309020205020404" pitchFamily="49" charset="0"/>
              <a:buChar char="o"/>
            </a:pP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9" name="Symbol zastępczy numeru slajdu 8"/>
          <p:cNvSpPr>
            <a:spLocks noGrp="1"/>
          </p:cNvSpPr>
          <p:nvPr>
            <p:ph type="sldNum" sz="quarter" idx="12"/>
          </p:nvPr>
        </p:nvSpPr>
        <p:spPr/>
        <p:txBody>
          <a:bodyPr/>
          <a:lstStyle/>
          <a:p>
            <a:fld id="{22AA28CC-A34B-4C19-AFE3-B6439D8E44AD}" type="slidenum">
              <a:rPr lang="pl-PL" smtClean="0"/>
              <a:t>15</a:t>
            </a:fld>
            <a:endParaRPr lang="pl-PL"/>
          </a:p>
        </p:txBody>
      </p:sp>
    </p:spTree>
    <p:extLst>
      <p:ext uri="{BB962C8B-B14F-4D97-AF65-F5344CB8AC3E}">
        <p14:creationId xmlns:p14="http://schemas.microsoft.com/office/powerpoint/2010/main" val="177817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Podsumowanie diagnozy – wymiar przestrzenny</a:t>
            </a:r>
          </a:p>
        </p:txBody>
      </p:sp>
      <p:sp>
        <p:nvSpPr>
          <p:cNvPr id="3" name="Symbol zastępczy zawartości 2"/>
          <p:cNvSpPr>
            <a:spLocks noGrp="1"/>
          </p:cNvSpPr>
          <p:nvPr>
            <p:ph idx="1"/>
          </p:nvPr>
        </p:nvSpPr>
        <p:spPr>
          <a:xfrm>
            <a:off x="895929" y="1265597"/>
            <a:ext cx="10515600" cy="4586082"/>
          </a:xfrm>
        </p:spPr>
        <p:txBody>
          <a:bodyPr vert="horz" lIns="91440" tIns="45720" rIns="91440" bIns="45720" numCol="2" rtlCol="0" anchor="t">
            <a:normAutofit fontScale="25000" lnSpcReduction="20000"/>
          </a:bodyPr>
          <a:lstStyle/>
          <a:p>
            <a:pPr marL="0" indent="0">
              <a:buNone/>
            </a:pPr>
            <a:r>
              <a:rPr lang="pl-PL" sz="4800" b="1" dirty="0">
                <a:solidFill>
                  <a:srgbClr val="C00000"/>
                </a:solidFill>
                <a:latin typeface="Cambria"/>
                <a:ea typeface="Cambria"/>
                <a:hlinkClick r:id="rId2" action="ppaction://hlinkfile"/>
              </a:rPr>
              <a:t>POLITYKA PRZESTRZENNA</a:t>
            </a:r>
            <a:endParaRPr lang="pl-PL" sz="4800" b="1" dirty="0">
              <a:solidFill>
                <a:srgbClr val="C00000"/>
              </a:solidFill>
              <a:latin typeface="Cambria"/>
              <a:ea typeface="Cambria"/>
              <a:hlinkClick r:id="rId3" action="ppaction://hlinkfile"/>
            </a:endParaRPr>
          </a:p>
          <a:p>
            <a:pPr marL="228600" lvl="3">
              <a:spcBef>
                <a:spcPts val="1000"/>
              </a:spcBef>
              <a:buFont typeface="Courier New" panose="02070309020205020404" pitchFamily="49" charset="0"/>
              <a:buChar char="o"/>
            </a:pPr>
            <a:r>
              <a:rPr lang="pl-PL" sz="4800" dirty="0">
                <a:latin typeface="Cambria"/>
                <a:ea typeface="Cambria"/>
              </a:rPr>
              <a:t>niepełne wykorzystanie studium uwarunkowań i kierunków zagospodarowania przestrzennego jako narzędzia kształtującego politykę przestrzenną gminy</a:t>
            </a:r>
          </a:p>
          <a:p>
            <a:pPr marL="228600" lvl="3">
              <a:spcBef>
                <a:spcPts val="1000"/>
              </a:spcBef>
              <a:buFont typeface="Courier New" panose="02070309020205020404" pitchFamily="49" charset="0"/>
              <a:buChar char="o"/>
            </a:pPr>
            <a:r>
              <a:rPr lang="pl-PL" sz="4800" dirty="0">
                <a:latin typeface="Cambria"/>
                <a:ea typeface="Cambria"/>
              </a:rPr>
              <a:t>zadawalający stopień pokrycia gminy miejscowymi planami zagospodarowania przestrzennego</a:t>
            </a:r>
          </a:p>
          <a:p>
            <a:pPr marL="228600" lvl="3">
              <a:spcBef>
                <a:spcPts val="1000"/>
              </a:spcBef>
              <a:buFont typeface="Courier New" panose="02070309020205020404" pitchFamily="49" charset="0"/>
              <a:buChar char="o"/>
            </a:pPr>
            <a:r>
              <a:rPr lang="pl-PL" sz="4800" dirty="0">
                <a:latin typeface="Cambria"/>
                <a:ea typeface="Cambria"/>
              </a:rPr>
              <a:t>wzrastająca liczba inwestycji realizowanych na podstawie decyzji o warunkach zabudowy i zagospodarowania terenu</a:t>
            </a:r>
          </a:p>
          <a:p>
            <a:pPr lvl="0">
              <a:buFont typeface="Courier New" panose="02070309020205020404" pitchFamily="49" charset="0"/>
              <a:buChar char="o"/>
            </a:pPr>
            <a:r>
              <a:rPr lang="pl-PL" sz="4800" dirty="0">
                <a:latin typeface="Cambria"/>
                <a:ea typeface="Cambria"/>
              </a:rPr>
              <a:t>istniejące ograniczenia w zagospodarowaniu gminy</a:t>
            </a:r>
          </a:p>
          <a:p>
            <a:pPr>
              <a:buFont typeface="Courier New" panose="02070309020205020404" pitchFamily="49" charset="0"/>
              <a:buChar char="o"/>
            </a:pPr>
            <a:endParaRPr lang="pl-PL" sz="4800" dirty="0"/>
          </a:p>
          <a:p>
            <a:pPr marL="0" indent="0">
              <a:buNone/>
            </a:pPr>
            <a:r>
              <a:rPr lang="pl-PL" sz="4800" b="1" dirty="0">
                <a:solidFill>
                  <a:srgbClr val="C00000"/>
                </a:solidFill>
                <a:latin typeface="Cambria"/>
                <a:ea typeface="Cambria"/>
                <a:hlinkClick r:id="rId4" action="ppaction://hlinkfile"/>
              </a:rPr>
              <a:t>ZAGOSPODAROWNIE PRZESTRZENI</a:t>
            </a:r>
            <a:endParaRPr lang="pl-PL" sz="4800" b="1" dirty="0">
              <a:solidFill>
                <a:srgbClr val="C00000"/>
              </a:solidFill>
              <a:latin typeface="Cambria"/>
              <a:ea typeface="Cambria"/>
              <a:hlinkClick r:id="rId5" action="ppaction://hlinkfile"/>
            </a:endParaRPr>
          </a:p>
          <a:p>
            <a:pPr lvl="0">
              <a:buFont typeface="Courier New" panose="02070309020205020404" pitchFamily="49" charset="0"/>
              <a:buChar char="o"/>
            </a:pPr>
            <a:r>
              <a:rPr lang="pl-PL" sz="4800" dirty="0">
                <a:latin typeface="Cambria"/>
                <a:ea typeface="Cambria"/>
              </a:rPr>
              <a:t>rozwój urbanistyczny gminy </a:t>
            </a:r>
          </a:p>
          <a:p>
            <a:pPr lvl="0">
              <a:buFont typeface="Courier New" panose="02070309020205020404" pitchFamily="49" charset="0"/>
              <a:buChar char="o"/>
            </a:pPr>
            <a:r>
              <a:rPr lang="pl-PL" sz="4800" dirty="0">
                <a:latin typeface="Cambria"/>
                <a:ea typeface="Cambria"/>
              </a:rPr>
              <a:t>postępujący proces zmian w zagospodarowaniu terenów wynikający z rozwoju urbanistycznego gminy</a:t>
            </a:r>
          </a:p>
          <a:p>
            <a:pPr lvl="0">
              <a:buFont typeface="Courier New" panose="02070309020205020404" pitchFamily="49" charset="0"/>
              <a:buChar char="o"/>
            </a:pPr>
            <a:r>
              <a:rPr lang="pl-PL" sz="4800" dirty="0">
                <a:latin typeface="Cambria"/>
                <a:ea typeface="Cambria"/>
              </a:rPr>
              <a:t>zróżnicowane modele rozłożenia funkcji przestrzennych na terenie miejskim i na terenach wiejskich gminy </a:t>
            </a:r>
          </a:p>
          <a:p>
            <a:pPr lvl="0">
              <a:buFont typeface="Courier New" panose="02070309020205020404" pitchFamily="49" charset="0"/>
              <a:buChar char="o"/>
            </a:pPr>
            <a:r>
              <a:rPr lang="pl-PL" sz="4800" dirty="0">
                <a:latin typeface="Cambria"/>
                <a:ea typeface="Cambria"/>
              </a:rPr>
              <a:t>zróżnicowane rozłożenie funkcji publicznych na terenie gminy</a:t>
            </a:r>
          </a:p>
          <a:p>
            <a:pPr lvl="0">
              <a:buFont typeface="Courier New" panose="02070309020205020404" pitchFamily="49" charset="0"/>
              <a:buChar char="o"/>
            </a:pPr>
            <a:r>
              <a:rPr lang="pl-PL" sz="4800" dirty="0">
                <a:latin typeface="Cambria"/>
                <a:ea typeface="Cambria"/>
              </a:rPr>
              <a:t>zróżnicowana struktura przestrzenna terenów mieszkaniowych </a:t>
            </a:r>
          </a:p>
          <a:p>
            <a:pPr lvl="0">
              <a:buFont typeface="Courier New" panose="02070309020205020404" pitchFamily="49" charset="0"/>
              <a:buChar char="o"/>
            </a:pPr>
            <a:r>
              <a:rPr lang="pl-PL" sz="4800" dirty="0">
                <a:latin typeface="Cambria"/>
                <a:ea typeface="Cambria"/>
              </a:rPr>
              <a:t>zróżnicowany stan zagospodarowania terenów mieszkaniowych </a:t>
            </a:r>
          </a:p>
          <a:p>
            <a:pPr>
              <a:buFont typeface="Courier New" panose="02070309020205020404" pitchFamily="49" charset="0"/>
              <a:buChar char="o"/>
            </a:pPr>
            <a:r>
              <a:rPr lang="pl-PL" sz="4800" dirty="0">
                <a:latin typeface="Cambria"/>
                <a:ea typeface="Cambria"/>
              </a:rPr>
              <a:t>wysokie zapotrzebowanie na zabudowę mieszkaniową </a:t>
            </a:r>
            <a:endParaRPr lang="pl-PL" sz="4800" dirty="0"/>
          </a:p>
          <a:p>
            <a:pPr marL="0" lvl="0" indent="0">
              <a:buNone/>
            </a:pPr>
            <a:endParaRPr lang="pl-PL" sz="4800" dirty="0"/>
          </a:p>
          <a:p>
            <a:pPr marL="542925" indent="-187325">
              <a:buNone/>
            </a:pPr>
            <a:r>
              <a:rPr lang="pl-PL" sz="4800" b="1" dirty="0">
                <a:solidFill>
                  <a:schemeClr val="accent5"/>
                </a:solidFill>
                <a:latin typeface="Cambria"/>
                <a:ea typeface="Cambria"/>
                <a:hlinkClick r:id="rId6" action="ppaction://hlinkfile"/>
              </a:rPr>
              <a:t>INFRASTRUKTURA DROGOWA, KOLEJOWA I ROWEROWA </a:t>
            </a:r>
            <a:endParaRPr lang="pl-PL" sz="4800" b="1" dirty="0">
              <a:solidFill>
                <a:schemeClr val="accent5"/>
              </a:solidFill>
              <a:latin typeface="Cambria"/>
              <a:ea typeface="Cambria"/>
              <a:hlinkClick r:id="rId7" action="ppaction://hlinkfile">
                <a:extLst>
                  <a:ext uri="{A12FA001-AC4F-418D-AE19-62706E023703}">
                    <ahyp:hlinkClr xmlns:ahyp="http://schemas.microsoft.com/office/drawing/2018/hyperlinkcolor" xmlns="" val="tx"/>
                  </a:ext>
                </a:extLst>
              </a:hlinkClick>
            </a:endParaRPr>
          </a:p>
          <a:p>
            <a:pPr marL="542925" lvl="0" indent="-187325">
              <a:buFont typeface="Courier New" panose="02070309020205020404" pitchFamily="49" charset="0"/>
              <a:buChar char="o"/>
            </a:pPr>
            <a:r>
              <a:rPr lang="pl-PL" sz="4800" dirty="0">
                <a:latin typeface="Cambria"/>
                <a:ea typeface="Cambria"/>
              </a:rPr>
              <a:t>dobra dostępność drogowa i wysoka jakość dróg </a:t>
            </a:r>
          </a:p>
          <a:p>
            <a:pPr marL="542925" lvl="0" indent="-187325">
              <a:buFont typeface="Courier New" panose="02070309020205020404" pitchFamily="49" charset="0"/>
              <a:buChar char="o"/>
            </a:pPr>
            <a:r>
              <a:rPr lang="pl-PL" sz="4800" dirty="0">
                <a:latin typeface="Cambria"/>
                <a:ea typeface="Cambria"/>
              </a:rPr>
              <a:t>rozwijająca się sieć kolejowa</a:t>
            </a:r>
          </a:p>
          <a:p>
            <a:pPr marL="542925" lvl="0" indent="-187325">
              <a:buFont typeface="Courier New" panose="02070309020205020404" pitchFamily="49" charset="0"/>
              <a:buChar char="o"/>
            </a:pPr>
            <a:r>
              <a:rPr lang="pl-PL" sz="4800" dirty="0">
                <a:latin typeface="Cambria"/>
                <a:ea typeface="Cambria"/>
              </a:rPr>
              <a:t>rozwijający się system dróg i ścieżek rowerowych</a:t>
            </a:r>
          </a:p>
          <a:p>
            <a:pPr marL="542925" lvl="0" indent="-187325">
              <a:buFont typeface="Courier New" panose="02070309020205020404" pitchFamily="49" charset="0"/>
              <a:buChar char="o"/>
            </a:pPr>
            <a:r>
              <a:rPr lang="pl-PL" sz="4800" dirty="0">
                <a:latin typeface="Cambria"/>
                <a:ea typeface="Cambria"/>
              </a:rPr>
              <a:t>niewystarczająca liczba miejsc postojowych </a:t>
            </a:r>
          </a:p>
          <a:p>
            <a:pPr marL="542925" indent="-187325">
              <a:buFont typeface="Courier New" panose="02070309020205020404" pitchFamily="49" charset="0"/>
              <a:buChar char="o"/>
            </a:pPr>
            <a:endParaRPr lang="pl-PL" sz="4800" dirty="0"/>
          </a:p>
          <a:p>
            <a:pPr marL="542925" indent="-187325">
              <a:buNone/>
            </a:pPr>
            <a:r>
              <a:rPr lang="pl-PL" sz="4800" b="1" dirty="0">
                <a:solidFill>
                  <a:srgbClr val="C00000"/>
                </a:solidFill>
                <a:latin typeface="Cambria"/>
                <a:ea typeface="Cambria"/>
                <a:hlinkClick r:id="rId8" action="ppaction://hlinkfile"/>
              </a:rPr>
              <a:t>PUBLICZNY TRANSPORT ZBIOROWY </a:t>
            </a:r>
            <a:endParaRPr lang="pl-PL" sz="4800" b="1" dirty="0">
              <a:solidFill>
                <a:srgbClr val="C00000"/>
              </a:solidFill>
              <a:latin typeface="Cambria"/>
              <a:ea typeface="Cambria"/>
              <a:hlinkClick r:id="rId9" action="ppaction://hlinkfile"/>
            </a:endParaRPr>
          </a:p>
          <a:p>
            <a:pPr marL="542925" lvl="0" indent="-187325">
              <a:buFont typeface="Courier New" panose="02070309020205020404" pitchFamily="49" charset="0"/>
              <a:buChar char="o"/>
            </a:pPr>
            <a:r>
              <a:rPr lang="pl-PL" sz="4800" dirty="0">
                <a:latin typeface="Cambria"/>
                <a:ea typeface="Cambria"/>
              </a:rPr>
              <a:t>bardzo dobra dostępność transportowa zewnętrzna gminy </a:t>
            </a:r>
          </a:p>
          <a:p>
            <a:pPr marL="542925" lvl="0" indent="-187325">
              <a:buFont typeface="Courier New" panose="02070309020205020404" pitchFamily="49" charset="0"/>
              <a:buChar char="o"/>
            </a:pPr>
            <a:r>
              <a:rPr lang="pl-PL" sz="4800" dirty="0">
                <a:latin typeface="Cambria"/>
                <a:ea typeface="Cambria"/>
              </a:rPr>
              <a:t>zróżnicowana dostępność transportowa wewnątrz gminy </a:t>
            </a:r>
          </a:p>
          <a:p>
            <a:pPr marL="542925" lvl="0" indent="-187325">
              <a:buFont typeface="Courier New" panose="02070309020205020404" pitchFamily="49" charset="0"/>
              <a:buChar char="o"/>
            </a:pPr>
            <a:r>
              <a:rPr lang="pl-PL" sz="4800" dirty="0">
                <a:latin typeface="Cambria"/>
                <a:ea typeface="Cambria"/>
              </a:rPr>
              <a:t>zintegrowany transport publiczny na terenie gminy  </a:t>
            </a:r>
          </a:p>
          <a:p>
            <a:pPr>
              <a:buFont typeface="Courier New" panose="02070309020205020404" pitchFamily="49" charset="0"/>
              <a:buChar char="o"/>
            </a:pPr>
            <a:endParaRPr lang="pl-PL" sz="48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9" name="Symbol zastępczy numeru slajdu 8"/>
          <p:cNvSpPr>
            <a:spLocks noGrp="1"/>
          </p:cNvSpPr>
          <p:nvPr>
            <p:ph type="sldNum" sz="quarter" idx="12"/>
          </p:nvPr>
        </p:nvSpPr>
        <p:spPr/>
        <p:txBody>
          <a:bodyPr/>
          <a:lstStyle/>
          <a:p>
            <a:fld id="{22AA28CC-A34B-4C19-AFE3-B6439D8E44AD}" type="slidenum">
              <a:rPr lang="pl-PL" smtClean="0"/>
              <a:t>16</a:t>
            </a:fld>
            <a:endParaRPr lang="pl-PL"/>
          </a:p>
        </p:txBody>
      </p:sp>
    </p:spTree>
    <p:extLst>
      <p:ext uri="{BB962C8B-B14F-4D97-AF65-F5344CB8AC3E}">
        <p14:creationId xmlns:p14="http://schemas.microsoft.com/office/powerpoint/2010/main" val="479195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t>Podsumowanie diagnozy – wymiar instytucjonalny</a:t>
            </a:r>
          </a:p>
        </p:txBody>
      </p:sp>
      <p:sp>
        <p:nvSpPr>
          <p:cNvPr id="3" name="Symbol zastępczy zawartości 2"/>
          <p:cNvSpPr>
            <a:spLocks noGrp="1"/>
          </p:cNvSpPr>
          <p:nvPr>
            <p:ph idx="1"/>
          </p:nvPr>
        </p:nvSpPr>
        <p:spPr>
          <a:xfrm>
            <a:off x="936770" y="1207768"/>
            <a:ext cx="10515600" cy="4975583"/>
          </a:xfrm>
        </p:spPr>
        <p:txBody>
          <a:bodyPr numCol="2">
            <a:normAutofit/>
          </a:bodyPr>
          <a:lstStyle/>
          <a:p>
            <a:pPr marL="0" lvl="0" indent="0">
              <a:buNone/>
            </a:pPr>
            <a:r>
              <a:rPr lang="pl-PL" sz="1200" b="1" dirty="0">
                <a:solidFill>
                  <a:srgbClr val="C00000"/>
                </a:solidFill>
                <a:hlinkClick r:id="rId2" action="ppaction://hlinkfile"/>
              </a:rPr>
              <a:t>WSPÓŁPRACA ZE SPOŁECZNOŚCIĄ LOKALNĄ</a:t>
            </a:r>
            <a:endParaRPr lang="pl-PL" sz="1200" b="1" dirty="0">
              <a:solidFill>
                <a:srgbClr val="C00000"/>
              </a:solidFill>
            </a:endParaRPr>
          </a:p>
          <a:p>
            <a:pPr lvl="0">
              <a:buFont typeface="Courier New" panose="02070309020205020404" pitchFamily="49" charset="0"/>
              <a:buChar char="o"/>
              <a:tabLst>
                <a:tab pos="4572000" algn="l"/>
              </a:tabLst>
            </a:pPr>
            <a:r>
              <a:rPr lang="pl-PL" sz="1200" dirty="0"/>
              <a:t>rozwijające się, różnorodne formy współpracy z mieszkańcami </a:t>
            </a:r>
          </a:p>
          <a:p>
            <a:pPr lvl="0">
              <a:buFont typeface="Courier New" panose="02070309020205020404" pitchFamily="49" charset="0"/>
              <a:buChar char="o"/>
              <a:tabLst>
                <a:tab pos="4572000" algn="l"/>
              </a:tabLst>
            </a:pPr>
            <a:r>
              <a:rPr lang="pl-PL" sz="1200" dirty="0"/>
              <a:t>rozwijające się, różnorodne formy współpracy i wsparcia przedsiębiorców</a:t>
            </a:r>
          </a:p>
          <a:p>
            <a:pPr lvl="0">
              <a:buFont typeface="Courier New" panose="02070309020205020404" pitchFamily="49" charset="0"/>
              <a:buChar char="o"/>
              <a:tabLst>
                <a:tab pos="4572000" algn="l"/>
              </a:tabLst>
            </a:pPr>
            <a:r>
              <a:rPr lang="pl-PL" sz="1200" dirty="0"/>
              <a:t>wzrastający poziom deinstytucjonalizacji usług publicznych </a:t>
            </a:r>
          </a:p>
          <a:p>
            <a:pPr lvl="0">
              <a:buFont typeface="Courier New" panose="02070309020205020404" pitchFamily="49" charset="0"/>
              <a:buChar char="o"/>
              <a:tabLst>
                <a:tab pos="4572000" algn="l"/>
              </a:tabLst>
            </a:pPr>
            <a:r>
              <a:rPr lang="pl-PL" sz="1200" dirty="0"/>
              <a:t>wzrost znaczenia partycypacji społecznej</a:t>
            </a:r>
          </a:p>
          <a:p>
            <a:pPr marL="0" lvl="0" indent="0">
              <a:buNone/>
              <a:tabLst>
                <a:tab pos="4572000" algn="l"/>
              </a:tabLst>
            </a:pPr>
            <a:endParaRPr lang="pl-PL" sz="1200" b="1" dirty="0">
              <a:solidFill>
                <a:srgbClr val="C00000"/>
              </a:solidFill>
            </a:endParaRPr>
          </a:p>
          <a:p>
            <a:pPr marL="0" lvl="0" indent="0">
              <a:buNone/>
              <a:tabLst>
                <a:tab pos="4572000" algn="l"/>
              </a:tabLst>
            </a:pPr>
            <a:r>
              <a:rPr lang="pl-PL" sz="1200" b="1" dirty="0">
                <a:solidFill>
                  <a:srgbClr val="C00000"/>
                </a:solidFill>
                <a:hlinkClick r:id="rId3" action="ppaction://hlinkfile"/>
              </a:rPr>
              <a:t>WSPÓŁPRACA Z INNYMI JEDNOSTKAMI SAMORZĄDU TERTRORIALNEGO </a:t>
            </a:r>
            <a:endParaRPr lang="pl-PL" sz="1200" b="1" dirty="0">
              <a:solidFill>
                <a:srgbClr val="C00000"/>
              </a:solidFill>
            </a:endParaRPr>
          </a:p>
          <a:p>
            <a:pPr lvl="0">
              <a:buFont typeface="Courier New" panose="02070309020205020404" pitchFamily="49" charset="0"/>
              <a:buChar char="o"/>
              <a:tabLst>
                <a:tab pos="4572000" algn="l"/>
              </a:tabLst>
            </a:pPr>
            <a:r>
              <a:rPr lang="pl-PL" sz="1200" dirty="0"/>
              <a:t>różnorodne formy (w tym zinstytucjonalizowane) i obszary współpracy z jednostkami samorządowymi w kraju i za </a:t>
            </a:r>
            <a:r>
              <a:rPr lang="pl-PL" sz="1200" dirty="0" smtClean="0"/>
              <a:t>granicą, </a:t>
            </a:r>
            <a:endParaRPr lang="pl-PL" sz="1200" dirty="0"/>
          </a:p>
          <a:p>
            <a:pPr lvl="0">
              <a:buFont typeface="Courier New" panose="02070309020205020404" pitchFamily="49" charset="0"/>
              <a:buChar char="o"/>
            </a:pPr>
            <a:endParaRPr lang="pl-PL" sz="1200" dirty="0"/>
          </a:p>
          <a:p>
            <a:pPr lvl="0">
              <a:buFont typeface="Courier New" panose="02070309020205020404" pitchFamily="49" charset="0"/>
              <a:buChar char="o"/>
            </a:pPr>
            <a:endParaRPr lang="pl-PL" sz="1200" dirty="0"/>
          </a:p>
          <a:p>
            <a:pPr lvl="0">
              <a:buFont typeface="Courier New" panose="02070309020205020404" pitchFamily="49" charset="0"/>
              <a:buChar char="o"/>
            </a:pPr>
            <a:endParaRPr lang="pl-PL" sz="1200" dirty="0"/>
          </a:p>
          <a:p>
            <a:pPr lvl="0">
              <a:buFont typeface="Courier New" panose="02070309020205020404" pitchFamily="49" charset="0"/>
              <a:buChar char="o"/>
            </a:pPr>
            <a:endParaRPr lang="pl-PL" sz="1200" dirty="0"/>
          </a:p>
          <a:p>
            <a:pPr lvl="0">
              <a:buFont typeface="Courier New" panose="02070309020205020404" pitchFamily="49" charset="0"/>
              <a:buChar char="o"/>
            </a:pPr>
            <a:endParaRPr lang="pl-PL" sz="1200" dirty="0" smtClean="0"/>
          </a:p>
          <a:p>
            <a:pPr lvl="0">
              <a:buFont typeface="Courier New" panose="02070309020205020404" pitchFamily="49" charset="0"/>
              <a:buChar char="o"/>
            </a:pPr>
            <a:endParaRPr lang="pl-PL" sz="1200" dirty="0"/>
          </a:p>
          <a:p>
            <a:pPr lvl="0">
              <a:buFont typeface="Courier New" panose="02070309020205020404" pitchFamily="49" charset="0"/>
              <a:buChar char="o"/>
            </a:pPr>
            <a:endParaRPr lang="pl-PL" sz="1200" dirty="0"/>
          </a:p>
          <a:p>
            <a:pPr lvl="0">
              <a:buFont typeface="Courier New" panose="02070309020205020404" pitchFamily="49" charset="0"/>
              <a:buChar char="o"/>
            </a:pPr>
            <a:endParaRPr lang="pl-PL" sz="1200" dirty="0"/>
          </a:p>
          <a:p>
            <a:pPr marL="541338" lvl="0" indent="-185738">
              <a:buNone/>
            </a:pPr>
            <a:r>
              <a:rPr lang="pl-PL" sz="1200" b="1" dirty="0">
                <a:solidFill>
                  <a:srgbClr val="C00000"/>
                </a:solidFill>
                <a:hlinkClick r:id="rId4" action="ppaction://hlinkfile"/>
              </a:rPr>
              <a:t>POTENCJAŁ INSTYTUCJONALNY </a:t>
            </a:r>
            <a:endParaRPr lang="pl-PL" sz="1200" b="1" dirty="0">
              <a:solidFill>
                <a:srgbClr val="C00000"/>
              </a:solidFill>
            </a:endParaRPr>
          </a:p>
          <a:p>
            <a:pPr marL="541338" lvl="0" indent="-185738">
              <a:buFont typeface="Courier New" panose="02070309020205020404" pitchFamily="49" charset="0"/>
              <a:buChar char="o"/>
            </a:pPr>
            <a:r>
              <a:rPr lang="pl-PL" sz="1200" dirty="0"/>
              <a:t>ustalona struktura organizacyjna i zapewniona ciągłość działań gminy</a:t>
            </a:r>
          </a:p>
          <a:p>
            <a:pPr marL="541338" lvl="0" indent="-185738">
              <a:buFont typeface="Courier New" panose="02070309020205020404" pitchFamily="49" charset="0"/>
              <a:buChar char="o"/>
            </a:pPr>
            <a:r>
              <a:rPr lang="pl-PL" sz="1200" dirty="0"/>
              <a:t>odpowiednie zasoby pracownicze i kompetencyjne </a:t>
            </a:r>
          </a:p>
          <a:p>
            <a:pPr marL="541338" lvl="0" indent="-185738">
              <a:buFont typeface="Courier New" panose="02070309020205020404" pitchFamily="49" charset="0"/>
              <a:buChar char="o"/>
            </a:pPr>
            <a:r>
              <a:rPr lang="pl-PL" sz="1200" dirty="0"/>
              <a:t>odpowiednie zasoby rzeczowe i technologiczne do świadczenia usług</a:t>
            </a:r>
          </a:p>
          <a:p>
            <a:pPr marL="541338" indent="-185738">
              <a:buFont typeface="Courier New" panose="02070309020205020404" pitchFamily="49" charset="0"/>
              <a:buChar char="o"/>
            </a:pPr>
            <a:r>
              <a:rPr lang="pl-PL" sz="1200" dirty="0"/>
              <a:t>wysoka jakość usług świadczonych przez gminę</a:t>
            </a:r>
          </a:p>
          <a:p>
            <a:pPr lvl="0">
              <a:buFont typeface="Courier New" panose="02070309020205020404" pitchFamily="49" charset="0"/>
              <a:buChar char="o"/>
            </a:pPr>
            <a:endParaRPr lang="pl-PL" sz="1400" dirty="0"/>
          </a:p>
          <a:p>
            <a:pPr marL="541338" lvl="0" indent="-185738">
              <a:buNone/>
            </a:pPr>
            <a:r>
              <a:rPr lang="pl-PL" sz="1200" b="1" dirty="0">
                <a:solidFill>
                  <a:srgbClr val="C00000"/>
                </a:solidFill>
                <a:hlinkClick r:id="rId5" action="ppaction://hlinkfile"/>
              </a:rPr>
              <a:t>FINANSE GMINNE</a:t>
            </a:r>
            <a:endParaRPr lang="pl-PL" sz="1200" b="1" dirty="0">
              <a:solidFill>
                <a:srgbClr val="C00000"/>
              </a:solidFill>
            </a:endParaRPr>
          </a:p>
          <a:p>
            <a:pPr marL="541338" indent="-185738">
              <a:buFont typeface="Courier New" panose="02070309020205020404" pitchFamily="49" charset="0"/>
              <a:buChar char="o"/>
            </a:pPr>
            <a:r>
              <a:rPr lang="pl-PL" sz="1200" dirty="0"/>
              <a:t>stabilna sytuacja finansowa gminy</a:t>
            </a:r>
          </a:p>
          <a:p>
            <a:pPr marL="541338" lvl="0" indent="-185738">
              <a:buFont typeface="Courier New" panose="02070309020205020404" pitchFamily="49" charset="0"/>
              <a:buChar char="o"/>
            </a:pPr>
            <a:r>
              <a:rPr lang="pl-PL" sz="1200" dirty="0"/>
              <a:t>wysoka, ale obniżająca się zdolność do finansowania rozwoju</a:t>
            </a:r>
          </a:p>
          <a:p>
            <a:pPr lvl="0">
              <a:buFont typeface="Courier New" panose="02070309020205020404" pitchFamily="49" charset="0"/>
              <a:buChar char="o"/>
            </a:pPr>
            <a:endParaRPr lang="pl-PL" sz="1400" dirty="0"/>
          </a:p>
          <a:p>
            <a:pPr lvl="0">
              <a:buFont typeface="Courier New" panose="02070309020205020404" pitchFamily="49" charset="0"/>
              <a:buChar char="o"/>
            </a:pPr>
            <a:endParaRPr lang="pl-PL" sz="1400" dirty="0"/>
          </a:p>
          <a:p>
            <a:endParaRPr lang="pl-PL" sz="1400" dirty="0"/>
          </a:p>
          <a:p>
            <a:pPr lvl="0">
              <a:buFont typeface="Courier New" panose="02070309020205020404" pitchFamily="49" charset="0"/>
              <a:buChar char="o"/>
            </a:pPr>
            <a:endParaRPr lang="pl-PL" sz="1400" dirty="0"/>
          </a:p>
          <a:p>
            <a:pPr lvl="0">
              <a:buFont typeface="Courier New" panose="02070309020205020404" pitchFamily="49" charset="0"/>
              <a:buChar char="o"/>
            </a:pPr>
            <a:endParaRPr lang="pl-PL" dirty="0"/>
          </a:p>
        </p:txBody>
      </p:sp>
      <p:sp>
        <p:nvSpPr>
          <p:cNvPr id="4" name="Symbol zastępczy stopki 3"/>
          <p:cNvSpPr>
            <a:spLocks noGrp="1"/>
          </p:cNvSpPr>
          <p:nvPr>
            <p:ph type="ftr" sz="quarter" idx="11"/>
          </p:nvPr>
        </p:nvSpPr>
        <p:spPr/>
        <p:txBody>
          <a:bodyPr/>
          <a:lstStyle/>
          <a:p>
            <a:r>
              <a:rPr lang="pl-PL" dirty="0"/>
              <a:t>Strategia rozwoju gminy Grodzisk Mazowiecki do 2035</a:t>
            </a:r>
          </a:p>
        </p:txBody>
      </p:sp>
    </p:spTree>
    <p:extLst>
      <p:ext uri="{BB962C8B-B14F-4D97-AF65-F5344CB8AC3E}">
        <p14:creationId xmlns:p14="http://schemas.microsoft.com/office/powerpoint/2010/main" val="678133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a:t>Podsumowanie diagnozy - trendy globalne</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12" name="Tabela 11"/>
          <p:cNvGraphicFramePr>
            <a:graphicFrameLocks noGrp="1"/>
          </p:cNvGraphicFramePr>
          <p:nvPr>
            <p:extLst>
              <p:ext uri="{D42A27DB-BD31-4B8C-83A1-F6EECF244321}">
                <p14:modId xmlns:p14="http://schemas.microsoft.com/office/powerpoint/2010/main" val="3175301252"/>
              </p:ext>
            </p:extLst>
          </p:nvPr>
        </p:nvGraphicFramePr>
        <p:xfrm>
          <a:off x="902759" y="1484767"/>
          <a:ext cx="10422466" cy="3312601"/>
        </p:xfrm>
        <a:graphic>
          <a:graphicData uri="http://schemas.openxmlformats.org/drawingml/2006/table">
            <a:tbl>
              <a:tblPr firstRow="1" bandRow="1">
                <a:tableStyleId>{5940675A-B579-460E-94D1-54222C63F5DA}</a:tableStyleId>
              </a:tblPr>
              <a:tblGrid>
                <a:gridCol w="1515533">
                  <a:extLst>
                    <a:ext uri="{9D8B030D-6E8A-4147-A177-3AD203B41FA5}">
                      <a16:colId xmlns:a16="http://schemas.microsoft.com/office/drawing/2014/main" xmlns="" val="20000"/>
                    </a:ext>
                  </a:extLst>
                </a:gridCol>
                <a:gridCol w="8906933">
                  <a:extLst>
                    <a:ext uri="{9D8B030D-6E8A-4147-A177-3AD203B41FA5}">
                      <a16:colId xmlns:a16="http://schemas.microsoft.com/office/drawing/2014/main" xmlns="" val="20001"/>
                    </a:ext>
                  </a:extLst>
                </a:gridCol>
              </a:tblGrid>
              <a:tr h="386521">
                <a:tc>
                  <a:txBody>
                    <a:bodyPr/>
                    <a:lstStyle/>
                    <a:p>
                      <a:r>
                        <a:rPr lang="pl-PL" sz="1200" b="1">
                          <a:solidFill>
                            <a:schemeClr val="bg1"/>
                          </a:solidFill>
                          <a:latin typeface="Cambria" panose="02040503050406030204" pitchFamily="18" charset="0"/>
                          <a:ea typeface="Cambria" panose="02040503050406030204" pitchFamily="18" charset="0"/>
                        </a:rPr>
                        <a:t>Trend</a:t>
                      </a:r>
                      <a:r>
                        <a:rPr lang="pl-PL" sz="1200" b="1" baseline="0">
                          <a:solidFill>
                            <a:schemeClr val="bg1"/>
                          </a:solidFill>
                          <a:latin typeface="Cambria" panose="02040503050406030204" pitchFamily="18" charset="0"/>
                          <a:ea typeface="Cambria" panose="02040503050406030204" pitchFamily="18" charset="0"/>
                        </a:rPr>
                        <a:t> globalny</a:t>
                      </a:r>
                      <a:endParaRPr lang="pl-PL" sz="1200" b="1">
                        <a:solidFill>
                          <a:schemeClr val="bg1"/>
                        </a:solidFill>
                        <a:latin typeface="Cambria" panose="02040503050406030204" pitchFamily="18" charset="0"/>
                        <a:ea typeface="Cambria" panose="02040503050406030204" pitchFamily="18" charset="0"/>
                      </a:endParaRPr>
                    </a:p>
                  </a:txBody>
                  <a:tcPr>
                    <a:solidFill>
                      <a:schemeClr val="bg1">
                        <a:lumMod val="65000"/>
                      </a:schemeClr>
                    </a:solidFill>
                  </a:tcPr>
                </a:tc>
                <a:tc>
                  <a:txBody>
                    <a:bodyPr/>
                    <a:lstStyle/>
                    <a:p>
                      <a:r>
                        <a:rPr lang="pl-PL" sz="1200" b="1">
                          <a:solidFill>
                            <a:schemeClr val="bg1"/>
                          </a:solidFill>
                          <a:latin typeface="Cambria" panose="02040503050406030204" pitchFamily="18" charset="0"/>
                          <a:ea typeface="Cambria" panose="02040503050406030204" pitchFamily="18" charset="0"/>
                        </a:rPr>
                        <a:t>Potencjalne</a:t>
                      </a:r>
                      <a:r>
                        <a:rPr lang="pl-PL" sz="1200" b="1" baseline="0">
                          <a:solidFill>
                            <a:schemeClr val="bg1"/>
                          </a:solidFill>
                          <a:latin typeface="Cambria" panose="02040503050406030204" pitchFamily="18" charset="0"/>
                          <a:ea typeface="Cambria" panose="02040503050406030204" pitchFamily="18" charset="0"/>
                        </a:rPr>
                        <a:t> s</a:t>
                      </a:r>
                      <a:r>
                        <a:rPr lang="pl-PL" sz="1200" b="1">
                          <a:solidFill>
                            <a:schemeClr val="bg1"/>
                          </a:solidFill>
                          <a:latin typeface="Cambria" panose="02040503050406030204" pitchFamily="18" charset="0"/>
                          <a:ea typeface="Cambria" panose="02040503050406030204" pitchFamily="18" charset="0"/>
                        </a:rPr>
                        <a:t>kutki dla gminy </a:t>
                      </a:r>
                    </a:p>
                  </a:txBody>
                  <a:tcPr>
                    <a:solidFill>
                      <a:schemeClr val="bg1">
                        <a:lumMod val="65000"/>
                      </a:schemeClr>
                    </a:solidFill>
                  </a:tcPr>
                </a:tc>
                <a:extLst>
                  <a:ext uri="{0D108BD9-81ED-4DB2-BD59-A6C34878D82A}">
                    <a16:rowId xmlns:a16="http://schemas.microsoft.com/office/drawing/2014/main" xmlns="" val="10000"/>
                  </a:ext>
                </a:extLst>
              </a:tr>
              <a:tr h="1384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a:solidFill>
                            <a:schemeClr val="tx1"/>
                          </a:solidFill>
                          <a:effectLst/>
                          <a:latin typeface="Cambria" panose="02040503050406030204" pitchFamily="18" charset="0"/>
                          <a:ea typeface="Cambria" panose="02040503050406030204" pitchFamily="18" charset="0"/>
                          <a:cs typeface="+mn-cs"/>
                        </a:rPr>
                        <a:t>Rozwój technologiczny, w tym digitalizacja i automatyzacja pracy</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a:solidFill>
                            <a:schemeClr val="tx1"/>
                          </a:solidFill>
                          <a:effectLst/>
                          <a:latin typeface="Cambria" panose="02040503050406030204" pitchFamily="18" charset="0"/>
                          <a:ea typeface="Cambria" panose="02040503050406030204" pitchFamily="18" charset="0"/>
                          <a:cs typeface="+mn-cs"/>
                        </a:rPr>
                        <a:t>Ten trend wpływa na różne aspekty funkcjonowania społeczności, w tym na rynek pracy, jakość usług publicznych, efektywność zarządzania miastem oraz konkurencyjność gospodarki lokalnej.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a:solidFill>
                            <a:schemeClr val="tx1"/>
                          </a:solidFill>
                          <a:effectLst/>
                          <a:latin typeface="Cambria" panose="02040503050406030204" pitchFamily="18" charset="0"/>
                          <a:ea typeface="Cambria" panose="02040503050406030204" pitchFamily="18" charset="0"/>
                          <a:cs typeface="+mn-cs"/>
                        </a:rPr>
                        <a:t>Może mieć</a:t>
                      </a:r>
                      <a:r>
                        <a:rPr lang="pl-PL" sz="1200" kern="1200" baseline="0">
                          <a:solidFill>
                            <a:schemeClr val="tx1"/>
                          </a:solidFill>
                          <a:effectLst/>
                          <a:latin typeface="Cambria" panose="02040503050406030204" pitchFamily="18" charset="0"/>
                          <a:ea typeface="Cambria" panose="02040503050406030204" pitchFamily="18" charset="0"/>
                          <a:cs typeface="+mn-cs"/>
                        </a:rPr>
                        <a:t> </a:t>
                      </a:r>
                      <a:r>
                        <a:rPr lang="pl-PL" sz="1200" kern="1200">
                          <a:solidFill>
                            <a:schemeClr val="tx1"/>
                          </a:solidFill>
                          <a:effectLst/>
                          <a:latin typeface="Cambria" panose="02040503050406030204" pitchFamily="18" charset="0"/>
                          <a:ea typeface="Cambria" panose="02040503050406030204" pitchFamily="18" charset="0"/>
                          <a:cs typeface="+mn-cs"/>
                        </a:rPr>
                        <a:t>znaczenie dla zmiany procesów usługowych, zarządzania danymi, optymalizację infrastruktury miejskiej, wprowadzania inteligentnych systemów zarządzania ruchem i infrastrukturą; monitorowanie i zarządzanie zasobami miejskimi: energią, wodą i odpadami, rozwój inteligentnych sieci energetycznych oraz systemów monitoringu środowiskowego.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a:solidFill>
                            <a:schemeClr val="tx1"/>
                          </a:solidFill>
                          <a:effectLst/>
                          <a:latin typeface="Cambria" panose="02040503050406030204" pitchFamily="18" charset="0"/>
                          <a:ea typeface="Cambria" panose="02040503050406030204" pitchFamily="18" charset="0"/>
                          <a:cs typeface="+mn-cs"/>
                        </a:rPr>
                        <a:t>Inwestycje w infrastrukturę cyfrową i rozwój kompetencji technologicznych mieszkańców będą kluczowe dla adaptacji miasta do zmieniających się realiów technologicznych i społecznych. </a:t>
                      </a:r>
                    </a:p>
                    <a:p>
                      <a:pPr marL="0" indent="0">
                        <a:buFont typeface="Arial" panose="020B0604020202020204" pitchFamily="34" charset="0"/>
                        <a:buNone/>
                      </a:pPr>
                      <a:endParaRPr lang="pl-PL" sz="12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001"/>
                  </a:ext>
                </a:extLst>
              </a:tr>
              <a:tr h="156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a:solidFill>
                            <a:schemeClr val="tx1"/>
                          </a:solidFill>
                          <a:effectLst/>
                          <a:latin typeface="Cambria" panose="02040503050406030204" pitchFamily="18" charset="0"/>
                          <a:ea typeface="Cambria" panose="02040503050406030204" pitchFamily="18" charset="0"/>
                          <a:cs typeface="+mn-cs"/>
                        </a:rPr>
                        <a:t>Wzrost urbanizacji </a:t>
                      </a:r>
                    </a:p>
                    <a:p>
                      <a:endParaRPr lang="pl-PL" sz="1200" b="1">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dirty="0">
                          <a:solidFill>
                            <a:schemeClr val="tx1"/>
                          </a:solidFill>
                          <a:effectLst/>
                          <a:latin typeface="Cambria" panose="02040503050406030204" pitchFamily="18" charset="0"/>
                          <a:ea typeface="Cambria" panose="02040503050406030204" pitchFamily="18" charset="0"/>
                          <a:cs typeface="+mn-cs"/>
                        </a:rPr>
                        <a:t>Wzrost urbanizacji może powodować przeludnienie miasta, degradację środowiska naturalnego, problemy społeczne czy napięcia infrastrukturalne (presja na istniejącą infrastrukturę, w tym systemy wodociągowe, kanalizacyjne i energetyczne oraz wzrost kosztów utrzymania infrastruktury miejskiej).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dirty="0">
                          <a:solidFill>
                            <a:schemeClr val="tx1"/>
                          </a:solidFill>
                          <a:effectLst/>
                          <a:latin typeface="Cambria" panose="02040503050406030204" pitchFamily="18" charset="0"/>
                          <a:ea typeface="Cambria" panose="02040503050406030204" pitchFamily="18" charset="0"/>
                          <a:cs typeface="+mn-cs"/>
                        </a:rPr>
                        <a:t>Wzrost urbanizacji może powodować konieczność przemodelowania procesów planowania urbanistycznego, w taki sposób by uwzględniało ono zrównoważony rozwój oraz minimalizowało negatywne skutki i maksymalizowało korzyści wynikające z rozwoju miasta.</a:t>
                      </a:r>
                    </a:p>
                    <a:p>
                      <a:pPr marL="0" indent="0">
                        <a:buFont typeface="Arial" panose="020B0604020202020204" pitchFamily="34" charset="0"/>
                        <a:buNone/>
                      </a:pPr>
                      <a:endParaRPr lang="pl-PL" sz="1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002"/>
                  </a:ext>
                </a:extLst>
              </a:tr>
            </a:tbl>
          </a:graphicData>
        </a:graphic>
      </p:graphicFrame>
      <p:sp>
        <p:nvSpPr>
          <p:cNvPr id="3" name="Symbol zastępczy numeru slajdu 2"/>
          <p:cNvSpPr>
            <a:spLocks noGrp="1"/>
          </p:cNvSpPr>
          <p:nvPr>
            <p:ph type="sldNum" sz="quarter" idx="12"/>
          </p:nvPr>
        </p:nvSpPr>
        <p:spPr/>
        <p:txBody>
          <a:bodyPr/>
          <a:lstStyle/>
          <a:p>
            <a:fld id="{22AA28CC-A34B-4C19-AFE3-B6439D8E44AD}" type="slidenum">
              <a:rPr lang="pl-PL" smtClean="0"/>
              <a:t>18</a:t>
            </a:fld>
            <a:endParaRPr lang="pl-PL"/>
          </a:p>
        </p:txBody>
      </p:sp>
      <p:sp>
        <p:nvSpPr>
          <p:cNvPr id="6" name="pole tekstowe 5">
            <a:extLst>
              <a:ext uri="{FF2B5EF4-FFF2-40B4-BE49-F238E27FC236}">
                <a16:creationId xmlns:a16="http://schemas.microsoft.com/office/drawing/2014/main" xmlns="" id="{28CF6C67-5B3E-4B0A-C1CD-C39F9F14FE31}"/>
              </a:ext>
            </a:extLst>
          </p:cNvPr>
          <p:cNvSpPr txBox="1"/>
          <p:nvPr/>
        </p:nvSpPr>
        <p:spPr>
          <a:xfrm>
            <a:off x="10339516" y="1207768"/>
            <a:ext cx="1014284"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1</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9316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a:t>Podsumowanie diagnozy - trendy globalne</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12" name="Tabela 11"/>
          <p:cNvGraphicFramePr>
            <a:graphicFrameLocks noGrp="1"/>
          </p:cNvGraphicFramePr>
          <p:nvPr>
            <p:extLst>
              <p:ext uri="{D42A27DB-BD31-4B8C-83A1-F6EECF244321}">
                <p14:modId xmlns:p14="http://schemas.microsoft.com/office/powerpoint/2010/main" val="3243576727"/>
              </p:ext>
            </p:extLst>
          </p:nvPr>
        </p:nvGraphicFramePr>
        <p:xfrm>
          <a:off x="931334" y="1357313"/>
          <a:ext cx="10422466" cy="3388360"/>
        </p:xfrm>
        <a:graphic>
          <a:graphicData uri="http://schemas.openxmlformats.org/drawingml/2006/table">
            <a:tbl>
              <a:tblPr firstRow="1" bandRow="1">
                <a:tableStyleId>{5940675A-B579-460E-94D1-54222C63F5DA}</a:tableStyleId>
              </a:tblPr>
              <a:tblGrid>
                <a:gridCol w="1515533">
                  <a:extLst>
                    <a:ext uri="{9D8B030D-6E8A-4147-A177-3AD203B41FA5}">
                      <a16:colId xmlns:a16="http://schemas.microsoft.com/office/drawing/2014/main" xmlns="" val="20000"/>
                    </a:ext>
                  </a:extLst>
                </a:gridCol>
                <a:gridCol w="8906933">
                  <a:extLst>
                    <a:ext uri="{9D8B030D-6E8A-4147-A177-3AD203B41FA5}">
                      <a16:colId xmlns:a16="http://schemas.microsoft.com/office/drawing/2014/main" xmlns="" val="20001"/>
                    </a:ext>
                  </a:extLst>
                </a:gridCol>
              </a:tblGrid>
              <a:tr h="370840">
                <a:tc>
                  <a:txBody>
                    <a:bodyPr/>
                    <a:lstStyle/>
                    <a:p>
                      <a:r>
                        <a:rPr lang="pl-PL" sz="1200" b="1" dirty="0">
                          <a:solidFill>
                            <a:schemeClr val="bg1"/>
                          </a:solidFill>
                          <a:latin typeface="Cambria"/>
                          <a:ea typeface="Cambria"/>
                        </a:rPr>
                        <a:t>Trend</a:t>
                      </a:r>
                      <a:r>
                        <a:rPr lang="pl-PL" sz="1200" b="1" baseline="0" dirty="0">
                          <a:solidFill>
                            <a:schemeClr val="bg1"/>
                          </a:solidFill>
                          <a:latin typeface="Cambria"/>
                          <a:ea typeface="Cambria"/>
                        </a:rPr>
                        <a:t> globalny</a:t>
                      </a:r>
                      <a:endParaRPr lang="pl-PL" sz="1200" b="1" dirty="0">
                        <a:solidFill>
                          <a:schemeClr val="bg1"/>
                        </a:solidFill>
                        <a:latin typeface="Cambria"/>
                        <a:ea typeface="Cambria"/>
                      </a:endParaRPr>
                    </a:p>
                  </a:txBody>
                  <a:tcPr>
                    <a:solidFill>
                      <a:schemeClr val="bg1">
                        <a:lumMod val="65000"/>
                      </a:schemeClr>
                    </a:solidFill>
                  </a:tcPr>
                </a:tc>
                <a:tc>
                  <a:txBody>
                    <a:bodyPr/>
                    <a:lstStyle/>
                    <a:p>
                      <a:r>
                        <a:rPr lang="pl-PL" sz="1200" b="1">
                          <a:solidFill>
                            <a:schemeClr val="bg1"/>
                          </a:solidFill>
                          <a:latin typeface="Cambria"/>
                          <a:ea typeface="Cambria"/>
                        </a:rPr>
                        <a:t>Potencjalne</a:t>
                      </a:r>
                      <a:r>
                        <a:rPr lang="pl-PL" sz="1200" b="1" baseline="0">
                          <a:solidFill>
                            <a:schemeClr val="bg1"/>
                          </a:solidFill>
                          <a:latin typeface="Cambria"/>
                          <a:ea typeface="Cambria"/>
                        </a:rPr>
                        <a:t> s</a:t>
                      </a:r>
                      <a:r>
                        <a:rPr lang="pl-PL" sz="1200" b="1">
                          <a:solidFill>
                            <a:schemeClr val="bg1"/>
                          </a:solidFill>
                          <a:latin typeface="Cambria"/>
                          <a:ea typeface="Cambria"/>
                        </a:rPr>
                        <a:t>kutki dla gminy </a:t>
                      </a:r>
                    </a:p>
                  </a:txBody>
                  <a:tcPr>
                    <a:solidFill>
                      <a:schemeClr val="bg1">
                        <a:lumMod val="65000"/>
                      </a:schemeClr>
                    </a:solidFill>
                  </a:tcPr>
                </a:tc>
                <a:extLst>
                  <a:ext uri="{0D108BD9-81ED-4DB2-BD59-A6C34878D82A}">
                    <a16:rowId xmlns:a16="http://schemas.microsoft.com/office/drawing/2014/main" xmlns="" val="10000"/>
                  </a:ext>
                </a:extLst>
              </a:tr>
              <a:tr h="1384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a:solidFill>
                            <a:schemeClr val="tx1"/>
                          </a:solidFill>
                          <a:effectLst/>
                          <a:latin typeface="Cambria"/>
                          <a:ea typeface="Cambria"/>
                          <a:cs typeface="+mn-cs"/>
                        </a:rPr>
                        <a:t>Zanieczyszczenie środowiska i zmiany klimatu</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dirty="0">
                          <a:solidFill>
                            <a:schemeClr val="tx1"/>
                          </a:solidFill>
                          <a:effectLst/>
                          <a:latin typeface="Cambria"/>
                          <a:ea typeface="Cambria"/>
                          <a:cs typeface="+mn-cs"/>
                        </a:rPr>
                        <a:t>Negatywne skutki zmian klimatu dla miast to przede wszystkim zagrożenia zdrowotne i przyrodniczo-środowiskowe, wzrost zapotrzebowania na energię i systemy chłodzenia m.in. budynków (z uwagi na wzrost temperatury), podtopienia miejskie, uszkodzenia infrastruktury i zniszczenia mienia, straty w sektorze przemysłu, handlu, rolnictwa i usług w wyniku ekstremalnych zjawisk pogodowych.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dirty="0">
                          <a:solidFill>
                            <a:schemeClr val="tx1"/>
                          </a:solidFill>
                          <a:effectLst/>
                          <a:latin typeface="Cambria"/>
                          <a:ea typeface="Cambria"/>
                          <a:cs typeface="+mn-cs"/>
                        </a:rPr>
                        <a:t>Zmiany klimatu wymuszają na władzach miast szereg działań związanych m.in. z przejściem na odnawialne źródła energii, rozwój budownictwa plus energetycznego oraz infrastruktury wspierającej gospodarkę o obiegu zamkniętym. Istotne będzie też inwestowanie w zielone technologie energetyczne, recykling oraz systemy magazynowania energii, co przyczynić się może do zwiększenia odporności miasta na zmiany klimatyczne i ekstremalne zjawiska pogodowe.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l-PL" sz="1200" kern="1200" dirty="0">
                        <a:solidFill>
                          <a:schemeClr val="tx1"/>
                        </a:solidFill>
                        <a:effectLst/>
                        <a:latin typeface="Cambria" panose="02040503050406030204" pitchFamily="18" charset="0"/>
                        <a:ea typeface="Cambria" panose="02040503050406030204" pitchFamily="18" charset="0"/>
                        <a:cs typeface="+mn-cs"/>
                      </a:endParaRPr>
                    </a:p>
                  </a:txBody>
                  <a:tcPr/>
                </a:tc>
                <a:extLst>
                  <a:ext uri="{0D108BD9-81ED-4DB2-BD59-A6C34878D82A}">
                    <a16:rowId xmlns:a16="http://schemas.microsoft.com/office/drawing/2014/main" xmlns="" val="10001"/>
                  </a:ext>
                </a:extLst>
              </a:tr>
              <a:tr h="156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a:solidFill>
                            <a:schemeClr val="tx1"/>
                          </a:solidFill>
                          <a:effectLst/>
                          <a:latin typeface="Cambria"/>
                          <a:ea typeface="Cambria"/>
                          <a:cs typeface="+mn-cs"/>
                        </a:rPr>
                        <a:t>Rosnące</a:t>
                      </a:r>
                      <a:r>
                        <a:rPr lang="pl-PL" sz="1200" b="1" kern="1200" baseline="0">
                          <a:solidFill>
                            <a:schemeClr val="tx1"/>
                          </a:solidFill>
                          <a:effectLst/>
                          <a:latin typeface="Cambria"/>
                          <a:ea typeface="Cambria"/>
                          <a:cs typeface="+mn-cs"/>
                        </a:rPr>
                        <a:t> zapotrzebowanie na energię</a:t>
                      </a:r>
                      <a:endParaRPr lang="pl-PL" sz="1200" b="1" kern="1200">
                        <a:solidFill>
                          <a:schemeClr val="tx1"/>
                        </a:solidFill>
                        <a:effectLst/>
                        <a:latin typeface="Cambria"/>
                        <a:ea typeface="Cambria"/>
                        <a:cs typeface="+mn-cs"/>
                      </a:endParaRPr>
                    </a:p>
                    <a:p>
                      <a:endParaRPr lang="pl-PL" sz="1200" b="1">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Cambria"/>
                          <a:ea typeface="Cambria"/>
                          <a:cs typeface="+mn-cs"/>
                        </a:rPr>
                        <a:t>Dla miast koniecznością stanie się transformacja energetyczna – zmiana systemu energetycznego w kierunku zrównoważonego rozwoju, efektywności energetycznej oraz wykorzystania odnawialnych źródeł energii. Ważnymi działaniami w procesie transformacji energetycznej będzie modernizacja sieci energetycznych, promowanie efektywności energetycznej w budynkach i przemyśle oraz edukacja i budowanie świadomości społecznej na temat oszczędnego korzystania z energii. Konieczna może być też  zmiana polityk energetycznych oraz ekonomicznych miasta. </a:t>
                      </a:r>
                      <a:endParaRPr lang="pl-PL" sz="1200" dirty="0">
                        <a:latin typeface="Cambria"/>
                        <a:ea typeface="Cambria"/>
                      </a:endParaRPr>
                    </a:p>
                    <a:p>
                      <a:endParaRPr lang="pl-PL" dirty="0"/>
                    </a:p>
                  </a:txBody>
                  <a:tcPr/>
                </a:tc>
                <a:extLst>
                  <a:ext uri="{0D108BD9-81ED-4DB2-BD59-A6C34878D82A}">
                    <a16:rowId xmlns:a16="http://schemas.microsoft.com/office/drawing/2014/main" xmlns="" val="10002"/>
                  </a:ext>
                </a:extLst>
              </a:tr>
            </a:tbl>
          </a:graphicData>
        </a:graphic>
      </p:graphicFrame>
      <p:sp>
        <p:nvSpPr>
          <p:cNvPr id="3" name="Symbol zastępczy numeru slajdu 2"/>
          <p:cNvSpPr>
            <a:spLocks noGrp="1"/>
          </p:cNvSpPr>
          <p:nvPr>
            <p:ph type="sldNum" sz="quarter" idx="12"/>
          </p:nvPr>
        </p:nvSpPr>
        <p:spPr/>
        <p:txBody>
          <a:bodyPr/>
          <a:lstStyle/>
          <a:p>
            <a:fld id="{22AA28CC-A34B-4C19-AFE3-B6439D8E44AD}" type="slidenum">
              <a:rPr lang="pl-PL" smtClean="0"/>
              <a:t>19</a:t>
            </a:fld>
            <a:endParaRPr lang="pl-PL"/>
          </a:p>
        </p:txBody>
      </p:sp>
    </p:spTree>
    <p:extLst>
      <p:ext uri="{BB962C8B-B14F-4D97-AF65-F5344CB8AC3E}">
        <p14:creationId xmlns:p14="http://schemas.microsoft.com/office/powerpoint/2010/main" val="249392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Informacje ogólne</a:t>
            </a:r>
          </a:p>
        </p:txBody>
      </p:sp>
      <p:sp>
        <p:nvSpPr>
          <p:cNvPr id="3" name="Symbol zastępczy tekstu 2"/>
          <p:cNvSpPr>
            <a:spLocks noGrp="1"/>
          </p:cNvSpPr>
          <p:nvPr>
            <p:ph type="body" idx="1"/>
          </p:nvPr>
        </p:nvSpPr>
        <p:spPr/>
        <p:txBody>
          <a:bodyPr>
            <a:normAutofit/>
          </a:bodyPr>
          <a:lstStyle/>
          <a:p>
            <a:endParaRPr lang="pl-PL" sz="1400"/>
          </a:p>
          <a:p>
            <a:r>
              <a:rPr lang="pl-PL" sz="1500" b="1">
                <a:solidFill>
                  <a:schemeClr val="tx1"/>
                </a:solidFill>
              </a:rPr>
              <a:t>Rozdział pn. „Informacje ogólne” zawiera opis procesu partycypacji oraz zasad, którymi kierowano się przy opracowaniu strategii rozwoju gminy.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6" name="Obraz 5"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516035" y="6281975"/>
            <a:ext cx="1591235" cy="459740"/>
          </a:xfrm>
          <a:prstGeom prst="rect">
            <a:avLst/>
          </a:prstGeom>
          <a:noFill/>
          <a:ln>
            <a:noFill/>
          </a:ln>
        </p:spPr>
      </p:pic>
      <p:sp>
        <p:nvSpPr>
          <p:cNvPr id="5" name="Symbol zastępczy numeru slajdu 4">
            <a:extLst>
              <a:ext uri="{FF2B5EF4-FFF2-40B4-BE49-F238E27FC236}">
                <a16:creationId xmlns:a16="http://schemas.microsoft.com/office/drawing/2014/main" xmlns="" id="{456DCA70-E97E-6882-B0CA-CED13A49BE05}"/>
              </a:ext>
            </a:extLst>
          </p:cNvPr>
          <p:cNvSpPr>
            <a:spLocks noGrp="1"/>
          </p:cNvSpPr>
          <p:nvPr>
            <p:ph type="sldNum" sz="quarter" idx="12"/>
          </p:nvPr>
        </p:nvSpPr>
        <p:spPr/>
        <p:txBody>
          <a:bodyPr/>
          <a:lstStyle/>
          <a:p>
            <a:fld id="{22AA28CC-A34B-4C19-AFE3-B6439D8E44AD}" type="slidenum">
              <a:rPr lang="pl-PL" smtClean="0"/>
              <a:t>2</a:t>
            </a:fld>
            <a:endParaRPr lang="pl-PL"/>
          </a:p>
        </p:txBody>
      </p:sp>
    </p:spTree>
    <p:extLst>
      <p:ext uri="{BB962C8B-B14F-4D97-AF65-F5344CB8AC3E}">
        <p14:creationId xmlns:p14="http://schemas.microsoft.com/office/powerpoint/2010/main" val="780046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a:t>Podsumowanie diagnozy - trendy globalne</a:t>
            </a:r>
          </a:p>
        </p:txBody>
      </p:sp>
      <p:sp>
        <p:nvSpPr>
          <p:cNvPr id="4" name="Symbol zastępczy stopki 3"/>
          <p:cNvSpPr>
            <a:spLocks noGrp="1"/>
          </p:cNvSpPr>
          <p:nvPr>
            <p:ph type="ftr" sz="quarter" idx="11"/>
          </p:nvPr>
        </p:nvSpPr>
        <p:spPr/>
        <p:txBody>
          <a:bodyPr/>
          <a:lstStyle/>
          <a:p>
            <a:r>
              <a:rPr lang="pl-PL">
                <a:solidFill>
                  <a:schemeClr val="tx1">
                    <a:lumMod val="50000"/>
                    <a:lumOff val="50000"/>
                  </a:schemeClr>
                </a:solidFill>
              </a:rPr>
              <a:t>Strategia rozwoju gminy Grodzisk Mazowiecki do 2035</a:t>
            </a:r>
          </a:p>
        </p:txBody>
      </p:sp>
      <p:graphicFrame>
        <p:nvGraphicFramePr>
          <p:cNvPr id="12" name="Tabela 11"/>
          <p:cNvGraphicFramePr>
            <a:graphicFrameLocks noGrp="1"/>
          </p:cNvGraphicFramePr>
          <p:nvPr>
            <p:extLst>
              <p:ext uri="{D42A27DB-BD31-4B8C-83A1-F6EECF244321}">
                <p14:modId xmlns:p14="http://schemas.microsoft.com/office/powerpoint/2010/main" val="3331965371"/>
              </p:ext>
            </p:extLst>
          </p:nvPr>
        </p:nvGraphicFramePr>
        <p:xfrm>
          <a:off x="931334" y="1290638"/>
          <a:ext cx="10422466" cy="4119880"/>
        </p:xfrm>
        <a:graphic>
          <a:graphicData uri="http://schemas.openxmlformats.org/drawingml/2006/table">
            <a:tbl>
              <a:tblPr firstRow="1" bandRow="1">
                <a:tableStyleId>{5940675A-B579-460E-94D1-54222C63F5DA}</a:tableStyleId>
              </a:tblPr>
              <a:tblGrid>
                <a:gridCol w="1507066">
                  <a:extLst>
                    <a:ext uri="{9D8B030D-6E8A-4147-A177-3AD203B41FA5}">
                      <a16:colId xmlns:a16="http://schemas.microsoft.com/office/drawing/2014/main" xmlns="" val="20000"/>
                    </a:ext>
                  </a:extLst>
                </a:gridCol>
                <a:gridCol w="8915400">
                  <a:extLst>
                    <a:ext uri="{9D8B030D-6E8A-4147-A177-3AD203B41FA5}">
                      <a16:colId xmlns:a16="http://schemas.microsoft.com/office/drawing/2014/main" xmlns="" val="20001"/>
                    </a:ext>
                  </a:extLst>
                </a:gridCol>
              </a:tblGrid>
              <a:tr h="370840">
                <a:tc>
                  <a:txBody>
                    <a:bodyPr/>
                    <a:lstStyle/>
                    <a:p>
                      <a:r>
                        <a:rPr lang="pl-PL" sz="1200" b="1" dirty="0">
                          <a:solidFill>
                            <a:schemeClr val="bg1"/>
                          </a:solidFill>
                          <a:latin typeface="Cambria" panose="02040503050406030204" pitchFamily="18" charset="0"/>
                          <a:ea typeface="Cambria" panose="02040503050406030204" pitchFamily="18" charset="0"/>
                        </a:rPr>
                        <a:t>Trend globalny</a:t>
                      </a:r>
                    </a:p>
                  </a:txBody>
                  <a:tcPr>
                    <a:solidFill>
                      <a:schemeClr val="bg1">
                        <a:lumMod val="65000"/>
                      </a:schemeClr>
                    </a:solidFill>
                  </a:tcPr>
                </a:tc>
                <a:tc>
                  <a:txBody>
                    <a:bodyPr/>
                    <a:lstStyle/>
                    <a:p>
                      <a:r>
                        <a:rPr lang="pl-PL" sz="1200" b="1" dirty="0">
                          <a:solidFill>
                            <a:schemeClr val="bg1"/>
                          </a:solidFill>
                          <a:latin typeface="Cambria" panose="02040503050406030204" pitchFamily="18" charset="0"/>
                          <a:ea typeface="Cambria" panose="02040503050406030204" pitchFamily="18" charset="0"/>
                        </a:rPr>
                        <a:t>Potencjalne</a:t>
                      </a:r>
                      <a:r>
                        <a:rPr lang="pl-PL" sz="1200" b="1" baseline="0" dirty="0">
                          <a:solidFill>
                            <a:schemeClr val="bg1"/>
                          </a:solidFill>
                          <a:latin typeface="Cambria" panose="02040503050406030204" pitchFamily="18" charset="0"/>
                          <a:ea typeface="Cambria" panose="02040503050406030204" pitchFamily="18" charset="0"/>
                        </a:rPr>
                        <a:t> s</a:t>
                      </a:r>
                      <a:r>
                        <a:rPr lang="pl-PL" sz="1200" b="1" dirty="0">
                          <a:solidFill>
                            <a:schemeClr val="bg1"/>
                          </a:solidFill>
                          <a:latin typeface="Cambria" panose="02040503050406030204" pitchFamily="18" charset="0"/>
                          <a:ea typeface="Cambria" panose="02040503050406030204" pitchFamily="18" charset="0"/>
                        </a:rPr>
                        <a:t>kutki dla gminy </a:t>
                      </a:r>
                    </a:p>
                  </a:txBody>
                  <a:tcPr>
                    <a:solidFill>
                      <a:schemeClr val="bg1">
                        <a:lumMod val="65000"/>
                      </a:schemeClr>
                    </a:solidFill>
                  </a:tcPr>
                </a:tc>
                <a:extLst>
                  <a:ext uri="{0D108BD9-81ED-4DB2-BD59-A6C34878D82A}">
                    <a16:rowId xmlns:a16="http://schemas.microsoft.com/office/drawing/2014/main" xmlns="" val="10000"/>
                  </a:ext>
                </a:extLst>
              </a:tr>
              <a:tr h="156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a:solidFill>
                            <a:schemeClr val="tx1"/>
                          </a:solidFill>
                          <a:effectLst/>
                          <a:latin typeface="Cambria" panose="02040503050406030204" pitchFamily="18" charset="0"/>
                          <a:ea typeface="Cambria" panose="02040503050406030204" pitchFamily="18" charset="0"/>
                          <a:cs typeface="+mn-cs"/>
                        </a:rPr>
                        <a:t>Nasilająca się migracja ludności</a:t>
                      </a:r>
                    </a:p>
                    <a:p>
                      <a:endParaRPr lang="pl-PL" sz="1200" b="1">
                        <a:latin typeface="Cambria" panose="02040503050406030204" pitchFamily="18" charset="0"/>
                        <a:ea typeface="Cambria" panose="02040503050406030204" pitchFamily="18" charset="0"/>
                      </a:endParaRPr>
                    </a:p>
                  </a:txBody>
                  <a:tcPr/>
                </a:tc>
                <a:tc>
                  <a:txBody>
                    <a:bodyPr/>
                    <a:lstStyle/>
                    <a:p>
                      <a:r>
                        <a:rPr lang="pl-PL" sz="1200" kern="1200">
                          <a:solidFill>
                            <a:schemeClr val="tx1"/>
                          </a:solidFill>
                          <a:effectLst/>
                          <a:latin typeface="Cambria" panose="02040503050406030204" pitchFamily="18" charset="0"/>
                          <a:ea typeface="Cambria" panose="02040503050406030204" pitchFamily="18" charset="0"/>
                          <a:cs typeface="+mn-cs"/>
                        </a:rPr>
                        <a:t>Migracje (zewnętrzne i wewnętrzne) powodują zmiany w strukturze demograficznej i w składzie etnicznym wspólnoty samorządowej. Skutkiem migracji są zmiany w relacjach społecznych oraz wzrost różnorodności kulturowej i społecznej. Zmiany te mogą powodować konieczność tworzenia i realizacji polityk migracyjnych i włączeniowych, w tym konieczność  tworzenia przestrzeni i wydarzeń publicznych sprzyjających integracji. Migracja może wpływać na rozwój gospodarczy i urbanistyczny miasta, ale także powodować obciążenie systemów socjalnych i konieczność dostosowania usług do zmieniającej się struktury demograficznej mieszkańców.</a:t>
                      </a:r>
                      <a:endParaRPr lang="pl-PL" sz="1200">
                        <a:effectLst/>
                        <a:latin typeface="Cambria" panose="02040503050406030204" pitchFamily="18" charset="0"/>
                        <a:ea typeface="Cambria" panose="02040503050406030204" pitchFamily="18" charset="0"/>
                      </a:endParaRPr>
                    </a:p>
                    <a:p>
                      <a:r>
                        <a:rPr lang="pl-PL" sz="1200">
                          <a:effectLst/>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xmlns=""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a:solidFill>
                            <a:schemeClr val="tx1"/>
                          </a:solidFill>
                          <a:effectLst/>
                          <a:latin typeface="Cambria" panose="02040503050406030204" pitchFamily="18" charset="0"/>
                          <a:ea typeface="Cambria" panose="02040503050406030204" pitchFamily="18" charset="0"/>
                          <a:cs typeface="+mn-cs"/>
                        </a:rPr>
                        <a:t>Starzenie się społeczeństwa (w krajach rozwiniętych)</a:t>
                      </a:r>
                    </a:p>
                    <a:p>
                      <a:endParaRPr lang="pl-PL" sz="1200" b="1">
                        <a:latin typeface="Cambria" panose="02040503050406030204" pitchFamily="18" charset="0"/>
                        <a:ea typeface="Cambria" panose="02040503050406030204" pitchFamily="18" charset="0"/>
                      </a:endParaRPr>
                    </a:p>
                  </a:txBody>
                  <a:tcPr/>
                </a:tc>
                <a:tc>
                  <a:txBody>
                    <a:bodyPr/>
                    <a:lstStyle/>
                    <a:p>
                      <a:r>
                        <a:rPr lang="pl-PL" sz="1200" kern="1200">
                          <a:solidFill>
                            <a:schemeClr val="tx1"/>
                          </a:solidFill>
                          <a:effectLst/>
                          <a:latin typeface="Cambria" panose="02040503050406030204" pitchFamily="18" charset="0"/>
                          <a:ea typeface="Cambria" panose="02040503050406030204" pitchFamily="18" charset="0"/>
                          <a:cs typeface="+mn-cs"/>
                        </a:rPr>
                        <a:t>Wraz ze starzeniem się społeczności lokalnej wzrasta zapotrzebowanie na usługi zdrowotne i usługi opiekuńcze (formalne – świadczone przez instytucje, jak i nieformalne – świadczone przez członków rodziny). Pojawia się konieczność dostosowania polityki społecznej i mieszkaniowej do potrzeb starszych osób, w tym rozwijania programów wspierających aktywne starzenie się. Rośnie także znaczenie polityk prorodzinnych i migracyjnych gmin, które będą miały na celu łagodzenie skutków demograficznych.</a:t>
                      </a:r>
                      <a:endParaRPr lang="pl-PL" sz="1200">
                        <a:effectLst/>
                        <a:latin typeface="Cambria" panose="02040503050406030204" pitchFamily="18" charset="0"/>
                        <a:ea typeface="Cambria" panose="02040503050406030204" pitchFamily="18" charset="0"/>
                      </a:endParaRPr>
                    </a:p>
                    <a:p>
                      <a:r>
                        <a:rPr lang="pl-PL" sz="1200" kern="1200">
                          <a:solidFill>
                            <a:schemeClr val="tx1"/>
                          </a:solidFill>
                          <a:effectLst/>
                          <a:latin typeface="Cambria" panose="02040503050406030204" pitchFamily="18" charset="0"/>
                          <a:ea typeface="Cambria" panose="02040503050406030204" pitchFamily="18" charset="0"/>
                          <a:cs typeface="+mn-cs"/>
                        </a:rPr>
                        <a:t>Starzenie się społeczeństwa wymusza konieczność podejmowania kompleksowych działań dostosowujących przestrzenie publiczne i dostarczane usługi do specyficznych potrzeb starszych osób.  Starzenie się społeczeństwa może prowadzić do niedoboru pracowników w niektórych sektorach i problemów na lokalnym rynku pracy, mającym istotne znaczenie dla procesów rozwojowych gmin.</a:t>
                      </a:r>
                      <a:endParaRPr lang="pl-PL" sz="120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pl-PL" sz="12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002"/>
                  </a:ext>
                </a:extLst>
              </a:tr>
              <a:tr h="0">
                <a:tc>
                  <a:txBody>
                    <a:bodyPr/>
                    <a:lstStyle/>
                    <a:p>
                      <a:r>
                        <a:rPr lang="pl-PL" sz="1200" b="1" kern="1200">
                          <a:solidFill>
                            <a:schemeClr val="tx1"/>
                          </a:solidFill>
                          <a:effectLst/>
                          <a:latin typeface="Cambria" panose="02040503050406030204" pitchFamily="18" charset="0"/>
                          <a:ea typeface="Cambria" panose="02040503050406030204" pitchFamily="18" charset="0"/>
                          <a:cs typeface="+mn-cs"/>
                        </a:rPr>
                        <a:t> </a:t>
                      </a:r>
                    </a:p>
                    <a:p>
                      <a:pPr lvl="0"/>
                      <a:r>
                        <a:rPr lang="pl-PL" sz="1200" b="1" kern="1200">
                          <a:solidFill>
                            <a:schemeClr val="tx1"/>
                          </a:solidFill>
                          <a:effectLst/>
                          <a:latin typeface="Cambria" panose="02040503050406030204" pitchFamily="18" charset="0"/>
                          <a:ea typeface="Cambria" panose="02040503050406030204" pitchFamily="18" charset="0"/>
                          <a:cs typeface="+mn-cs"/>
                        </a:rPr>
                        <a:t>Rosnąca polaryzacja społeczna </a:t>
                      </a:r>
                    </a:p>
                    <a:p>
                      <a:endParaRPr lang="pl-PL" sz="1200" b="1">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200" kern="1200" dirty="0">
                          <a:solidFill>
                            <a:schemeClr val="tx1"/>
                          </a:solidFill>
                          <a:effectLst/>
                          <a:latin typeface="Cambria" panose="02040503050406030204" pitchFamily="18" charset="0"/>
                          <a:ea typeface="Cambria" panose="02040503050406030204" pitchFamily="18" charset="0"/>
                          <a:cs typeface="+mn-cs"/>
                        </a:rPr>
                        <a:t>Zjawisko rosnącej polaryzacji społecznej może wymusić konieczność podejmowania kompleksowych działań mających na celu promowanie integracji oraz równości w miastach. Zjawisko to może powodować konieczność tworzenia i realizacji polityk </a:t>
                      </a:r>
                      <a:r>
                        <a:rPr lang="pl-PL" sz="1200" kern="1200" dirty="0" err="1">
                          <a:solidFill>
                            <a:schemeClr val="tx1"/>
                          </a:solidFill>
                          <a:effectLst/>
                          <a:latin typeface="Cambria" panose="02040503050406030204" pitchFamily="18" charset="0"/>
                          <a:ea typeface="Cambria" panose="02040503050406030204" pitchFamily="18" charset="0"/>
                          <a:cs typeface="+mn-cs"/>
                        </a:rPr>
                        <a:t>włączeniowych</a:t>
                      </a:r>
                      <a:r>
                        <a:rPr lang="pl-PL" sz="1200" kern="1200" dirty="0">
                          <a:solidFill>
                            <a:schemeClr val="tx1"/>
                          </a:solidFill>
                          <a:effectLst/>
                          <a:latin typeface="Cambria" panose="02040503050406030204" pitchFamily="18" charset="0"/>
                          <a:ea typeface="Cambria" panose="02040503050406030204" pitchFamily="18" charset="0"/>
                          <a:cs typeface="+mn-cs"/>
                        </a:rPr>
                        <a:t>, w tym konieczność  tworzenia przestrzeni publicznych sprzyjających integracji, a także wpływać na wydolność systemu pomocy społecznej. </a:t>
                      </a:r>
                    </a:p>
                    <a:p>
                      <a:pPr marL="285750" indent="-285750">
                        <a:buFont typeface="Arial" panose="020B0604020202020204" pitchFamily="34" charset="0"/>
                        <a:buChar char="•"/>
                      </a:pPr>
                      <a:endParaRPr lang="pl-PL" sz="1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0003"/>
                  </a:ext>
                </a:extLst>
              </a:tr>
            </a:tbl>
          </a:graphicData>
        </a:graphic>
      </p:graphicFrame>
      <p:sp>
        <p:nvSpPr>
          <p:cNvPr id="3" name="Symbol zastępczy numeru slajdu 2"/>
          <p:cNvSpPr>
            <a:spLocks noGrp="1"/>
          </p:cNvSpPr>
          <p:nvPr>
            <p:ph type="sldNum" sz="quarter" idx="12"/>
          </p:nvPr>
        </p:nvSpPr>
        <p:spPr/>
        <p:txBody>
          <a:bodyPr/>
          <a:lstStyle/>
          <a:p>
            <a:fld id="{22AA28CC-A34B-4C19-AFE3-B6439D8E44AD}" type="slidenum">
              <a:rPr lang="pl-PL" smtClean="0"/>
              <a:t>20</a:t>
            </a:fld>
            <a:endParaRPr lang="pl-PL"/>
          </a:p>
        </p:txBody>
      </p:sp>
    </p:spTree>
    <p:extLst>
      <p:ext uri="{BB962C8B-B14F-4D97-AF65-F5344CB8AC3E}">
        <p14:creationId xmlns:p14="http://schemas.microsoft.com/office/powerpoint/2010/main" val="2813619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3885" y="296637"/>
            <a:ext cx="10515600" cy="745068"/>
          </a:xfrm>
        </p:spPr>
        <p:txBody>
          <a:bodyPr>
            <a:normAutofit fontScale="90000"/>
          </a:bodyPr>
          <a:lstStyle/>
          <a:p>
            <a:r>
              <a:rPr lang="pl-PL" sz="3200" dirty="0"/>
              <a:t>Podsumowanie diagnozy – czynniki zewnętrzne</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499496655"/>
              </p:ext>
            </p:extLst>
          </p:nvPr>
        </p:nvGraphicFramePr>
        <p:xfrm>
          <a:off x="913886" y="1966454"/>
          <a:ext cx="9660980" cy="370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ymbol zastępczy stopki 3"/>
          <p:cNvSpPr>
            <a:spLocks noGrp="1"/>
          </p:cNvSpPr>
          <p:nvPr>
            <p:ph type="ftr" sz="quarter" idx="11"/>
          </p:nvPr>
        </p:nvSpPr>
        <p:spPr/>
        <p:txBody>
          <a:bodyPr/>
          <a:lstStyle/>
          <a:p>
            <a:r>
              <a:rPr lang="pl-PL">
                <a:solidFill>
                  <a:schemeClr val="tx1">
                    <a:lumMod val="50000"/>
                    <a:lumOff val="50000"/>
                  </a:schemeClr>
                </a:solidFill>
              </a:rPr>
              <a:t>Strategia rozwoju gminy Grodzisk Mazowiecki do 2035</a:t>
            </a:r>
          </a:p>
        </p:txBody>
      </p:sp>
      <p:sp>
        <p:nvSpPr>
          <p:cNvPr id="3" name="pole tekstowe 2"/>
          <p:cNvSpPr txBox="1"/>
          <p:nvPr/>
        </p:nvSpPr>
        <p:spPr>
          <a:xfrm>
            <a:off x="-1419478" y="1539871"/>
            <a:ext cx="9572878" cy="307777"/>
          </a:xfrm>
          <a:prstGeom prst="rect">
            <a:avLst/>
          </a:prstGeom>
          <a:noFill/>
        </p:spPr>
        <p:txBody>
          <a:bodyPr wrap="square" rtlCol="0">
            <a:spAutoFit/>
          </a:bodyPr>
          <a:lstStyle/>
          <a:p>
            <a:pPr algn="ctr"/>
            <a:r>
              <a:rPr lang="pl-PL" sz="1400" b="1" dirty="0">
                <a:latin typeface="Cambria" panose="02040503050406030204" pitchFamily="18" charset="0"/>
                <a:ea typeface="Cambria" panose="02040503050406030204" pitchFamily="18" charset="0"/>
                <a:hlinkClick r:id="rId8" action="ppaction://hlinkfile"/>
              </a:rPr>
              <a:t>CZYNNIKI ZEWNĘTRZNE</a:t>
            </a:r>
            <a:r>
              <a:rPr lang="pl-PL" sz="1400" b="1" dirty="0">
                <a:latin typeface="Cambria" panose="02040503050406030204" pitchFamily="18" charset="0"/>
                <a:ea typeface="Cambria" panose="02040503050406030204" pitchFamily="18" charset="0"/>
              </a:rPr>
              <a:t> WPŁYWAJĄCE NA ROZWÓJ GMINY:</a:t>
            </a:r>
          </a:p>
        </p:txBody>
      </p:sp>
      <p:cxnSp>
        <p:nvCxnSpPr>
          <p:cNvPr id="8" name="Łącznik prosty 7"/>
          <p:cNvCxnSpPr/>
          <p:nvPr/>
        </p:nvCxnSpPr>
        <p:spPr>
          <a:xfrm>
            <a:off x="9144000" y="2653593"/>
            <a:ext cx="606903" cy="700145"/>
          </a:xfrm>
          <a:prstGeom prst="line">
            <a:avLst/>
          </a:prstGeom>
          <a:ln w="12700"/>
        </p:spPr>
        <p:style>
          <a:lnRef idx="1">
            <a:schemeClr val="dk1"/>
          </a:lnRef>
          <a:fillRef idx="0">
            <a:schemeClr val="dk1"/>
          </a:fillRef>
          <a:effectRef idx="0">
            <a:schemeClr val="dk1"/>
          </a:effectRef>
          <a:fontRef idx="minor">
            <a:schemeClr val="tx1"/>
          </a:fontRef>
        </p:style>
      </p:cxnSp>
      <p:sp>
        <p:nvSpPr>
          <p:cNvPr id="5" name="Symbol zastępczy numeru slajdu 4"/>
          <p:cNvSpPr>
            <a:spLocks noGrp="1"/>
          </p:cNvSpPr>
          <p:nvPr>
            <p:ph type="sldNum" sz="quarter" idx="12"/>
          </p:nvPr>
        </p:nvSpPr>
        <p:spPr/>
        <p:txBody>
          <a:bodyPr/>
          <a:lstStyle/>
          <a:p>
            <a:fld id="{22AA28CC-A34B-4C19-AFE3-B6439D8E44AD}" type="slidenum">
              <a:rPr lang="pl-PL" smtClean="0"/>
              <a:t>21</a:t>
            </a:fld>
            <a:endParaRPr lang="pl-PL"/>
          </a:p>
        </p:txBody>
      </p:sp>
      <p:sp>
        <p:nvSpPr>
          <p:cNvPr id="10" name="pole tekstowe 9"/>
          <p:cNvSpPr txBox="1"/>
          <p:nvPr/>
        </p:nvSpPr>
        <p:spPr>
          <a:xfrm>
            <a:off x="9693753" y="1539871"/>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Schemat 2</a:t>
            </a:r>
          </a:p>
        </p:txBody>
      </p:sp>
    </p:spTree>
    <p:extLst>
      <p:ext uri="{BB962C8B-B14F-4D97-AF65-F5344CB8AC3E}">
        <p14:creationId xmlns:p14="http://schemas.microsoft.com/office/powerpoint/2010/main" val="143310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Wnioski z diagnozy – wymiar społeczny</a:t>
            </a:r>
          </a:p>
        </p:txBody>
      </p:sp>
      <p:sp>
        <p:nvSpPr>
          <p:cNvPr id="3" name="Symbol zastępczy zawartości 2"/>
          <p:cNvSpPr>
            <a:spLocks noGrp="1"/>
          </p:cNvSpPr>
          <p:nvPr>
            <p:ph idx="1"/>
          </p:nvPr>
        </p:nvSpPr>
        <p:spPr>
          <a:xfrm>
            <a:off x="882325" y="1155819"/>
            <a:ext cx="7770752" cy="5252481"/>
          </a:xfrm>
        </p:spPr>
        <p:txBody>
          <a:bodyPr numCol="1">
            <a:normAutofit/>
          </a:bodyPr>
          <a:lstStyle/>
          <a:p>
            <a:pPr>
              <a:lnSpc>
                <a:spcPct val="100000"/>
              </a:lnSpc>
              <a:buFont typeface="Courier New" panose="02070309020205020404" pitchFamily="49" charset="0"/>
              <a:buChar char="o"/>
            </a:pPr>
            <a:r>
              <a:rPr lang="pl-PL" sz="1200" dirty="0"/>
              <a:t>Położenie Grodziska Mazowieckiego w obszarze funkcjonalnym Warszawy (w rozwijającej się aglomeracji warszawskiej) skutkowało dynamicznym rozwojem społeczno-gospodarczym gminy. Grodzisk Mazowiecki </a:t>
            </a:r>
            <a:br>
              <a:rPr lang="pl-PL" sz="1200" dirty="0"/>
            </a:br>
            <a:r>
              <a:rPr lang="pl-PL" sz="1200" dirty="0"/>
              <a:t>przyciągał nowych mieszkańców (populacja gminy wzrosła od 2012 r. o 27,8%), zwłaszcza rodziny i ludzi </a:t>
            </a:r>
            <a:br>
              <a:rPr lang="pl-PL" sz="1200" dirty="0"/>
            </a:br>
            <a:r>
              <a:rPr lang="pl-PL" sz="1200" dirty="0"/>
              <a:t>młodych (saldo migracji, także wśród ludzi młodych od 2012 r. jest dodatnie i wzrasta), szukających tańszych, dostępnych mieszkań (liczba i dostępność mieszkań wzrasta od 2012 r. przy zachowaniu wysokiej jakości </a:t>
            </a:r>
            <a:br>
              <a:rPr lang="pl-PL" sz="1200" dirty="0"/>
            </a:br>
            <a:r>
              <a:rPr lang="pl-PL" sz="1200" dirty="0"/>
              <a:t>zasobu mieszkaniowego) i spokojniejszego trybu życia.  Rozwój urbanistyczny gminy skutkował rozwojem infrastruktury technicznej (zwiększenie długości  i dostępności do sieci wodociągowej, kanalizacyjnej, gazowej) </a:t>
            </a:r>
            <a:br>
              <a:rPr lang="pl-PL" sz="1200" dirty="0"/>
            </a:br>
            <a:r>
              <a:rPr lang="pl-PL" sz="1200" dirty="0"/>
              <a:t>oraz drogowej, a także rozwojem komunikacji publicznej (wewnątrz gminy i w obszarze funkcjonalnym). </a:t>
            </a:r>
            <a:br>
              <a:rPr lang="pl-PL" sz="1200" dirty="0"/>
            </a:br>
            <a:r>
              <a:rPr lang="pl-PL" sz="1200" dirty="0"/>
              <a:t>Wzrastała również dostępność do usług publicznych (edukacyjnych, zdrowotnych, czasu wolnego) </a:t>
            </a:r>
            <a:br>
              <a:rPr lang="pl-PL" sz="1200" dirty="0"/>
            </a:br>
            <a:r>
              <a:rPr lang="pl-PL" sz="1200" dirty="0"/>
              <a:t>i infrastruktury publicznej (w tym sportowej i rekreacyjnej oraz placówek kultury); podnosiła się jakość </a:t>
            </a:r>
            <a:br>
              <a:rPr lang="pl-PL" sz="1200" dirty="0"/>
            </a:br>
            <a:r>
              <a:rPr lang="pl-PL" sz="1200" dirty="0"/>
              <a:t>i rozwijała oferta usług publicznych. Aktywność społeczna mieszkańców kształtowała się na zadawalającym poziomie, niezadawalający był poziom integracji mieszkańców, mimo podejmowanych przez gminę działań przeciwdziałających temu zjawisku.</a:t>
            </a:r>
          </a:p>
          <a:p>
            <a:pPr>
              <a:lnSpc>
                <a:spcPct val="100000"/>
              </a:lnSpc>
              <a:buFont typeface="Courier New" panose="02070309020205020404" pitchFamily="49" charset="0"/>
              <a:buChar char="o"/>
            </a:pPr>
            <a:r>
              <a:rPr lang="pl-PL" sz="1200" dirty="0"/>
              <a:t>Migracja z metropolii oraz planowana budowa CPK może przyczynić się do dalszego wzrostu liczby ludności, </a:t>
            </a:r>
            <a:br>
              <a:rPr lang="pl-PL" sz="1200" dirty="0"/>
            </a:br>
            <a:r>
              <a:rPr lang="pl-PL" sz="1200" dirty="0"/>
              <a:t>co z kolei może wpływać na rozwój lokalnego rynku nieruchomości i infrastruktury. Wzrost liczby mieszkańców wiązać się będzie z rosnącym zapotrzebowaniem na usługi publiczne (edukacja, ochrona zdrowia, pomoc </a:t>
            </a:r>
            <a:br>
              <a:rPr lang="pl-PL" sz="1200" dirty="0"/>
            </a:br>
            <a:r>
              <a:rPr lang="pl-PL" sz="1200" dirty="0"/>
              <a:t>społeczna); a zmieniająca się struktura wiekowa mieszkańców (starzejące się społeczeństwo) wymusi </a:t>
            </a:r>
            <a:br>
              <a:rPr lang="pl-PL" sz="1200" dirty="0"/>
            </a:br>
            <a:r>
              <a:rPr lang="pl-PL" sz="1200" dirty="0"/>
              <a:t>dostosowanie infrastruktury i usług do potrzeb osób starszych. Rosnąca populacja gminy wymagać też będzie inwestycji w infrastrukturę: rozwój szkół, przedszkoli, placówek ochrony zdrowia, placówek kultury, infrastruktury sportowej i rekreacyjnej oraz przestrzeni publicznych i terenów zielonych, a także infrastruktury </a:t>
            </a:r>
            <a:br>
              <a:rPr lang="pl-PL" sz="1200" dirty="0"/>
            </a:br>
            <a:r>
              <a:rPr lang="pl-PL" sz="1200" dirty="0"/>
              <a:t>technicznej, w tym cyfrowej. Istotne będzie zwiększanie inwestycji w budownictwo społeczne, co pozwoli na zrównoważony rozwój rynku nieruchomości i złagodzenie presji cenowej oraz pozytywnie wpłynie na integrację społeczności lokalnej. Wraz z napływem mieszkańców do gminy może pojawić się ryzyko utraty lokalnej </a:t>
            </a:r>
            <a:br>
              <a:rPr lang="pl-PL" sz="1200" dirty="0"/>
            </a:br>
            <a:r>
              <a:rPr lang="pl-PL" sz="1200" dirty="0"/>
              <a:t>tożsamości i tradycji. Nowi mieszkańcy mogą wprowadzać własne wzorce kulturowe i społeczne, co może </a:t>
            </a:r>
            <a:br>
              <a:rPr lang="pl-PL" sz="1200" dirty="0"/>
            </a:br>
            <a:r>
              <a:rPr lang="pl-PL" sz="1200" dirty="0"/>
              <a:t>prowadzić do erozji lokalnych zwyczajów i stylu życia, a w konsekwencji wpłynąć na dezintegrację społeczną gminy.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rostokąt 4"/>
          <p:cNvSpPr/>
          <p:nvPr/>
        </p:nvSpPr>
        <p:spPr>
          <a:xfrm>
            <a:off x="8834793" y="1802936"/>
            <a:ext cx="2810483" cy="4159714"/>
          </a:xfrm>
          <a:prstGeom prst="rect">
            <a:avLst/>
          </a:prstGeom>
          <a:solidFill>
            <a:schemeClr val="bg2"/>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1400" b="1" dirty="0">
                <a:solidFill>
                  <a:schemeClr val="tx1"/>
                </a:solidFill>
                <a:latin typeface="Cambria" panose="02040503050406030204" pitchFamily="18" charset="0"/>
                <a:ea typeface="Cambria" panose="02040503050406030204" pitchFamily="18" charset="0"/>
              </a:rPr>
              <a:t/>
            </a:r>
            <a:br>
              <a:rPr lang="pl-PL" sz="1400" b="1" dirty="0">
                <a:solidFill>
                  <a:schemeClr val="tx1"/>
                </a:solidFill>
                <a:latin typeface="Cambria" panose="02040503050406030204" pitchFamily="18" charset="0"/>
                <a:ea typeface="Cambria" panose="02040503050406030204" pitchFamily="18" charset="0"/>
              </a:rPr>
            </a:br>
            <a:r>
              <a:rPr lang="pl-PL" sz="1400" b="1" dirty="0">
                <a:solidFill>
                  <a:schemeClr val="tx1"/>
                </a:solidFill>
                <a:latin typeface="Cambria" panose="02040503050406030204" pitchFamily="18" charset="0"/>
                <a:ea typeface="Cambria" panose="02040503050406030204" pitchFamily="18" charset="0"/>
              </a:rPr>
              <a:t>WYZWANIA</a:t>
            </a:r>
            <a:r>
              <a:rPr lang="pl-PL" sz="1400" b="1" dirty="0">
                <a:solidFill>
                  <a:srgbClr val="C00000"/>
                </a:solidFill>
                <a:latin typeface="Cambria" panose="02040503050406030204" pitchFamily="18" charset="0"/>
                <a:ea typeface="Cambria" panose="02040503050406030204" pitchFamily="18" charset="0"/>
              </a:rPr>
              <a:t/>
            </a:r>
            <a:br>
              <a:rPr lang="pl-PL" sz="1400" b="1" dirty="0">
                <a:solidFill>
                  <a:srgbClr val="C00000"/>
                </a:solidFill>
                <a:latin typeface="Cambria" panose="02040503050406030204" pitchFamily="18" charset="0"/>
                <a:ea typeface="Cambria" panose="02040503050406030204" pitchFamily="18" charset="0"/>
              </a:rPr>
            </a:br>
            <a:endParaRPr lang="pl-PL" sz="1200" dirty="0">
              <a:solidFill>
                <a:srgbClr val="C00000"/>
              </a:solidFill>
              <a:latin typeface="Cambria" panose="02040503050406030204" pitchFamily="18" charset="0"/>
              <a:ea typeface="Cambria" panose="02040503050406030204" pitchFamily="18" charset="0"/>
            </a:endParaRPr>
          </a:p>
          <a:p>
            <a:pPr algn="ctr"/>
            <a:r>
              <a:rPr lang="pl-PL" sz="1200" dirty="0">
                <a:solidFill>
                  <a:srgbClr val="C00000"/>
                </a:solidFill>
                <a:latin typeface="Cambria" panose="02040503050406030204" pitchFamily="18" charset="0"/>
                <a:ea typeface="Cambria" panose="02040503050406030204" pitchFamily="18" charset="0"/>
              </a:rPr>
              <a:t>Zapewnienie odpowiedniego standardu życia mieszkańcom i dostępu do usług publicznych o wysokiej jakości dla rosnącej populacji miasta. </a:t>
            </a:r>
          </a:p>
          <a:p>
            <a:pPr algn="ctr"/>
            <a:endParaRPr lang="pl-PL" sz="1200" dirty="0">
              <a:solidFill>
                <a:srgbClr val="C00000"/>
              </a:solidFill>
              <a:latin typeface="Cambria" panose="02040503050406030204" pitchFamily="18" charset="0"/>
              <a:ea typeface="Cambria" panose="02040503050406030204" pitchFamily="18" charset="0"/>
            </a:endParaRPr>
          </a:p>
          <a:p>
            <a:pPr algn="ctr"/>
            <a:r>
              <a:rPr lang="pl-PL" sz="1200" dirty="0">
                <a:solidFill>
                  <a:srgbClr val="C00000"/>
                </a:solidFill>
                <a:latin typeface="Cambria" panose="02040503050406030204" pitchFamily="18" charset="0"/>
                <a:ea typeface="Cambria" panose="02040503050406030204" pitchFamily="18" charset="0"/>
              </a:rPr>
              <a:t>Dostosowanie oferty i sposobu świadczenia usług oraz infrastruktury publicznej do ewoluujących potrzeb społeczności lokalnej wynikających ze zmiany struktury wiekowej populacji (starzenie się społeczności) i rozwoju technologicznego. </a:t>
            </a:r>
          </a:p>
          <a:p>
            <a:pPr algn="ctr"/>
            <a:endParaRPr lang="pl-PL" sz="1200" dirty="0">
              <a:solidFill>
                <a:srgbClr val="C00000"/>
              </a:solidFill>
              <a:latin typeface="Cambria" panose="02040503050406030204" pitchFamily="18" charset="0"/>
              <a:ea typeface="Cambria" panose="02040503050406030204" pitchFamily="18" charset="0"/>
            </a:endParaRPr>
          </a:p>
          <a:p>
            <a:pPr algn="ctr"/>
            <a:r>
              <a:rPr lang="pl-PL" sz="1200" dirty="0">
                <a:solidFill>
                  <a:srgbClr val="C00000"/>
                </a:solidFill>
                <a:latin typeface="Cambria" panose="02040503050406030204" pitchFamily="18" charset="0"/>
                <a:ea typeface="Cambria" panose="02040503050406030204" pitchFamily="18" charset="0"/>
              </a:rPr>
              <a:t>Pielęgnowanie tożsamości gminy i realizacja systemowych działań integrujących mieszkańców.</a:t>
            </a:r>
          </a:p>
          <a:p>
            <a:endParaRPr lang="pl-PL" sz="1200" dirty="0">
              <a:solidFill>
                <a:srgbClr val="C00000"/>
              </a:solidFill>
              <a:latin typeface="Cambria" panose="02040503050406030204" pitchFamily="18" charset="0"/>
              <a:ea typeface="Cambria" panose="02040503050406030204" pitchFamily="18" charset="0"/>
            </a:endParaRPr>
          </a:p>
        </p:txBody>
      </p:sp>
      <p:pic>
        <p:nvPicPr>
          <p:cNvPr id="7" name="Obraz 6"/>
          <p:cNvPicPr>
            <a:picLocks noChangeAspect="1"/>
          </p:cNvPicPr>
          <p:nvPr/>
        </p:nvPicPr>
        <p:blipFill>
          <a:blip r:embed="rId2"/>
          <a:stretch>
            <a:fillRect/>
          </a:stretch>
        </p:blipFill>
        <p:spPr>
          <a:xfrm>
            <a:off x="8726349" y="1617860"/>
            <a:ext cx="781193" cy="759887"/>
          </a:xfrm>
          <a:prstGeom prst="rect">
            <a:avLst/>
          </a:prstGeom>
          <a:ln w="28575">
            <a:solidFill>
              <a:srgbClr val="C00000"/>
            </a:solidFill>
          </a:ln>
        </p:spPr>
      </p:pic>
      <p:sp>
        <p:nvSpPr>
          <p:cNvPr id="6" name="Symbol zastępczy numeru slajdu 5"/>
          <p:cNvSpPr>
            <a:spLocks noGrp="1"/>
          </p:cNvSpPr>
          <p:nvPr>
            <p:ph type="sldNum" sz="quarter" idx="12"/>
          </p:nvPr>
        </p:nvSpPr>
        <p:spPr/>
        <p:txBody>
          <a:bodyPr/>
          <a:lstStyle/>
          <a:p>
            <a:fld id="{22AA28CC-A34B-4C19-AFE3-B6439D8E44AD}" type="slidenum">
              <a:rPr lang="pl-PL" smtClean="0"/>
              <a:t>22</a:t>
            </a:fld>
            <a:endParaRPr lang="pl-PL"/>
          </a:p>
        </p:txBody>
      </p:sp>
    </p:spTree>
    <p:extLst>
      <p:ext uri="{BB962C8B-B14F-4D97-AF65-F5344CB8AC3E}">
        <p14:creationId xmlns:p14="http://schemas.microsoft.com/office/powerpoint/2010/main" val="2936137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Wnioski z diagnozy – wymiar gospodarczy</a:t>
            </a:r>
          </a:p>
        </p:txBody>
      </p:sp>
      <p:sp>
        <p:nvSpPr>
          <p:cNvPr id="3" name="Symbol zastępczy zawartości 2"/>
          <p:cNvSpPr>
            <a:spLocks noGrp="1"/>
          </p:cNvSpPr>
          <p:nvPr>
            <p:ph idx="1"/>
          </p:nvPr>
        </p:nvSpPr>
        <p:spPr>
          <a:xfrm>
            <a:off x="922974" y="1207768"/>
            <a:ext cx="7573158" cy="5329644"/>
          </a:xfrm>
        </p:spPr>
        <p:txBody>
          <a:bodyPr vert="horz" lIns="91440" tIns="45720" rIns="91440" bIns="45720" numCol="1" rtlCol="0" anchor="t">
            <a:normAutofit/>
          </a:bodyPr>
          <a:lstStyle/>
          <a:p>
            <a:pPr marL="228600" lvl="1">
              <a:lnSpc>
                <a:spcPct val="100000"/>
              </a:lnSpc>
              <a:spcBef>
                <a:spcPts val="1000"/>
              </a:spcBef>
              <a:buFont typeface="Courier New" panose="02070309020205020404" pitchFamily="49" charset="0"/>
              <a:buChar char="o"/>
            </a:pPr>
            <a:r>
              <a:rPr lang="pl-PL" sz="1200" dirty="0">
                <a:latin typeface="Cambria"/>
                <a:ea typeface="Cambria"/>
              </a:rPr>
              <a:t>Grodzisk Mazowiecki jest silnie gospodarczo powiązany z Warszawą.  Wielu mieszkańców gminy dojeżdża do pracy w stolicy. Lokalny rynek pracy jest niekonkurencyjny (niższy niż w Warszawie poziom wynagrodzeń), charakteryzuje go obniżająca się dostępność do zasobów pracy (brak zastępowalności pokoleń, rosnąca liczba osób w wieku poprodukcyjnym) i nie zawsze czyni zadość rosnącym potrzebom przedsiębiorstw w dynamicznie rozwijających się branżach, takich jak technologie informatyczne, przemysł czy logistyka. Natomiast poziom przedsiębiorczości mieszkańców jest wysoki; stale wzrasta liczba podmiotów gospodarczych zarejestrowanych w rejestrze REGON, a udział </a:t>
            </a:r>
            <a:r>
              <a:rPr lang="pl-PL" sz="1200" dirty="0" err="1">
                <a:latin typeface="Cambria"/>
                <a:ea typeface="Cambria"/>
              </a:rPr>
              <a:t>nowozarejstrowanych</a:t>
            </a:r>
            <a:r>
              <a:rPr lang="pl-PL" sz="1200" dirty="0">
                <a:latin typeface="Cambria"/>
                <a:ea typeface="Cambria"/>
              </a:rPr>
              <a:t> podmiotów sektora kreatywnego (ITC, projektowanie w tym architektura, działalność wydawnicza, reklama, multimedia), w liczbie nowo zarejestrowanych podmiotów wzrasta. Dochody z udziału w podatku CIT i PIT są wysokie; podobnie jak dochody z podatku od nieruchomości i dochody z podatku od środków transportowych.</a:t>
            </a:r>
          </a:p>
          <a:p>
            <a:pPr lvl="0">
              <a:lnSpc>
                <a:spcPct val="100000"/>
              </a:lnSpc>
              <a:buFont typeface="Courier New" panose="02070309020205020404" pitchFamily="49" charset="0"/>
              <a:buChar char="o"/>
            </a:pPr>
            <a:r>
              <a:rPr lang="pl-PL" sz="1200" dirty="0">
                <a:latin typeface="Cambria"/>
                <a:ea typeface="Cambria"/>
              </a:rPr>
              <a:t>Bliskość Warszawy oraz bardzo dobra dostępność komunikacyjna (położenie przy autostradzie A2, trasie S8 oraz projektowanym układzie drogowym związanym z budową CPK) i podejmowane przez gminę działania wspierające rozwój gospodarczy gminy (informacyjne, organizacyjne, szkoleniowe, infrastrukturalne) tworzą możliwości rozwoju małych i średnich przedsiębiorstw, które mogą dostarczać towary i usługi zarówno lokalnie, jak i na rynku ponadlokalnym. Gmina może rozwijać własną gospodarkę w oparciu o sektor usług kierowanych stale powiększającej się populacji mieszkańców oraz inwestycje przemysłowe, w tym w przemysł logistyczny i nowych technologii, korzystając z kapitału ludzkiego napływającego z Warszawy. </a:t>
            </a:r>
          </a:p>
          <a:p>
            <a:pPr>
              <a:lnSpc>
                <a:spcPct val="100000"/>
              </a:lnSpc>
              <a:buFont typeface="Courier New" panose="02070309020205020404" pitchFamily="49" charset="0"/>
              <a:buChar char="o"/>
            </a:pPr>
            <a:r>
              <a:rPr lang="pl-PL" sz="1200" dirty="0">
                <a:latin typeface="Cambria"/>
                <a:ea typeface="Cambria"/>
              </a:rPr>
              <a:t>Dla rozwoju lokalnej gospodarki ważne będzie tworzenie programów wsparcia dla małych i średnich przedsiębiorstw (MŚP) w zakresie dostępu do funduszy, innowacji oraz doradztwa, co pomoże wzmocnić lokalną gospodarkę i zapewnić zrównoważony rozwój, stworzenie warunków sprzyjających rozwojowi technologii i innowacji. Kluczowe będzie także tworzenie warunków infrastrukturalnych dla rozwój działalności gospodarczej (rozwój strefy inwestycyjnej, infrastruktury technicznej, w tym cyfrowej oraz inwestowanie w rozbudowę i modernizację infrastruktury transportowej).</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rostokąt 4"/>
          <p:cNvSpPr/>
          <p:nvPr/>
        </p:nvSpPr>
        <p:spPr>
          <a:xfrm>
            <a:off x="8810856" y="1772242"/>
            <a:ext cx="2810483" cy="3942758"/>
          </a:xfrm>
          <a:prstGeom prst="rect">
            <a:avLst/>
          </a:prstGeom>
          <a:solidFill>
            <a:schemeClr val="bg2"/>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1400" b="1" dirty="0">
                <a:solidFill>
                  <a:schemeClr val="tx1"/>
                </a:solidFill>
                <a:latin typeface="Cambria" panose="02040503050406030204" pitchFamily="18" charset="0"/>
                <a:ea typeface="Cambria" panose="02040503050406030204" pitchFamily="18" charset="0"/>
              </a:rPr>
              <a:t/>
            </a:r>
            <a:br>
              <a:rPr lang="pl-PL" sz="1400" b="1" dirty="0">
                <a:solidFill>
                  <a:schemeClr val="tx1"/>
                </a:solidFill>
                <a:latin typeface="Cambria" panose="02040503050406030204" pitchFamily="18" charset="0"/>
                <a:ea typeface="Cambria" panose="02040503050406030204" pitchFamily="18" charset="0"/>
              </a:rPr>
            </a:br>
            <a:r>
              <a:rPr lang="pl-PL" sz="1400" b="1" dirty="0">
                <a:solidFill>
                  <a:schemeClr val="tx1"/>
                </a:solidFill>
                <a:latin typeface="Cambria" panose="02040503050406030204" pitchFamily="18" charset="0"/>
                <a:ea typeface="Cambria" panose="02040503050406030204" pitchFamily="18" charset="0"/>
              </a:rPr>
              <a:t>WYZWANIA</a:t>
            </a:r>
            <a:r>
              <a:rPr lang="pl-PL" sz="1400" b="1" dirty="0">
                <a:solidFill>
                  <a:srgbClr val="C00000"/>
                </a:solidFill>
                <a:latin typeface="Cambria" panose="02040503050406030204" pitchFamily="18" charset="0"/>
                <a:ea typeface="Cambria" panose="02040503050406030204" pitchFamily="18" charset="0"/>
              </a:rPr>
              <a:t/>
            </a:r>
            <a:br>
              <a:rPr lang="pl-PL" sz="1400" b="1" dirty="0">
                <a:solidFill>
                  <a:srgbClr val="C00000"/>
                </a:solidFill>
                <a:latin typeface="Cambria" panose="02040503050406030204" pitchFamily="18" charset="0"/>
                <a:ea typeface="Cambria" panose="02040503050406030204" pitchFamily="18" charset="0"/>
              </a:rPr>
            </a:br>
            <a:endParaRPr lang="pl-PL" sz="1400" b="1" dirty="0">
              <a:solidFill>
                <a:srgbClr val="C00000"/>
              </a:solidFill>
              <a:latin typeface="Cambria" panose="02040503050406030204" pitchFamily="18" charset="0"/>
              <a:ea typeface="Cambria" panose="02040503050406030204" pitchFamily="18" charset="0"/>
            </a:endParaRPr>
          </a:p>
          <a:p>
            <a:pPr algn="ctr"/>
            <a:r>
              <a:rPr lang="pl-PL" sz="1200" dirty="0">
                <a:solidFill>
                  <a:srgbClr val="C00000"/>
                </a:solidFill>
                <a:latin typeface="Cambria" panose="02040503050406030204" pitchFamily="18" charset="0"/>
                <a:ea typeface="Cambria" panose="02040503050406030204" pitchFamily="18" charset="0"/>
              </a:rPr>
              <a:t>Tworzenie dostosowanych do potrzeb przedsiębiorców warunków do rozwoju działalności gospodarczej (wsparcie organizacyjne, infrastrukturalne, informacyjne).</a:t>
            </a:r>
          </a:p>
          <a:p>
            <a:pPr algn="ctr"/>
            <a:endParaRPr lang="pl-PL" sz="1200" dirty="0">
              <a:solidFill>
                <a:srgbClr val="C00000"/>
              </a:solidFill>
              <a:latin typeface="Cambria" panose="02040503050406030204" pitchFamily="18" charset="0"/>
              <a:ea typeface="Cambria" panose="02040503050406030204" pitchFamily="18" charset="0"/>
            </a:endParaRPr>
          </a:p>
          <a:p>
            <a:pPr algn="ctr"/>
            <a:endParaRPr lang="pl-PL" sz="1200" dirty="0">
              <a:solidFill>
                <a:srgbClr val="C00000"/>
              </a:solidFill>
              <a:latin typeface="Cambria" panose="02040503050406030204" pitchFamily="18" charset="0"/>
              <a:ea typeface="Cambria" panose="02040503050406030204" pitchFamily="18" charset="0"/>
            </a:endParaRPr>
          </a:p>
          <a:p>
            <a:pPr algn="ctr"/>
            <a:r>
              <a:rPr lang="pl-PL" sz="1200" dirty="0">
                <a:solidFill>
                  <a:srgbClr val="C00000"/>
                </a:solidFill>
                <a:latin typeface="Cambria" panose="02040503050406030204" pitchFamily="18" charset="0"/>
                <a:ea typeface="Cambria" panose="02040503050406030204" pitchFamily="18" charset="0"/>
              </a:rPr>
              <a:t>Inwestowanie w rozbudowę i modernizację infrastruktury transportowej.</a:t>
            </a:r>
            <a:endParaRPr lang="pl-PL" sz="1200" b="1" dirty="0">
              <a:solidFill>
                <a:srgbClr val="C00000"/>
              </a:solidFill>
              <a:latin typeface="Cambria" panose="02040503050406030204" pitchFamily="18" charset="0"/>
              <a:ea typeface="Cambria" panose="02040503050406030204" pitchFamily="18" charset="0"/>
            </a:endParaRPr>
          </a:p>
          <a:p>
            <a:pPr algn="ctr"/>
            <a:endParaRPr lang="pl-PL" sz="1200" b="1" dirty="0">
              <a:solidFill>
                <a:srgbClr val="C00000"/>
              </a:solidFill>
              <a:latin typeface="Cambria" panose="02040503050406030204" pitchFamily="18" charset="0"/>
              <a:ea typeface="Cambria" panose="02040503050406030204" pitchFamily="18" charset="0"/>
            </a:endParaRPr>
          </a:p>
          <a:p>
            <a:endParaRPr lang="pl-PL" sz="1200" dirty="0">
              <a:solidFill>
                <a:srgbClr val="C00000"/>
              </a:solidFill>
              <a:latin typeface="Cambria" panose="02040503050406030204" pitchFamily="18" charset="0"/>
              <a:ea typeface="Cambria" panose="02040503050406030204" pitchFamily="18" charset="0"/>
            </a:endParaRPr>
          </a:p>
          <a:p>
            <a:endParaRPr lang="pl-PL" sz="1200" dirty="0">
              <a:solidFill>
                <a:srgbClr val="C00000"/>
              </a:solidFill>
              <a:latin typeface="Cambria" panose="02040503050406030204" pitchFamily="18" charset="0"/>
              <a:ea typeface="Cambria" panose="02040503050406030204" pitchFamily="18" charset="0"/>
            </a:endParaRPr>
          </a:p>
        </p:txBody>
      </p:sp>
      <p:pic>
        <p:nvPicPr>
          <p:cNvPr id="7" name="Obraz 6"/>
          <p:cNvPicPr>
            <a:picLocks noChangeAspect="1"/>
          </p:cNvPicPr>
          <p:nvPr/>
        </p:nvPicPr>
        <p:blipFill>
          <a:blip r:embed="rId2"/>
          <a:stretch>
            <a:fillRect/>
          </a:stretch>
        </p:blipFill>
        <p:spPr>
          <a:xfrm>
            <a:off x="8726349" y="1617860"/>
            <a:ext cx="781193" cy="759887"/>
          </a:xfrm>
          <a:prstGeom prst="rect">
            <a:avLst/>
          </a:prstGeom>
          <a:ln w="28575">
            <a:solidFill>
              <a:srgbClr val="C00000"/>
            </a:solidFill>
          </a:ln>
        </p:spPr>
      </p:pic>
      <p:sp>
        <p:nvSpPr>
          <p:cNvPr id="6" name="Symbol zastępczy numeru slajdu 5"/>
          <p:cNvSpPr>
            <a:spLocks noGrp="1"/>
          </p:cNvSpPr>
          <p:nvPr>
            <p:ph type="sldNum" sz="quarter" idx="12"/>
          </p:nvPr>
        </p:nvSpPr>
        <p:spPr/>
        <p:txBody>
          <a:bodyPr/>
          <a:lstStyle/>
          <a:p>
            <a:fld id="{22AA28CC-A34B-4C19-AFE3-B6439D8E44AD}" type="slidenum">
              <a:rPr lang="pl-PL" smtClean="0"/>
              <a:t>23</a:t>
            </a:fld>
            <a:endParaRPr lang="pl-PL"/>
          </a:p>
        </p:txBody>
      </p:sp>
    </p:spTree>
    <p:extLst>
      <p:ext uri="{BB962C8B-B14F-4D97-AF65-F5344CB8AC3E}">
        <p14:creationId xmlns:p14="http://schemas.microsoft.com/office/powerpoint/2010/main" val="341748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Wnioski z diagnozy – wymiar środowiskowy</a:t>
            </a:r>
          </a:p>
        </p:txBody>
      </p:sp>
      <p:sp>
        <p:nvSpPr>
          <p:cNvPr id="3" name="Symbol zastępczy zawartości 2"/>
          <p:cNvSpPr>
            <a:spLocks noGrp="1"/>
          </p:cNvSpPr>
          <p:nvPr>
            <p:ph idx="1"/>
          </p:nvPr>
        </p:nvSpPr>
        <p:spPr>
          <a:xfrm>
            <a:off x="936242" y="1207768"/>
            <a:ext cx="7573158" cy="4653959"/>
          </a:xfrm>
        </p:spPr>
        <p:txBody>
          <a:bodyPr vert="horz" lIns="91440" tIns="45720" rIns="91440" bIns="45720" numCol="1" rtlCol="0" anchor="t">
            <a:normAutofit/>
          </a:bodyPr>
          <a:lstStyle/>
          <a:p>
            <a:pPr>
              <a:buFont typeface="Courier New" panose="02070309020205020404" pitchFamily="49" charset="0"/>
              <a:buChar char="o"/>
            </a:pPr>
            <a:r>
              <a:rPr lang="pl-PL" sz="1200" dirty="0">
                <a:latin typeface="Cambria"/>
                <a:ea typeface="Cambria"/>
              </a:rPr>
              <a:t>Grodzisk Mazowiecki charakteryzuje wysoka jakość środowiska naturalnego (stan wód podziemnych jest dobry, jakość powietrza – umiarkowanie dobra). Udział cennych przyrodniczo obszarów prawnie chronionych na obszarze gminy pozostaje stały od 2012 r. (i wynosi 24,7%). Od 2012 r. nieznacznie, lecz stale wzrasta udział powierzchni lasów (ok. 7% w 2023 r. ) oraz parków, zieleńców i terenów zieleni osiedlowej (ok. 0,6% w 2023 r.) w powierzchni gminy. Gmina podejmuje działania mające na celu ochronę środowiska naturalnego (rozwija się infrastruktura techniczna – wodociągowo-kanalizacyjna i gazowa, sieć dróg rowerowych, realizowane są instalacje OZE, wymiana części oświetlenia gminnego na energooszczędne, kampanie proekologiczne, inwestycje w niskoemisyjny transport publiczny).</a:t>
            </a:r>
            <a:r>
              <a:rPr lang="pl-PL" sz="1200" dirty="0"/>
              <a:t/>
            </a:r>
            <a:br>
              <a:rPr lang="pl-PL" sz="1200" dirty="0"/>
            </a:br>
            <a:r>
              <a:rPr lang="pl-PL" sz="1200" dirty="0">
                <a:latin typeface="Cambria"/>
                <a:ea typeface="Cambria"/>
              </a:rPr>
              <a:t>Na terenie Grodziska Mazowieckiego nie są zlokalizowane zakłady szczególnie uciążliwe. Emisja zanieczyszczeń ma charakter niezorganizowany: punktowy i liniowy. W źródłach ciepła zainstalowanych na terenie gminy dominują źródła tradycyjne. Istotną rolę w zanieczyszczeniu powietrza odgrywają zanieczyszczenia komunikacyjne.</a:t>
            </a:r>
          </a:p>
          <a:p>
            <a:pPr lvl="0">
              <a:buFont typeface="Courier New" panose="02070309020205020404" pitchFamily="49" charset="0"/>
              <a:buChar char="o"/>
            </a:pPr>
            <a:r>
              <a:rPr lang="pl-PL" sz="1200" dirty="0">
                <a:latin typeface="Cambria"/>
                <a:ea typeface="Cambria"/>
              </a:rPr>
              <a:t>Dalszy rozwój urbanistyczny miasta może powodować wzrost zanieczyszczeń generowanych przez transport, oraz emisji z gospodarstw domowych (zwłaszcza w okresie grzewczym), a także większe zanieczyszczenie hałasem (szczególnie w pobliżu głównych arterii komunikacyjnych: autostrady A2, trasy S8 i dróg wojewódzkich). Intensywna rozbudowa terenów mieszkalnych (ale też przemysłowych) prowadzić może do utraty terenów zielonych, co może negatywnie wpływać na dostępność do przestrzeni rekreacyjnych i zmniejszać bioróżnorodność. Wyzwaniem mogą być również ekstremalne zjawiska pogodowe, związane ze zmianą klimatu.</a:t>
            </a:r>
          </a:p>
          <a:p>
            <a:pPr>
              <a:buFont typeface="Courier New" panose="02070309020205020404" pitchFamily="49" charset="0"/>
              <a:buChar char="o"/>
            </a:pPr>
            <a:r>
              <a:rPr lang="pl-PL" sz="1200" dirty="0">
                <a:latin typeface="Cambria"/>
                <a:ea typeface="Cambria"/>
              </a:rPr>
              <a:t>W celu uniknięcia problemów związanych z rozwojem urbanistycznym Grodzisk Mazowiecki powinien wdrażać zasady zrównoważonego rozwoju i rozwijać gospodarkę obiegu zamkniętego. Konieczne będą inwestycje w ekologiczną infrastrukturę, ochronę środowiska, przestrzeń zieloną oraz niskoemisyjny transport publiczny, a także poprawa efektywności gospodarowania odpadami. Dbałość o środowisko naturalne do adaptacja do zmian klimatu będą kluczowe dla utrzymania długofalowego rozwoju miasta i zadowolenia mieszkańców.</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rostokąt 4"/>
          <p:cNvSpPr/>
          <p:nvPr/>
        </p:nvSpPr>
        <p:spPr>
          <a:xfrm>
            <a:off x="8835132" y="1781729"/>
            <a:ext cx="2810483" cy="3847546"/>
          </a:xfrm>
          <a:prstGeom prst="rect">
            <a:avLst/>
          </a:prstGeom>
          <a:solidFill>
            <a:schemeClr val="bg2"/>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1400" b="1">
                <a:solidFill>
                  <a:schemeClr val="tx1"/>
                </a:solidFill>
                <a:latin typeface="Cambria" panose="02040503050406030204" pitchFamily="18" charset="0"/>
                <a:ea typeface="Cambria" panose="02040503050406030204" pitchFamily="18" charset="0"/>
              </a:rPr>
              <a:t>WYZWANIA</a:t>
            </a:r>
          </a:p>
          <a:p>
            <a:pPr algn="ctr"/>
            <a:endParaRPr lang="pl-PL" sz="1400" b="1">
              <a:solidFill>
                <a:schemeClr val="tx1"/>
              </a:solidFill>
              <a:latin typeface="Cambria" panose="02040503050406030204" pitchFamily="18" charset="0"/>
              <a:ea typeface="Cambria" panose="02040503050406030204" pitchFamily="18" charset="0"/>
            </a:endParaRPr>
          </a:p>
          <a:p>
            <a:pPr algn="ctr"/>
            <a:endParaRPr lang="pl-PL" sz="1400" b="1">
              <a:solidFill>
                <a:schemeClr val="tx1"/>
              </a:solidFill>
              <a:latin typeface="Cambria" panose="02040503050406030204" pitchFamily="18" charset="0"/>
              <a:ea typeface="Cambria" panose="02040503050406030204" pitchFamily="18" charset="0"/>
            </a:endParaRPr>
          </a:p>
          <a:p>
            <a:pPr algn="ctr"/>
            <a:endParaRPr lang="pl-PL" sz="1400" b="1">
              <a:solidFill>
                <a:schemeClr val="tx1"/>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Wdrażanie zasad zrównoważonego rozwoju oraz rozwój gospodarki obiegu zamkniętego. </a:t>
            </a:r>
          </a:p>
          <a:p>
            <a:pPr algn="ctr"/>
            <a:endParaRPr lang="pl-PL" sz="1200" b="1">
              <a:solidFill>
                <a:srgbClr val="C00000"/>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Dbałość o środowisko naturalne </a:t>
            </a:r>
            <a:br>
              <a:rPr lang="pl-PL" sz="1200">
                <a:solidFill>
                  <a:srgbClr val="C00000"/>
                </a:solidFill>
                <a:latin typeface="Cambria" panose="02040503050406030204" pitchFamily="18" charset="0"/>
                <a:ea typeface="Cambria" panose="02040503050406030204" pitchFamily="18" charset="0"/>
              </a:rPr>
            </a:br>
            <a:r>
              <a:rPr lang="pl-PL" sz="1200">
                <a:solidFill>
                  <a:srgbClr val="C00000"/>
                </a:solidFill>
                <a:latin typeface="Cambria" panose="02040503050406030204" pitchFamily="18" charset="0"/>
                <a:ea typeface="Cambria" panose="02040503050406030204" pitchFamily="18" charset="0"/>
              </a:rPr>
              <a:t>oraz adaptacja i mitygacja zmian klimatu.</a:t>
            </a:r>
            <a:r>
              <a:rPr lang="pl-PL" sz="1400">
                <a:solidFill>
                  <a:srgbClr val="C00000"/>
                </a:solidFill>
                <a:latin typeface="Cambria" panose="02040503050406030204" pitchFamily="18" charset="0"/>
                <a:ea typeface="Cambria" panose="02040503050406030204" pitchFamily="18" charset="0"/>
              </a:rPr>
              <a:t/>
            </a:r>
            <a:br>
              <a:rPr lang="pl-PL" sz="1400">
                <a:solidFill>
                  <a:srgbClr val="C00000"/>
                </a:solidFill>
                <a:latin typeface="Cambria" panose="02040503050406030204" pitchFamily="18" charset="0"/>
                <a:ea typeface="Cambria" panose="02040503050406030204" pitchFamily="18" charset="0"/>
              </a:rPr>
            </a:br>
            <a:endParaRPr lang="pl-PL" sz="1400">
              <a:solidFill>
                <a:srgbClr val="C00000"/>
              </a:solidFill>
              <a:latin typeface="Cambria" panose="02040503050406030204" pitchFamily="18" charset="0"/>
              <a:ea typeface="Cambria" panose="02040503050406030204" pitchFamily="18" charset="0"/>
            </a:endParaRPr>
          </a:p>
          <a:p>
            <a:endParaRPr lang="pl-PL" sz="1200">
              <a:solidFill>
                <a:srgbClr val="C00000"/>
              </a:solidFill>
              <a:latin typeface="Cambria" panose="02040503050406030204" pitchFamily="18" charset="0"/>
              <a:ea typeface="Cambria" panose="02040503050406030204" pitchFamily="18" charset="0"/>
            </a:endParaRPr>
          </a:p>
          <a:p>
            <a:endParaRPr lang="pl-PL" sz="1200">
              <a:solidFill>
                <a:srgbClr val="C00000"/>
              </a:solidFill>
              <a:latin typeface="Cambria" panose="02040503050406030204" pitchFamily="18" charset="0"/>
              <a:ea typeface="Cambria" panose="02040503050406030204" pitchFamily="18" charset="0"/>
            </a:endParaRPr>
          </a:p>
        </p:txBody>
      </p:sp>
      <p:pic>
        <p:nvPicPr>
          <p:cNvPr id="7" name="Obraz 6"/>
          <p:cNvPicPr>
            <a:picLocks noChangeAspect="1"/>
          </p:cNvPicPr>
          <p:nvPr/>
        </p:nvPicPr>
        <p:blipFill>
          <a:blip r:embed="rId2"/>
          <a:stretch>
            <a:fillRect/>
          </a:stretch>
        </p:blipFill>
        <p:spPr>
          <a:xfrm>
            <a:off x="8726349" y="1617860"/>
            <a:ext cx="781193" cy="759887"/>
          </a:xfrm>
          <a:prstGeom prst="rect">
            <a:avLst/>
          </a:prstGeom>
          <a:ln w="28575">
            <a:solidFill>
              <a:srgbClr val="C00000"/>
            </a:solidFill>
          </a:ln>
        </p:spPr>
      </p:pic>
      <p:sp>
        <p:nvSpPr>
          <p:cNvPr id="6" name="Symbol zastępczy numeru slajdu 5"/>
          <p:cNvSpPr>
            <a:spLocks noGrp="1"/>
          </p:cNvSpPr>
          <p:nvPr>
            <p:ph type="sldNum" sz="quarter" idx="12"/>
          </p:nvPr>
        </p:nvSpPr>
        <p:spPr/>
        <p:txBody>
          <a:bodyPr/>
          <a:lstStyle/>
          <a:p>
            <a:fld id="{22AA28CC-A34B-4C19-AFE3-B6439D8E44AD}" type="slidenum">
              <a:rPr lang="pl-PL" smtClean="0"/>
              <a:t>24</a:t>
            </a:fld>
            <a:endParaRPr lang="pl-PL"/>
          </a:p>
        </p:txBody>
      </p:sp>
    </p:spTree>
    <p:extLst>
      <p:ext uri="{BB962C8B-B14F-4D97-AF65-F5344CB8AC3E}">
        <p14:creationId xmlns:p14="http://schemas.microsoft.com/office/powerpoint/2010/main" val="1966926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Wnioski z diagnozy – wymiar przestrzenny</a:t>
            </a:r>
          </a:p>
        </p:txBody>
      </p:sp>
      <p:sp>
        <p:nvSpPr>
          <p:cNvPr id="3" name="Symbol zastępczy zawartości 2"/>
          <p:cNvSpPr>
            <a:spLocks noGrp="1"/>
          </p:cNvSpPr>
          <p:nvPr>
            <p:ph idx="1"/>
          </p:nvPr>
        </p:nvSpPr>
        <p:spPr>
          <a:xfrm>
            <a:off x="969926" y="1117237"/>
            <a:ext cx="7756423" cy="5329644"/>
          </a:xfrm>
        </p:spPr>
        <p:txBody>
          <a:bodyPr vert="horz" lIns="91440" tIns="45720" rIns="91440" bIns="45720" numCol="1" rtlCol="0" anchor="t">
            <a:normAutofit/>
          </a:bodyPr>
          <a:lstStyle/>
          <a:p>
            <a:pPr>
              <a:buFont typeface="Courier New" panose="02070309020205020404" pitchFamily="49" charset="0"/>
              <a:buChar char="o"/>
            </a:pPr>
            <a:r>
              <a:rPr lang="pl-PL" sz="1200" dirty="0">
                <a:latin typeface="Cambria"/>
                <a:ea typeface="Cambria"/>
              </a:rPr>
              <a:t>Położenie Grodziska Mazowieckiego w obszarze funkcjonalnym Warszawy oraz istniejący układ drogowy (autostrada A2 wraz z węzłem drogowym) skutkuje dynamicznym rozwojem urbanistycznym gminy (wzrost liczby budynków mieszkalnych, wydanych pozwoleń na budowę, powierzchni terenów zabudowanych i zurbanizowanych). W gminie intensywnie rozwija się rynek mieszkaniowy (rośnie liczba mieszkań w budownictwie jednorodzinnym i wielorodzinnym, a wśród nich społecznych i czynszowych, choć spada liczba mieszkań w komunalnym zasobie mieszkaniowym), wzrasta dostępność mieszkań, a jakość zasobu mieszkaniowego pozostaje na bardzo wysokim poziomie.  Gmina korzysta z instrumentów planowania przestrzeni – od 2012 r. rośnie udział powierzchni gminy pokrytej miejscowymi planami zagospodarowania przestrzennego, lecz mimo to wzrasta liczba inwestycji realizowanych na podstawie decyzji o warunkach zabudowy i zagospodarowania terenu.</a:t>
            </a:r>
            <a:r>
              <a:rPr lang="pl-PL" sz="1200" dirty="0"/>
              <a:t/>
            </a:r>
            <a:br>
              <a:rPr lang="pl-PL" sz="1200" dirty="0"/>
            </a:br>
            <a:r>
              <a:rPr lang="pl-PL" sz="1200" dirty="0">
                <a:latin typeface="Cambria"/>
                <a:ea typeface="Cambria"/>
              </a:rPr>
              <a:t>Z uwagi na miejsko-wiejski charakter gminę Grodzisk Mazowiecki charakteryzuje zróżnicowanie rozłożenia funkcji przestrzennych na terenie miejskim i na terenach wiejskich gminy i funkcji publicznych na obszarze gminy. Gminę charakteryzuje dobra dostępność drogowa i wysoka jakość dróg. Planowana jest budowa linii Szybkiej Kolei Miejskiej (SKM) łączącej Grodzisk Mazowiecki z Warszawą oraz w związku z realizacją CPK – budowa kolei dużych prędkości oraz węzła kolejowo – drogowego. Rozwija się również i unowocześnia zintegrowany transport publiczny (w ramach współpracy z gminami z metropolii warszawskiej). Rośnie także długość dróg i ścieżek rowerowych w południowo-wschodniej części gminy.</a:t>
            </a:r>
          </a:p>
          <a:p>
            <a:pPr>
              <a:buFont typeface="Courier New" panose="02070309020205020404" pitchFamily="49" charset="0"/>
              <a:buChar char="o"/>
            </a:pPr>
            <a:r>
              <a:rPr lang="pl-PL" sz="1200" dirty="0">
                <a:latin typeface="Cambria"/>
                <a:ea typeface="Cambria"/>
              </a:rPr>
              <a:t>Z uwagi na silne powiązania gospodarcze Grodziska Mazowieckiego ze stolicą inwestycje w sieć drogową i kolejową oraz transport publiczny będą konieczne, aby umożliwić szybki i wygodny transport do Warszawy, a tym samym zwiększyć atrakcyjność miasta jako miejsca do </a:t>
            </a:r>
            <a:r>
              <a:rPr lang="pl-PL" sz="1200" dirty="0" smtClean="0">
                <a:latin typeface="Cambria"/>
                <a:ea typeface="Cambria"/>
              </a:rPr>
              <a:t>życia. </a:t>
            </a:r>
            <a:r>
              <a:rPr lang="pl-PL" sz="1200" dirty="0">
                <a:latin typeface="Cambria"/>
                <a:ea typeface="Cambria"/>
              </a:rPr>
              <a:t>Inwestycje te poprawią mobilność mieszkańców.</a:t>
            </a:r>
          </a:p>
          <a:p>
            <a:pPr>
              <a:buFont typeface="Courier New" panose="02070309020205020404" pitchFamily="49" charset="0"/>
              <a:buChar char="o"/>
            </a:pPr>
            <a:r>
              <a:rPr lang="pl-PL" sz="1200" dirty="0">
                <a:latin typeface="Cambria"/>
                <a:ea typeface="Cambria"/>
              </a:rPr>
              <a:t>Szybki rozwój miasta może stwarzać problemy, takie jak nadmierna zabudowa, presja na infrastrukturę techniczną oraz problemy związane z zarządzaniem przestrzenią. Niekontrolowany rozwój gminy może prowadzić do chaotycznej urbanizacji, co negatywnie wpłynie na jakość życia mieszkańców. Dlatego też kluczowe jest zrównoważone planowanie przestrzeni, które zapewni dobry dostęp mieszkańcom gminy do usług i przestrzeni publicznych służących integracji mieszkańców, a jednocześnie pozwoli uniknąć przekształcenia gminy w "sypialnię" Warszawy, pozbawioną własnej tożsamości.</a:t>
            </a:r>
          </a:p>
          <a:p>
            <a:pPr>
              <a:buFont typeface="Courier New" panose="02070309020205020404" pitchFamily="49" charset="0"/>
              <a:buChar char="o"/>
            </a:pP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rostokąt 4"/>
          <p:cNvSpPr/>
          <p:nvPr/>
        </p:nvSpPr>
        <p:spPr>
          <a:xfrm>
            <a:off x="8801331" y="1923171"/>
            <a:ext cx="2810483" cy="4200696"/>
          </a:xfrm>
          <a:prstGeom prst="rect">
            <a:avLst/>
          </a:prstGeom>
          <a:solidFill>
            <a:schemeClr val="bg2"/>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1400" b="1">
                <a:solidFill>
                  <a:schemeClr val="tx1"/>
                </a:solidFill>
                <a:latin typeface="Cambria" panose="02040503050406030204" pitchFamily="18" charset="0"/>
                <a:ea typeface="Cambria" panose="02040503050406030204" pitchFamily="18" charset="0"/>
              </a:rPr>
              <a:t/>
            </a:r>
            <a:br>
              <a:rPr lang="pl-PL" sz="1400" b="1">
                <a:solidFill>
                  <a:schemeClr val="tx1"/>
                </a:solidFill>
                <a:latin typeface="Cambria" panose="02040503050406030204" pitchFamily="18" charset="0"/>
                <a:ea typeface="Cambria" panose="02040503050406030204" pitchFamily="18" charset="0"/>
              </a:rPr>
            </a:br>
            <a:r>
              <a:rPr lang="pl-PL" sz="1400" b="1">
                <a:solidFill>
                  <a:schemeClr val="tx1"/>
                </a:solidFill>
                <a:latin typeface="Cambria" panose="02040503050406030204" pitchFamily="18" charset="0"/>
                <a:ea typeface="Cambria" panose="02040503050406030204" pitchFamily="18" charset="0"/>
              </a:rPr>
              <a:t>WYZWANIA</a:t>
            </a:r>
          </a:p>
          <a:p>
            <a:pPr algn="ctr"/>
            <a:endParaRPr lang="pl-PL" sz="1400" b="1">
              <a:solidFill>
                <a:schemeClr val="tx1"/>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Zintegrowanie planowania przestrzennego z planami rozwoju społeczno-gospodarczego.</a:t>
            </a:r>
          </a:p>
          <a:p>
            <a:pPr algn="ctr"/>
            <a:endParaRPr lang="pl-PL" sz="1200">
              <a:solidFill>
                <a:srgbClr val="C00000"/>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Zapewnienie zrównoważonego planowania przestrzenni zapewniającego dobry dostęp mieszkańcom gminy do usług i przestrzeni publicznych, które będą  służyć integracji mieszkańców.</a:t>
            </a:r>
          </a:p>
          <a:p>
            <a:pPr algn="ctr"/>
            <a:endParaRPr lang="pl-PL" sz="1200" b="1">
              <a:solidFill>
                <a:srgbClr val="C00000"/>
              </a:solidFill>
              <a:latin typeface="Cambria" panose="02040503050406030204" pitchFamily="18" charset="0"/>
              <a:ea typeface="Cambria" panose="02040503050406030204" pitchFamily="18" charset="0"/>
            </a:endParaRPr>
          </a:p>
          <a:p>
            <a:pPr algn="ctr"/>
            <a:endParaRPr lang="pl-PL" sz="1200" b="1">
              <a:solidFill>
                <a:srgbClr val="C00000"/>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Inwestycje w sieć drogową i kolejową oraz transport publiczny.</a:t>
            </a:r>
            <a:r>
              <a:rPr lang="pl-PL" sz="1200" b="1">
                <a:solidFill>
                  <a:srgbClr val="C00000"/>
                </a:solidFill>
                <a:latin typeface="Cambria" panose="02040503050406030204" pitchFamily="18" charset="0"/>
                <a:ea typeface="Cambria" panose="02040503050406030204" pitchFamily="18" charset="0"/>
              </a:rPr>
              <a:t/>
            </a:r>
            <a:br>
              <a:rPr lang="pl-PL" sz="1200" b="1">
                <a:solidFill>
                  <a:srgbClr val="C00000"/>
                </a:solidFill>
                <a:latin typeface="Cambria" panose="02040503050406030204" pitchFamily="18" charset="0"/>
                <a:ea typeface="Cambria" panose="02040503050406030204" pitchFamily="18" charset="0"/>
              </a:rPr>
            </a:br>
            <a:endParaRPr lang="pl-PL" sz="1200" b="1">
              <a:solidFill>
                <a:srgbClr val="C00000"/>
              </a:solidFill>
              <a:latin typeface="Cambria" panose="02040503050406030204" pitchFamily="18" charset="0"/>
              <a:ea typeface="Cambria" panose="02040503050406030204" pitchFamily="18" charset="0"/>
            </a:endParaRPr>
          </a:p>
          <a:p>
            <a:endParaRPr lang="pl-PL" sz="1200">
              <a:solidFill>
                <a:srgbClr val="C00000"/>
              </a:solidFill>
              <a:latin typeface="Cambria" panose="02040503050406030204" pitchFamily="18" charset="0"/>
              <a:ea typeface="Cambria" panose="02040503050406030204" pitchFamily="18" charset="0"/>
            </a:endParaRPr>
          </a:p>
          <a:p>
            <a:endParaRPr lang="pl-PL" sz="1200">
              <a:solidFill>
                <a:srgbClr val="C00000"/>
              </a:solidFill>
              <a:latin typeface="Cambria" panose="02040503050406030204" pitchFamily="18" charset="0"/>
              <a:ea typeface="Cambria" panose="02040503050406030204" pitchFamily="18" charset="0"/>
            </a:endParaRPr>
          </a:p>
        </p:txBody>
      </p:sp>
      <p:pic>
        <p:nvPicPr>
          <p:cNvPr id="7" name="Obraz 6"/>
          <p:cNvPicPr>
            <a:picLocks noChangeAspect="1"/>
          </p:cNvPicPr>
          <p:nvPr/>
        </p:nvPicPr>
        <p:blipFill>
          <a:blip r:embed="rId2"/>
          <a:stretch>
            <a:fillRect/>
          </a:stretch>
        </p:blipFill>
        <p:spPr>
          <a:xfrm>
            <a:off x="8726349" y="1617860"/>
            <a:ext cx="781193" cy="759887"/>
          </a:xfrm>
          <a:prstGeom prst="rect">
            <a:avLst/>
          </a:prstGeom>
          <a:ln w="28575">
            <a:solidFill>
              <a:srgbClr val="C00000"/>
            </a:solidFill>
          </a:ln>
        </p:spPr>
      </p:pic>
      <p:sp>
        <p:nvSpPr>
          <p:cNvPr id="6" name="Symbol zastępczy numeru slajdu 5"/>
          <p:cNvSpPr>
            <a:spLocks noGrp="1"/>
          </p:cNvSpPr>
          <p:nvPr>
            <p:ph type="sldNum" sz="quarter" idx="12"/>
          </p:nvPr>
        </p:nvSpPr>
        <p:spPr/>
        <p:txBody>
          <a:bodyPr/>
          <a:lstStyle/>
          <a:p>
            <a:fld id="{22AA28CC-A34B-4C19-AFE3-B6439D8E44AD}" type="slidenum">
              <a:rPr lang="pl-PL" smtClean="0"/>
              <a:t>25</a:t>
            </a:fld>
            <a:endParaRPr lang="pl-PL"/>
          </a:p>
        </p:txBody>
      </p:sp>
    </p:spTree>
    <p:extLst>
      <p:ext uri="{BB962C8B-B14F-4D97-AF65-F5344CB8AC3E}">
        <p14:creationId xmlns:p14="http://schemas.microsoft.com/office/powerpoint/2010/main" val="2976739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3285"/>
            <a:ext cx="10515600" cy="1325563"/>
          </a:xfrm>
        </p:spPr>
        <p:txBody>
          <a:bodyPr>
            <a:normAutofit/>
          </a:bodyPr>
          <a:lstStyle/>
          <a:p>
            <a:r>
              <a:rPr lang="pl-PL" dirty="0"/>
              <a:t>Wnioski z diagnozy – wymiar instytucjonalny</a:t>
            </a:r>
          </a:p>
        </p:txBody>
      </p:sp>
      <p:sp>
        <p:nvSpPr>
          <p:cNvPr id="3" name="Symbol zastępczy zawartości 2"/>
          <p:cNvSpPr>
            <a:spLocks noGrp="1"/>
          </p:cNvSpPr>
          <p:nvPr>
            <p:ph idx="1"/>
          </p:nvPr>
        </p:nvSpPr>
        <p:spPr>
          <a:xfrm>
            <a:off x="838200" y="1182777"/>
            <a:ext cx="8074866" cy="5329644"/>
          </a:xfrm>
        </p:spPr>
        <p:txBody>
          <a:bodyPr numCol="1">
            <a:normAutofit/>
          </a:bodyPr>
          <a:lstStyle/>
          <a:p>
            <a:pPr>
              <a:buFont typeface="Courier New" panose="02070309020205020404" pitchFamily="49" charset="0"/>
              <a:buChar char="o"/>
            </a:pPr>
            <a:r>
              <a:rPr lang="pl-PL" sz="1200" dirty="0"/>
              <a:t>Gmina Grodzisk Mazowiecki rozwija współpracę ze społecznością lokalną. W gminie funkcjonują ciała konsultacyjne   i doradcze, angażujące różne grupy społeczne (młodzież, seniorów) oraz jednostki pomocnicze (34 sołectwa). Prowadzone są konsultacje społeczne, spotkania władz z mieszkańcami, a od 2024 r. funkcjonuje budżet </a:t>
            </a:r>
            <a:br>
              <a:rPr lang="pl-PL" sz="1200" dirty="0"/>
            </a:br>
            <a:r>
              <a:rPr lang="pl-PL" sz="1200" dirty="0"/>
              <a:t>obywatelski. Gmina prowadzi proces </a:t>
            </a:r>
            <a:r>
              <a:rPr lang="pl-PL" sz="1200" dirty="0" err="1"/>
              <a:t>deinstytucjonalizacji</a:t>
            </a:r>
            <a:r>
              <a:rPr lang="pl-PL" sz="1200" dirty="0"/>
              <a:t> usług publicznych, powierzając je do realizacji organizacjom społecznym. W Grodzisku Mazowieckim funkcjonuje system wsparcia przedsiębiorców (wsparcie organizacyjne, informacyjne, szkoleniowe). Grodzisk Mazowiecki współpracuje z gminami z obszaru metropolitarnego w ramach powiatowo-gminnego związku „Grodziskie Przewozy Autobusowe” (który organizuje komunikację publiczną) oraz Stowarzyszenia Metropolia Warszawa (które koncentruje się na inicjowaniu zmian służących poprawie jakości powietrza, promowaniu idei wspólnej realizacji usług publicznych, w tym m.in. gospodarki odpadami, transportu publicznego, edukacji), a także z innymi gminami w kraju i za granicą.</a:t>
            </a:r>
            <a:r>
              <a:rPr lang="pl-PL" sz="1200" b="1" dirty="0"/>
              <a:t/>
            </a:r>
            <a:br>
              <a:rPr lang="pl-PL" sz="1200" b="1" dirty="0"/>
            </a:br>
            <a:r>
              <a:rPr lang="pl-PL" sz="1200" dirty="0"/>
              <a:t>Gmina posiada  ustaloną strukturę organizacyjną, odpowiednie zasoby finansowe, rzeczowe, technologiczne, pracownicze i kompetencyjne w zakresie prowadzenia działań bieżących; brakuje osób zajmujących się </a:t>
            </a:r>
            <a:br>
              <a:rPr lang="pl-PL" sz="1200" dirty="0"/>
            </a:br>
            <a:r>
              <a:rPr lang="pl-PL" sz="1200" dirty="0"/>
              <a:t>zarządzaniem strategicznym, procesowymi, analizą danych i trendów, wykorzystywaniem innowacji, nowych </a:t>
            </a:r>
            <a:br>
              <a:rPr lang="pl-PL" sz="1200" dirty="0"/>
            </a:br>
            <a:r>
              <a:rPr lang="pl-PL" sz="1200" dirty="0"/>
              <a:t>technologii i rozwiązań cyfrowych w zarządzaniu miastem, transformacją energetyczną, integracją i </a:t>
            </a:r>
            <a:br>
              <a:rPr lang="pl-PL" sz="1200" dirty="0"/>
            </a:br>
            <a:r>
              <a:rPr lang="pl-PL" sz="1200" dirty="0"/>
              <a:t>bezpieczeństwem publicznym.</a:t>
            </a:r>
          </a:p>
          <a:p>
            <a:pPr>
              <a:buFont typeface="Courier New" panose="02070309020205020404" pitchFamily="49" charset="0"/>
              <a:buChar char="o"/>
            </a:pPr>
            <a:r>
              <a:rPr lang="pl-PL" sz="1200" dirty="0"/>
              <a:t>Kluczowa dla dalszego rozwoju gminy będzie ścisła współpraca w ramach metropolii warszawskiej w zakresie planowania rozwoju przestrzennego, inwestycji infrastrukturalnych (drogowych, kolejowych, transport publiczny) oraz wspólnych projektów gospodarczych i społecznych. Partnerstwo między miastem a metropolią może przynieść korzyści w postaci lepszej koordynacji działań, wzajemnego wsparcia w realizacji inwestycji, wspólnych usług oraz pozyskiwania funduszy unijnych na rozwój. </a:t>
            </a:r>
          </a:p>
          <a:p>
            <a:pPr>
              <a:buFont typeface="Courier New" panose="02070309020205020404" pitchFamily="49" charset="0"/>
              <a:buChar char="o"/>
            </a:pPr>
            <a:r>
              <a:rPr lang="pl-PL" sz="1200" dirty="0"/>
              <a:t>Istotne dla rozwoju gminy jest wdrożenie zasad dobrego rządzenia, które skutkować może efektywniejszym planowaniem i realizacją polityk długoterminowych. Transparentność władz gminy buduje zaufanie społeczne, co prowadzić może do większego zaangażowania obywateli w sprawy publiczne oraz lepszej współpracy między obywatelami a władzami gminy. Zasady dobrego rządzenia zapewnią, że procesy decyzyjne będą uwzględniać różnorodne interesy społeczne oraz sprzyjać lepszej organizacji pracy, co w powiązaniu ze stałym dostosowaniem kompetencji pracowników gminy do zmian otoczenia zewnętrznego umożliwi skuteczniejsze i bardziej efektywne dostarczanie usług publicznych wysokiej jakości.</a:t>
            </a:r>
          </a:p>
          <a:p>
            <a:pPr>
              <a:buFont typeface="Courier New" panose="02070309020205020404" pitchFamily="49" charset="0"/>
              <a:buChar char="o"/>
            </a:pP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rostokąt 4"/>
          <p:cNvSpPr/>
          <p:nvPr/>
        </p:nvSpPr>
        <p:spPr>
          <a:xfrm>
            <a:off x="8872940" y="1923171"/>
            <a:ext cx="2810483" cy="4200696"/>
          </a:xfrm>
          <a:prstGeom prst="rect">
            <a:avLst/>
          </a:prstGeom>
          <a:solidFill>
            <a:schemeClr val="bg2"/>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1400" b="1">
                <a:solidFill>
                  <a:schemeClr val="tx1"/>
                </a:solidFill>
                <a:latin typeface="Cambria" panose="02040503050406030204" pitchFamily="18" charset="0"/>
                <a:ea typeface="Cambria" panose="02040503050406030204" pitchFamily="18" charset="0"/>
              </a:rPr>
              <a:t/>
            </a:r>
            <a:br>
              <a:rPr lang="pl-PL" sz="1400" b="1">
                <a:solidFill>
                  <a:schemeClr val="tx1"/>
                </a:solidFill>
                <a:latin typeface="Cambria" panose="02040503050406030204" pitchFamily="18" charset="0"/>
                <a:ea typeface="Cambria" panose="02040503050406030204" pitchFamily="18" charset="0"/>
              </a:rPr>
            </a:br>
            <a:r>
              <a:rPr lang="pl-PL" sz="1400" b="1">
                <a:solidFill>
                  <a:schemeClr val="tx1"/>
                </a:solidFill>
                <a:latin typeface="Cambria" panose="02040503050406030204" pitchFamily="18" charset="0"/>
                <a:ea typeface="Cambria" panose="02040503050406030204" pitchFamily="18" charset="0"/>
              </a:rPr>
              <a:t>WYZWANIA</a:t>
            </a:r>
          </a:p>
          <a:p>
            <a:pPr algn="ctr"/>
            <a:endParaRPr lang="pl-PL" sz="1400" b="1">
              <a:solidFill>
                <a:schemeClr val="tx1"/>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Wdrożenie standardów dobrego rządzenia jako warunku koniecznego dla stworzenia zintegrowanej i aktywnej społeczności.</a:t>
            </a:r>
          </a:p>
          <a:p>
            <a:pPr algn="ctr"/>
            <a:endParaRPr lang="pl-PL" sz="1200">
              <a:solidFill>
                <a:srgbClr val="C00000"/>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Wzmacnianie współpracy z obszarem funkcjonalnym jako kluczowy warunek rozwoju społeczno-gospodarczego gminy.</a:t>
            </a:r>
          </a:p>
          <a:p>
            <a:pPr algn="ctr"/>
            <a:endParaRPr lang="pl-PL" sz="1200">
              <a:solidFill>
                <a:srgbClr val="C00000"/>
              </a:solidFill>
              <a:latin typeface="Cambria" panose="02040503050406030204" pitchFamily="18" charset="0"/>
              <a:ea typeface="Cambria" panose="02040503050406030204" pitchFamily="18" charset="0"/>
            </a:endParaRPr>
          </a:p>
          <a:p>
            <a:pPr algn="ctr"/>
            <a:r>
              <a:rPr lang="pl-PL" sz="1200">
                <a:solidFill>
                  <a:srgbClr val="C00000"/>
                </a:solidFill>
                <a:latin typeface="Cambria" panose="02040503050406030204" pitchFamily="18" charset="0"/>
                <a:ea typeface="Cambria" panose="02040503050406030204" pitchFamily="18" charset="0"/>
              </a:rPr>
              <a:t>Stałe podnoszenie kompetencji pracowników gminy w celu ich dostosowania do zmian technologicznych i zapewnienia wysokiej jakości usług publicznych.</a:t>
            </a:r>
          </a:p>
          <a:p>
            <a:endParaRPr lang="pl-PL" sz="1200">
              <a:solidFill>
                <a:srgbClr val="C00000"/>
              </a:solidFill>
              <a:latin typeface="Cambria" panose="02040503050406030204" pitchFamily="18" charset="0"/>
              <a:ea typeface="Cambria" panose="02040503050406030204" pitchFamily="18" charset="0"/>
            </a:endParaRPr>
          </a:p>
          <a:p>
            <a:endParaRPr lang="pl-PL" sz="1200">
              <a:solidFill>
                <a:srgbClr val="C00000"/>
              </a:solidFill>
              <a:latin typeface="Cambria" panose="02040503050406030204" pitchFamily="18" charset="0"/>
              <a:ea typeface="Cambria" panose="02040503050406030204" pitchFamily="18" charset="0"/>
            </a:endParaRPr>
          </a:p>
        </p:txBody>
      </p:sp>
      <p:pic>
        <p:nvPicPr>
          <p:cNvPr id="7" name="Obraz 6"/>
          <p:cNvPicPr>
            <a:picLocks noChangeAspect="1"/>
          </p:cNvPicPr>
          <p:nvPr/>
        </p:nvPicPr>
        <p:blipFill>
          <a:blip r:embed="rId2"/>
          <a:stretch>
            <a:fillRect/>
          </a:stretch>
        </p:blipFill>
        <p:spPr>
          <a:xfrm>
            <a:off x="8761183" y="1737436"/>
            <a:ext cx="781193" cy="759887"/>
          </a:xfrm>
          <a:prstGeom prst="rect">
            <a:avLst/>
          </a:prstGeom>
          <a:ln w="28575">
            <a:solidFill>
              <a:srgbClr val="C00000"/>
            </a:solidFill>
          </a:ln>
        </p:spPr>
      </p:pic>
      <p:sp>
        <p:nvSpPr>
          <p:cNvPr id="6" name="Symbol zastępczy numeru slajdu 5"/>
          <p:cNvSpPr>
            <a:spLocks noGrp="1"/>
          </p:cNvSpPr>
          <p:nvPr>
            <p:ph type="sldNum" sz="quarter" idx="12"/>
          </p:nvPr>
        </p:nvSpPr>
        <p:spPr/>
        <p:txBody>
          <a:bodyPr/>
          <a:lstStyle/>
          <a:p>
            <a:fld id="{22AA28CC-A34B-4C19-AFE3-B6439D8E44AD}" type="slidenum">
              <a:rPr lang="pl-PL" smtClean="0"/>
              <a:t>26</a:t>
            </a:fld>
            <a:endParaRPr lang="pl-PL"/>
          </a:p>
        </p:txBody>
      </p:sp>
    </p:spTree>
    <p:extLst>
      <p:ext uri="{BB962C8B-B14F-4D97-AF65-F5344CB8AC3E}">
        <p14:creationId xmlns:p14="http://schemas.microsoft.com/office/powerpoint/2010/main" val="39648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Część programowa strategii</a:t>
            </a:r>
          </a:p>
        </p:txBody>
      </p:sp>
      <p:sp>
        <p:nvSpPr>
          <p:cNvPr id="3" name="Symbol zastępczy tekstu 2"/>
          <p:cNvSpPr>
            <a:spLocks noGrp="1"/>
          </p:cNvSpPr>
          <p:nvPr>
            <p:ph type="body" idx="1"/>
          </p:nvPr>
        </p:nvSpPr>
        <p:spPr>
          <a:xfrm>
            <a:off x="958598" y="4562475"/>
            <a:ext cx="10515600" cy="1500187"/>
          </a:xfrm>
        </p:spPr>
        <p:txBody>
          <a:bodyPr vert="horz" lIns="91440" tIns="45720" rIns="91440" bIns="45720" rtlCol="0" anchor="t">
            <a:normAutofit/>
          </a:bodyPr>
          <a:lstStyle/>
          <a:p>
            <a:endParaRPr lang="pl-PL" sz="1400"/>
          </a:p>
          <a:p>
            <a:r>
              <a:rPr lang="pl-PL" sz="1400" b="1">
                <a:solidFill>
                  <a:schemeClr val="tx1"/>
                </a:solidFill>
                <a:latin typeface="Cambria"/>
                <a:ea typeface="Cambria"/>
              </a:rPr>
              <a:t>Rozdział opisuje cele strategiczne w wymiarze społecznym, gospodarczym i przestrzennym; kierunki rozwoju działań podejmowanych dla osiągnięcia celów strategicznych; oczekiwane rezultaty planowanych działań oraz wskaźniki ich osiągnięcia.</a:t>
            </a:r>
            <a:endParaRPr lang="pl-PL" sz="2000" b="1">
              <a:solidFill>
                <a:schemeClr val="tx1"/>
              </a:solidFill>
              <a:latin typeface="Cambria"/>
              <a:ea typeface="Cambria"/>
            </a:endParaRP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6" name="Obraz 5"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515090" y="6118208"/>
            <a:ext cx="1591235" cy="459740"/>
          </a:xfrm>
          <a:prstGeom prst="rect">
            <a:avLst/>
          </a:prstGeom>
          <a:noFill/>
          <a:ln>
            <a:noFill/>
          </a:ln>
        </p:spPr>
      </p:pic>
      <p:sp>
        <p:nvSpPr>
          <p:cNvPr id="5" name="Symbol zastępczy numeru slajdu 4">
            <a:extLst>
              <a:ext uri="{FF2B5EF4-FFF2-40B4-BE49-F238E27FC236}">
                <a16:creationId xmlns:a16="http://schemas.microsoft.com/office/drawing/2014/main" xmlns="" id="{5FE82E7F-FA95-C7DC-C21C-7FF9FEF9639A}"/>
              </a:ext>
            </a:extLst>
          </p:cNvPr>
          <p:cNvSpPr>
            <a:spLocks noGrp="1"/>
          </p:cNvSpPr>
          <p:nvPr>
            <p:ph type="sldNum" sz="quarter" idx="12"/>
          </p:nvPr>
        </p:nvSpPr>
        <p:spPr/>
        <p:txBody>
          <a:bodyPr/>
          <a:lstStyle/>
          <a:p>
            <a:fld id="{22AA28CC-A34B-4C19-AFE3-B6439D8E44AD}" type="slidenum">
              <a:rPr lang="pl-PL" smtClean="0"/>
              <a:t>27</a:t>
            </a:fld>
            <a:endParaRPr lang="pl-PL"/>
          </a:p>
        </p:txBody>
      </p:sp>
    </p:spTree>
    <p:extLst>
      <p:ext uri="{BB962C8B-B14F-4D97-AF65-F5344CB8AC3E}">
        <p14:creationId xmlns:p14="http://schemas.microsoft.com/office/powerpoint/2010/main" val="2609977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02936" y="478593"/>
            <a:ext cx="10515600" cy="512008"/>
          </a:xfrm>
        </p:spPr>
        <p:txBody>
          <a:bodyPr>
            <a:noAutofit/>
          </a:bodyPr>
          <a:lstStyle/>
          <a:p>
            <a:r>
              <a:rPr lang="pl-PL" dirty="0"/>
              <a:t>Logika interwencji strategicznej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6" name="Symbol zastępczy zawartości 5"/>
          <p:cNvSpPr txBox="1">
            <a:spLocks noGrp="1"/>
          </p:cNvSpPr>
          <p:nvPr>
            <p:ph idx="1"/>
          </p:nvPr>
        </p:nvSpPr>
        <p:spPr>
          <a:xfrm>
            <a:off x="704062" y="1126024"/>
            <a:ext cx="9988944" cy="509490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pl-PL" sz="1400" dirty="0"/>
          </a:p>
          <a:p>
            <a:pPr marL="0" indent="0" algn="just">
              <a:buFont typeface="Arial" panose="020B0604020202020204" pitchFamily="34" charset="0"/>
              <a:buNone/>
            </a:pPr>
            <a:endParaRPr lang="pl-PL" sz="1400" dirty="0"/>
          </a:p>
          <a:p>
            <a:pPr marL="0" indent="0" algn="just">
              <a:buFont typeface="Arial" panose="020B0604020202020204" pitchFamily="34" charset="0"/>
              <a:buNone/>
            </a:pPr>
            <a:endParaRPr lang="pl-PL" sz="1400" dirty="0"/>
          </a:p>
          <a:p>
            <a:pPr marL="0" indent="0" algn="just">
              <a:buFont typeface="Arial" panose="020B0604020202020204" pitchFamily="34" charset="0"/>
              <a:buNone/>
            </a:pPr>
            <a:endParaRPr lang="pl-PL" sz="1400" dirty="0"/>
          </a:p>
          <a:p>
            <a:pPr marL="0" indent="0" algn="just">
              <a:buFont typeface="Arial" panose="020B0604020202020204" pitchFamily="34" charset="0"/>
              <a:buNone/>
            </a:pPr>
            <a:endParaRPr lang="pl-PL" sz="1400" dirty="0"/>
          </a:p>
          <a:p>
            <a:pPr marL="0" indent="0" algn="just">
              <a:buFont typeface="Arial" panose="020B0604020202020204" pitchFamily="34" charset="0"/>
              <a:buNone/>
            </a:pPr>
            <a:endParaRPr lang="pl-PL" sz="1400" dirty="0"/>
          </a:p>
          <a:p>
            <a:pPr marL="0" indent="0" algn="just">
              <a:buFont typeface="Arial" panose="020B0604020202020204" pitchFamily="34" charset="0"/>
              <a:buNone/>
            </a:pPr>
            <a:endParaRPr lang="pl-PL" sz="1900" i="1" dirty="0">
              <a:latin typeface="Cambria" panose="02040503050406030204" pitchFamily="18" charset="0"/>
              <a:ea typeface="Cambria" panose="02040503050406030204" pitchFamily="18" charset="0"/>
            </a:endParaRPr>
          </a:p>
          <a:p>
            <a:pPr marL="0" indent="0" algn="just">
              <a:buFont typeface="Arial" panose="020B0604020202020204" pitchFamily="34" charset="0"/>
              <a:buNone/>
            </a:pPr>
            <a:endParaRPr lang="pl-PL" sz="1900" i="1" dirty="0">
              <a:latin typeface="Cambria" panose="02040503050406030204" pitchFamily="18" charset="0"/>
              <a:ea typeface="Cambria" panose="02040503050406030204" pitchFamily="18" charset="0"/>
            </a:endParaRPr>
          </a:p>
          <a:p>
            <a:pPr marL="0" indent="0" algn="just">
              <a:buFont typeface="Arial" panose="020B0604020202020204" pitchFamily="34" charset="0"/>
              <a:buNone/>
            </a:pPr>
            <a:endParaRPr lang="pl-PL" sz="1900" i="1" dirty="0">
              <a:latin typeface="Cambria" panose="02040503050406030204" pitchFamily="18" charset="0"/>
              <a:ea typeface="Cambria" panose="02040503050406030204" pitchFamily="18" charset="0"/>
            </a:endParaRPr>
          </a:p>
          <a:p>
            <a:pPr marL="0" lvl="0" indent="0" algn="just">
              <a:lnSpc>
                <a:spcPct val="120000"/>
              </a:lnSpc>
              <a:buNone/>
            </a:pPr>
            <a:r>
              <a:rPr lang="pl-PL" sz="2200" b="1" dirty="0">
                <a:latin typeface="Cambria" panose="02040503050406030204" pitchFamily="18" charset="0"/>
                <a:ea typeface="Cambria" panose="02040503050406030204" pitchFamily="18" charset="0"/>
              </a:rPr>
              <a:t/>
            </a:r>
            <a:br>
              <a:rPr lang="pl-PL" sz="2200" b="1" dirty="0">
                <a:latin typeface="Cambria" panose="02040503050406030204" pitchFamily="18" charset="0"/>
                <a:ea typeface="Cambria" panose="02040503050406030204" pitchFamily="18" charset="0"/>
              </a:rPr>
            </a:br>
            <a:endParaRPr lang="pl-PL" sz="2200" b="1" dirty="0">
              <a:latin typeface="Cambria" panose="02040503050406030204" pitchFamily="18" charset="0"/>
              <a:ea typeface="Cambria" panose="02040503050406030204" pitchFamily="18" charset="0"/>
            </a:endParaRPr>
          </a:p>
          <a:p>
            <a:pPr algn="just">
              <a:lnSpc>
                <a:spcPct val="120000"/>
              </a:lnSpc>
              <a:spcBef>
                <a:spcPts val="0"/>
              </a:spcBef>
              <a:buFont typeface="Courier New" panose="02070309020205020404" pitchFamily="49" charset="0"/>
              <a:buChar char="o"/>
            </a:pPr>
            <a:r>
              <a:rPr lang="pl-PL" sz="2200" b="1" dirty="0">
                <a:latin typeface="Cambria" panose="02040503050406030204" pitchFamily="18" charset="0"/>
                <a:ea typeface="Cambria" panose="02040503050406030204" pitchFamily="18" charset="0"/>
              </a:rPr>
              <a:t>Wizja -  </a:t>
            </a:r>
            <a:r>
              <a:rPr lang="pl-PL" sz="2200" dirty="0">
                <a:latin typeface="Cambria" panose="02040503050406030204" pitchFamily="18" charset="0"/>
                <a:ea typeface="Cambria" panose="02040503050406030204" pitchFamily="18" charset="0"/>
              </a:rPr>
              <a:t>określa pożądany stan, do jakiego dana gmina chce dążyć w przyszłości. Wizja wskazuje na wartości, cel główny oraz charakter rozwoju, jaki ma zostać osiągnięty. Jest ona wyrazem aspiracji społeczności lokalnej, władz oraz innych interesariuszy, a także fundamentem, na którym opierają się bardziej szczegółowe cele i kierunki działań. Wizja jest odpowiedzią na pytanie: kim chcemy być w przyszłości, jaką wspólnotą? </a:t>
            </a:r>
            <a:endParaRPr lang="pl-PL" sz="2200" b="1" dirty="0">
              <a:latin typeface="Cambria" panose="02040503050406030204" pitchFamily="18" charset="0"/>
              <a:ea typeface="Cambria" panose="02040503050406030204" pitchFamily="18" charset="0"/>
            </a:endParaRPr>
          </a:p>
          <a:p>
            <a:pPr lvl="0" algn="just">
              <a:lnSpc>
                <a:spcPct val="120000"/>
              </a:lnSpc>
              <a:spcBef>
                <a:spcPts val="0"/>
              </a:spcBef>
              <a:buFont typeface="Courier New" panose="02070309020205020404" pitchFamily="49" charset="0"/>
              <a:buChar char="o"/>
            </a:pPr>
            <a:r>
              <a:rPr lang="pl-PL" sz="2200" b="1" dirty="0">
                <a:latin typeface="Cambria" panose="02040503050406030204" pitchFamily="18" charset="0"/>
                <a:ea typeface="Cambria" panose="02040503050406030204" pitchFamily="18" charset="0"/>
              </a:rPr>
              <a:t>Główne cele strategiczne</a:t>
            </a:r>
            <a:r>
              <a:rPr lang="pl-PL" sz="2200" i="1" dirty="0">
                <a:latin typeface="Cambria" panose="02040503050406030204" pitchFamily="18" charset="0"/>
                <a:ea typeface="Cambria" panose="02040503050406030204" pitchFamily="18" charset="0"/>
              </a:rPr>
              <a:t> –</a:t>
            </a:r>
            <a:r>
              <a:rPr lang="pl-PL" sz="2200" dirty="0">
                <a:latin typeface="Cambria" panose="02040503050406030204" pitchFamily="18" charset="0"/>
                <a:ea typeface="Cambria" panose="02040503050406030204" pitchFamily="18" charset="0"/>
              </a:rPr>
              <a:t> ogólny stan/efekt, do którego osiągnięcia dąży gmina. Założono, że cele strategiczne wskazywać będą generalny kierunek postępowania gminy w realizacji wizji jej rozwoju i</a:t>
            </a:r>
            <a:r>
              <a:rPr lang="pl-PL" sz="2200" i="1" dirty="0">
                <a:latin typeface="Cambria" panose="02040503050406030204" pitchFamily="18" charset="0"/>
                <a:ea typeface="Cambria" panose="02040503050406030204" pitchFamily="18" charset="0"/>
              </a:rPr>
              <a:t> </a:t>
            </a:r>
            <a:r>
              <a:rPr lang="pl-PL" sz="2200" dirty="0">
                <a:latin typeface="Cambria" panose="02040503050406030204" pitchFamily="18" charset="0"/>
                <a:ea typeface="Cambria" panose="02040503050406030204" pitchFamily="18" charset="0"/>
              </a:rPr>
              <a:t>służyć będą do ustalenia priorytetów w zakresie działań oraz alokacji zasobów. Cele strategiczne będą mieć charakter długofalowy i zostaną zdefiniowane w obszarze społecznym, gospodarczym i środowiskowo-przestrzennym.</a:t>
            </a:r>
            <a:endParaRPr lang="pl-PL" sz="2200" i="1" dirty="0">
              <a:latin typeface="Cambria" panose="02040503050406030204" pitchFamily="18" charset="0"/>
              <a:ea typeface="Cambria" panose="02040503050406030204" pitchFamily="18" charset="0"/>
            </a:endParaRPr>
          </a:p>
          <a:p>
            <a:pPr lvl="0" algn="just">
              <a:lnSpc>
                <a:spcPct val="120000"/>
              </a:lnSpc>
              <a:spcBef>
                <a:spcPts val="0"/>
              </a:spcBef>
              <a:buFont typeface="Courier New" panose="02070309020205020404" pitchFamily="49" charset="0"/>
              <a:buChar char="o"/>
            </a:pPr>
            <a:r>
              <a:rPr lang="pl-PL" sz="2200" b="1" dirty="0">
                <a:latin typeface="Cambria" panose="02040503050406030204" pitchFamily="18" charset="0"/>
                <a:ea typeface="Cambria" panose="02040503050406030204" pitchFamily="18" charset="0"/>
              </a:rPr>
              <a:t>Cele operacyjne</a:t>
            </a:r>
            <a:r>
              <a:rPr lang="pl-PL" sz="2200" dirty="0">
                <a:latin typeface="Cambria" panose="02040503050406030204" pitchFamily="18" charset="0"/>
                <a:ea typeface="Cambria" panose="02040503050406030204" pitchFamily="18" charset="0"/>
              </a:rPr>
              <a:t> – cele niższego rzędu, dotyczące średniego horyzontu czasowego, określające sposoby realizacji celów strategicznych. </a:t>
            </a:r>
            <a:endParaRPr lang="pl-PL" sz="2200" i="1" dirty="0">
              <a:latin typeface="Cambria" panose="02040503050406030204" pitchFamily="18" charset="0"/>
              <a:ea typeface="Cambria" panose="02040503050406030204" pitchFamily="18" charset="0"/>
            </a:endParaRPr>
          </a:p>
          <a:p>
            <a:pPr lvl="0" algn="just">
              <a:lnSpc>
                <a:spcPct val="120000"/>
              </a:lnSpc>
              <a:spcBef>
                <a:spcPts val="0"/>
              </a:spcBef>
              <a:buFont typeface="Courier New" panose="02070309020205020404" pitchFamily="49" charset="0"/>
              <a:buChar char="o"/>
            </a:pPr>
            <a:r>
              <a:rPr lang="pl-PL" sz="2200" b="1" dirty="0">
                <a:latin typeface="Cambria" panose="02040503050406030204" pitchFamily="18" charset="0"/>
                <a:ea typeface="Cambria" panose="02040503050406030204" pitchFamily="18" charset="0"/>
              </a:rPr>
              <a:t>Kierunki działań</a:t>
            </a:r>
            <a:r>
              <a:rPr lang="pl-PL" sz="2200" dirty="0">
                <a:latin typeface="Cambria" panose="02040503050406030204" pitchFamily="18" charset="0"/>
                <a:ea typeface="Cambria" panose="02040503050406030204" pitchFamily="18" charset="0"/>
              </a:rPr>
              <a:t> – kierunki koncentracji wspólnych wysiłków (aktywności planistycznej, wdrożeniowo-operacyjnej, w tym finansowej i organizacyjnej), podejmowanych przez samorząd oraz jego partnerów publicznych, społecznych i gospodarczych. Założono, że kierunki działań służyć będą realizacji założonych celów i będą podstawą do planowego wdrażania strategii. Kierunki działań planowane w ramach poszczególnych celów operacyjnych będą się wzajemnie przenikać i uzupełniać.</a:t>
            </a:r>
            <a:endParaRPr lang="pl-PL" sz="2200" i="1" dirty="0">
              <a:latin typeface="Cambria" panose="02040503050406030204" pitchFamily="18" charset="0"/>
              <a:ea typeface="Cambria" panose="02040503050406030204" pitchFamily="18" charset="0"/>
            </a:endParaRPr>
          </a:p>
          <a:p>
            <a:pPr marL="0" indent="0" algn="just">
              <a:buFont typeface="Arial" panose="020B0604020202020204" pitchFamily="34" charset="0"/>
              <a:buNone/>
            </a:pPr>
            <a:endParaRPr lang="pl-PL" sz="1400" dirty="0"/>
          </a:p>
        </p:txBody>
      </p:sp>
      <p:pic>
        <p:nvPicPr>
          <p:cNvPr id="7" name="Symbol zastępczy zawartości 4"/>
          <p:cNvPicPr>
            <a:picLocks/>
          </p:cNvPicPr>
          <p:nvPr/>
        </p:nvPicPr>
        <p:blipFill>
          <a:blip r:embed="rId2">
            <a:grayscl/>
          </a:blip>
          <a:stretch>
            <a:fillRect/>
          </a:stretch>
        </p:blipFill>
        <p:spPr>
          <a:xfrm>
            <a:off x="3787330" y="1444010"/>
            <a:ext cx="7072048" cy="2055746"/>
          </a:xfrm>
          <a:prstGeom prst="rect">
            <a:avLst/>
          </a:prstGeom>
          <a:ln>
            <a:noFill/>
          </a:ln>
        </p:spPr>
      </p:pic>
      <p:sp>
        <p:nvSpPr>
          <p:cNvPr id="10" name="pole tekstowe 9"/>
          <p:cNvSpPr txBox="1"/>
          <p:nvPr/>
        </p:nvSpPr>
        <p:spPr>
          <a:xfrm>
            <a:off x="892640" y="1600005"/>
            <a:ext cx="2706112" cy="1938992"/>
          </a:xfrm>
          <a:prstGeom prst="rect">
            <a:avLst/>
          </a:prstGeom>
          <a:noFill/>
        </p:spPr>
        <p:txBody>
          <a:bodyPr wrap="square" rtlCol="0">
            <a:spAutoFit/>
          </a:bodyPr>
          <a:lstStyle/>
          <a:p>
            <a:r>
              <a:rPr lang="pl-PL" sz="1200" dirty="0">
                <a:latin typeface="Cambria" panose="02040503050406030204" pitchFamily="18" charset="0"/>
                <a:ea typeface="Cambria" panose="02040503050406030204" pitchFamily="18" charset="0"/>
              </a:rPr>
              <a:t>Wnioski z diagnozy sytuacji społeczno-gospodarczej gminy oraz wyzwania strategiczne, określone w toku diagnozy, zostały uwzględnione w partycypacyjnym procesie określania wizji rozwoju gminy, formułowania celów strategicznych i operacyjnych oraz kierunków działań strategicznych, zgodnie z przyjętą logiką interwencji (Rysunek obok).</a:t>
            </a:r>
          </a:p>
        </p:txBody>
      </p:sp>
      <p:sp>
        <p:nvSpPr>
          <p:cNvPr id="3" name="pole tekstowe 2"/>
          <p:cNvSpPr txBox="1"/>
          <p:nvPr/>
        </p:nvSpPr>
        <p:spPr>
          <a:xfrm>
            <a:off x="3863093" y="2983781"/>
            <a:ext cx="3670883" cy="338554"/>
          </a:xfrm>
          <a:prstGeom prst="rect">
            <a:avLst/>
          </a:prstGeom>
          <a:noFill/>
        </p:spPr>
        <p:txBody>
          <a:bodyPr wrap="square" rtlCol="0">
            <a:spAutoFit/>
          </a:bodyPr>
          <a:lstStyle/>
          <a:p>
            <a:r>
              <a:rPr lang="pl-PL" sz="800" b="1" i="1" dirty="0">
                <a:latin typeface="Cambria" panose="02040503050406030204" pitchFamily="18" charset="0"/>
                <a:ea typeface="Cambria" panose="02040503050406030204" pitchFamily="18" charset="0"/>
              </a:rPr>
              <a:t>Źródło: Strategia rozwoju gminy.</a:t>
            </a:r>
          </a:p>
          <a:p>
            <a:r>
              <a:rPr lang="pl-PL" sz="800" b="1" i="1" dirty="0">
                <a:latin typeface="Cambria" panose="02040503050406030204" pitchFamily="18" charset="0"/>
                <a:ea typeface="Cambria" panose="02040503050406030204" pitchFamily="18" charset="0"/>
              </a:rPr>
              <a:t> Poradnik praktyczny, ISBN: 978-83-7610-708-0</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28</a:t>
            </a:fld>
            <a:endParaRPr lang="pl-PL"/>
          </a:p>
        </p:txBody>
      </p:sp>
      <p:sp>
        <p:nvSpPr>
          <p:cNvPr id="9" name="pole tekstowe 8"/>
          <p:cNvSpPr txBox="1"/>
          <p:nvPr/>
        </p:nvSpPr>
        <p:spPr>
          <a:xfrm>
            <a:off x="9639300" y="1461506"/>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Schemat 3</a:t>
            </a:r>
          </a:p>
        </p:txBody>
      </p:sp>
    </p:spTree>
    <p:extLst>
      <p:ext uri="{BB962C8B-B14F-4D97-AF65-F5344CB8AC3E}">
        <p14:creationId xmlns:p14="http://schemas.microsoft.com/office/powerpoint/2010/main" val="207692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Wizja rozwoju gminy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7" name="Obraz 6"/>
          <p:cNvPicPr>
            <a:picLocks noChangeAspect="1"/>
          </p:cNvPicPr>
          <p:nvPr/>
        </p:nvPicPr>
        <p:blipFill>
          <a:blip r:embed="rId2">
            <a:duotone>
              <a:schemeClr val="accent3">
                <a:shade val="45000"/>
                <a:satMod val="135000"/>
              </a:schemeClr>
              <a:prstClr val="white"/>
            </a:duotone>
          </a:blip>
          <a:stretch>
            <a:fillRect/>
          </a:stretch>
        </p:blipFill>
        <p:spPr>
          <a:xfrm>
            <a:off x="9383807" y="3853319"/>
            <a:ext cx="2009250" cy="1946246"/>
          </a:xfrm>
          <a:prstGeom prst="rect">
            <a:avLst/>
          </a:prstGeom>
        </p:spPr>
      </p:pic>
      <p:sp>
        <p:nvSpPr>
          <p:cNvPr id="5" name="Symbol zastępczy zawartości 4"/>
          <p:cNvSpPr>
            <a:spLocks noGrp="1"/>
          </p:cNvSpPr>
          <p:nvPr>
            <p:ph idx="1"/>
          </p:nvPr>
        </p:nvSpPr>
        <p:spPr>
          <a:xfrm>
            <a:off x="949434" y="1322453"/>
            <a:ext cx="9692642" cy="3503989"/>
          </a:xfrm>
        </p:spPr>
        <p:txBody>
          <a:bodyPr vert="horz" lIns="91440" tIns="45720" rIns="91440" bIns="45720" rtlCol="0" anchor="t">
            <a:normAutofit/>
          </a:bodyPr>
          <a:lstStyle/>
          <a:p>
            <a:pPr marL="0" indent="0" fontAlgn="base">
              <a:buNone/>
            </a:pPr>
            <a:r>
              <a:rPr lang="pl-PL" sz="1200" b="1" dirty="0">
                <a:solidFill>
                  <a:srgbClr val="C00000"/>
                </a:solidFill>
                <a:latin typeface="Cambria"/>
                <a:ea typeface="Cambria"/>
              </a:rPr>
              <a:t>Rozwinięcie wizji: </a:t>
            </a:r>
          </a:p>
          <a:p>
            <a:pPr marL="0" indent="0" fontAlgn="base">
              <a:buNone/>
            </a:pPr>
            <a:r>
              <a:rPr lang="pl-PL" sz="1200" dirty="0">
                <a:latin typeface="Cambria"/>
                <a:ea typeface="Cambria"/>
              </a:rPr>
              <a:t>Gmina Grodzisk Mazowiecki to </a:t>
            </a:r>
            <a:r>
              <a:rPr lang="pl-PL" sz="1200" b="1" dirty="0">
                <a:latin typeface="Cambria"/>
                <a:ea typeface="Cambria"/>
              </a:rPr>
              <a:t>Przyjazna Rodzinom, Zielona Gmina Innowacji, Kultury, Edukacji oraz Bezpieczeństwa -</a:t>
            </a:r>
            <a:r>
              <a:rPr lang="pl-PL" sz="1200" dirty="0">
                <a:latin typeface="Cambria"/>
                <a:ea typeface="Cambria"/>
              </a:rPr>
              <a:t> miejsce wyjątkowe na mapie wspólnot samorządowych, wyróżniające się klimatem społecznym stymulującym wszechstronny rozwój mieszkańców oraz ofertą, atrakcyjną dla rodzin i osób szukających inspiracji, wiedzy, oddechu i dobrej energii. </a:t>
            </a:r>
            <a:r>
              <a:rPr lang="en-US" sz="1200" dirty="0">
                <a:latin typeface="Cambria"/>
                <a:ea typeface="Cambria"/>
              </a:rPr>
              <a:t>​</a:t>
            </a:r>
            <a:r>
              <a:rPr lang="en-US" sz="1200" dirty="0"/>
              <a:t/>
            </a:r>
            <a:br>
              <a:rPr lang="en-US" sz="1200" dirty="0"/>
            </a:br>
            <a:r>
              <a:rPr lang="en-US" sz="1200" dirty="0">
                <a:latin typeface="Cambria"/>
                <a:ea typeface="Cambria"/>
              </a:rPr>
              <a:t>​</a:t>
            </a:r>
            <a:r>
              <a:rPr lang="en-US" sz="1200" dirty="0"/>
              <a:t/>
            </a:r>
            <a:br>
              <a:rPr lang="en-US" sz="1200" dirty="0"/>
            </a:br>
            <a:r>
              <a:rPr lang="pl-PL" sz="1200" dirty="0">
                <a:latin typeface="Cambria"/>
                <a:ea typeface="Cambria"/>
              </a:rPr>
              <a:t>Wspólnota stawiająca na rozwój usług społecznych. Dążąca do podniesienia </a:t>
            </a:r>
            <a:r>
              <a:rPr lang="pl-PL" sz="1200" b="1" dirty="0">
                <a:latin typeface="Cambria"/>
                <a:ea typeface="Cambria"/>
              </a:rPr>
              <a:t>zakresu, jakości i dostępności</a:t>
            </a:r>
            <a:r>
              <a:rPr lang="pl-PL" sz="1200" dirty="0">
                <a:latin typeface="Cambria"/>
                <a:ea typeface="Cambria"/>
              </a:rPr>
              <a:t> usług publicznych, zwłaszcza w obszarze zdrowia, kultury, edukacji, pomocy społecznej i profilaktyki społecznej. Dbająca o to, aby każdy mieszkaniec, niezależnie od wieku, otrzymał wsparcie, którego potrzebuje.</a:t>
            </a:r>
            <a:r>
              <a:rPr lang="en-US" sz="1200" dirty="0">
                <a:latin typeface="Cambria"/>
                <a:ea typeface="Cambria"/>
              </a:rPr>
              <a:t>​</a:t>
            </a:r>
          </a:p>
          <a:p>
            <a:pPr marL="0" indent="0" fontAlgn="base">
              <a:buNone/>
            </a:pPr>
            <a:r>
              <a:rPr lang="pl-PL" sz="1200" dirty="0">
                <a:latin typeface="Cambria"/>
                <a:ea typeface="Cambria"/>
              </a:rPr>
              <a:t>Zależy nam, aby gminę charakteryzował szeroki dostęp do bogatej oferty zajęć artystycznych, sportowych i rekreacyjnych oraz aby </a:t>
            </a:r>
            <a:r>
              <a:rPr lang="pl-PL" sz="1200" dirty="0" smtClean="0">
                <a:latin typeface="Cambria"/>
                <a:ea typeface="Cambria"/>
              </a:rPr>
              <a:t>różnorodne możliwości spędzania </a:t>
            </a:r>
            <a:r>
              <a:rPr lang="pl-PL" sz="1200" dirty="0">
                <a:latin typeface="Cambria"/>
                <a:ea typeface="Cambria"/>
              </a:rPr>
              <a:t>czasu wolnego, promocja aktywnego stylu życia, zdrowia i rozwoju kulturalnego stały się wizytówką gminy. </a:t>
            </a:r>
            <a:r>
              <a:rPr lang="en-US" sz="1200" dirty="0">
                <a:latin typeface="Cambria"/>
                <a:ea typeface="Cambria"/>
              </a:rPr>
              <a:t>​</a:t>
            </a:r>
            <a:r>
              <a:rPr lang="en-US" sz="1200" dirty="0"/>
              <a:t/>
            </a:r>
            <a:br>
              <a:rPr lang="en-US" sz="1200" dirty="0"/>
            </a:br>
            <a:r>
              <a:rPr lang="en-US" sz="1200" dirty="0">
                <a:latin typeface="Cambria"/>
                <a:ea typeface="Cambria"/>
              </a:rPr>
              <a:t>​</a:t>
            </a:r>
            <a:r>
              <a:rPr lang="en-US" sz="1200" dirty="0"/>
              <a:t/>
            </a:r>
            <a:br>
              <a:rPr lang="en-US" sz="1200" dirty="0"/>
            </a:br>
            <a:r>
              <a:rPr lang="pl-PL" sz="1200" dirty="0">
                <a:latin typeface="Cambria"/>
                <a:ea typeface="Cambria"/>
              </a:rPr>
              <a:t>Widzimy przyszłość w której Miasto</a:t>
            </a:r>
            <a:r>
              <a:rPr lang="pl-PL" sz="1200" b="1" dirty="0">
                <a:latin typeface="Cambria"/>
                <a:ea typeface="Cambria"/>
              </a:rPr>
              <a:t> </a:t>
            </a:r>
            <a:r>
              <a:rPr lang="pl-PL" sz="1200" dirty="0">
                <a:latin typeface="Cambria"/>
                <a:ea typeface="Cambria"/>
              </a:rPr>
              <a:t>Grodzisk Mazowiecki jest </a:t>
            </a:r>
            <a:r>
              <a:rPr lang="pl-PL" sz="1200" b="1" dirty="0">
                <a:latin typeface="Cambria"/>
                <a:ea typeface="Cambria"/>
              </a:rPr>
              <a:t>sercem i centrum życia wspólnoty</a:t>
            </a:r>
            <a:r>
              <a:rPr lang="pl-PL" sz="1200" dirty="0">
                <a:latin typeface="Cambria"/>
                <a:ea typeface="Cambria"/>
              </a:rPr>
              <a:t>, gdzie tętni codzienne życie społeczne, kulturalne i edukacyjne oraz </a:t>
            </a:r>
            <a:r>
              <a:rPr lang="pl-PL" sz="1200" b="1" dirty="0">
                <a:latin typeface="Cambria"/>
                <a:ea typeface="Cambria"/>
              </a:rPr>
              <a:t>wsie</a:t>
            </a:r>
            <a:r>
              <a:rPr lang="pl-PL" sz="1200" dirty="0">
                <a:latin typeface="Cambria"/>
                <a:ea typeface="Cambria"/>
              </a:rPr>
              <a:t>, pełniące funkcje społecznych węzłów </a:t>
            </a:r>
            <a:r>
              <a:rPr lang="pl-PL" sz="1200" dirty="0" err="1">
                <a:latin typeface="Cambria"/>
                <a:ea typeface="Cambria"/>
              </a:rPr>
              <a:t>sublokalnych</a:t>
            </a:r>
            <a:r>
              <a:rPr lang="pl-PL" sz="1200" dirty="0">
                <a:latin typeface="Cambria"/>
                <a:ea typeface="Cambria"/>
              </a:rPr>
              <a:t>, wspierających mieszkańców w codziennych aktywnościach i zapewniających przestrzeń do aktywności lokalnych.</a:t>
            </a:r>
            <a:r>
              <a:rPr lang="en-US" sz="1200" dirty="0">
                <a:latin typeface="Cambria"/>
                <a:ea typeface="Cambria"/>
              </a:rPr>
              <a:t>​</a:t>
            </a:r>
          </a:p>
          <a:p>
            <a:pPr marL="0" indent="0" fontAlgn="base">
              <a:buNone/>
            </a:pPr>
            <a:r>
              <a:rPr lang="pl-PL" sz="1200" dirty="0">
                <a:latin typeface="Cambria"/>
                <a:ea typeface="Cambria"/>
              </a:rPr>
              <a:t>Gmina Grodzisk Mazowiecki będzie więc miejscem, </a:t>
            </a:r>
            <a:r>
              <a:rPr lang="pl-PL" sz="1200" b="1" dirty="0">
                <a:latin typeface="Cambria"/>
                <a:ea typeface="Cambria"/>
              </a:rPr>
              <a:t>gdzie wiedza, kultura, edukacja i bezpieczeństwo stworzą fundamenty </a:t>
            </a:r>
            <a:r>
              <a:rPr lang="en-US" sz="1200" dirty="0">
                <a:latin typeface="Cambria"/>
                <a:ea typeface="Cambria"/>
              </a:rPr>
              <a:t>​</a:t>
            </a:r>
            <a:r>
              <a:rPr lang="en-US" sz="1200" dirty="0"/>
              <a:t/>
            </a:r>
            <a:br>
              <a:rPr lang="en-US" sz="1200" dirty="0"/>
            </a:br>
            <a:r>
              <a:rPr lang="pl-PL" sz="1200" b="1" dirty="0">
                <a:latin typeface="Cambria"/>
                <a:ea typeface="Cambria"/>
              </a:rPr>
              <a:t>przyjaznego i nowoczesnego stylu życia każdego mieszkańca i każdej rodziny w czystym i bezpiecznym środowisku.</a:t>
            </a:r>
            <a:r>
              <a:rPr lang="en-US" sz="1200" dirty="0">
                <a:latin typeface="Cambria"/>
                <a:ea typeface="Cambria"/>
              </a:rPr>
              <a:t>​</a:t>
            </a:r>
          </a:p>
          <a:p>
            <a:pPr marL="0" indent="0">
              <a:buNone/>
            </a:pPr>
            <a:endParaRPr lang="pl-PL" sz="1200" b="1" dirty="0"/>
          </a:p>
        </p:txBody>
      </p:sp>
      <p:sp>
        <p:nvSpPr>
          <p:cNvPr id="6" name="Prostokąt zaokrąglony 5"/>
          <p:cNvSpPr/>
          <p:nvPr/>
        </p:nvSpPr>
        <p:spPr>
          <a:xfrm>
            <a:off x="3394873" y="4923526"/>
            <a:ext cx="6405531" cy="919401"/>
          </a:xfrm>
          <a:prstGeom prst="roundRect">
            <a:avLst/>
          </a:prstGeom>
          <a:solidFill>
            <a:schemeClr val="bg2"/>
          </a:solidFill>
          <a:ln w="28575">
            <a:solidFill>
              <a:schemeClr val="bg2">
                <a:lumMod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pl-PL" sz="1600" b="1" cap="all">
                <a:solidFill>
                  <a:srgbClr val="C00000"/>
                </a:solidFill>
                <a:latin typeface="Cambria" panose="02040503050406030204" pitchFamily="18" charset="0"/>
                <a:ea typeface="Cambria" panose="02040503050406030204" pitchFamily="18" charset="0"/>
              </a:rPr>
              <a:t>WIZJA: </a:t>
            </a:r>
            <a:br>
              <a:rPr lang="pl-PL" sz="1600" b="1" cap="all">
                <a:solidFill>
                  <a:srgbClr val="C00000"/>
                </a:solidFill>
                <a:latin typeface="Cambria" panose="02040503050406030204" pitchFamily="18" charset="0"/>
                <a:ea typeface="Cambria" panose="02040503050406030204" pitchFamily="18" charset="0"/>
              </a:rPr>
            </a:br>
            <a:r>
              <a:rPr lang="pl-PL" sz="1600" b="1" cap="all">
                <a:solidFill>
                  <a:srgbClr val="C00000"/>
                </a:solidFill>
                <a:latin typeface="Cambria" panose="02040503050406030204" pitchFamily="18" charset="0"/>
                <a:ea typeface="Cambria" panose="02040503050406030204" pitchFamily="18" charset="0"/>
              </a:rPr>
              <a:t>Przyjazna RODZINOM, zielona Gmina Innowacji, Kultury, Edukacji i Bezpieczeństwa</a:t>
            </a:r>
            <a:r>
              <a:rPr lang="pl-PL" sz="1600" cap="all">
                <a:solidFill>
                  <a:srgbClr val="C00000"/>
                </a:solidFill>
                <a:latin typeface="Cambria" panose="02040503050406030204" pitchFamily="18" charset="0"/>
                <a:ea typeface="Cambria" panose="02040503050406030204" pitchFamily="18" charset="0"/>
              </a:rPr>
              <a:t> </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29</a:t>
            </a:fld>
            <a:endParaRPr lang="pl-PL"/>
          </a:p>
        </p:txBody>
      </p:sp>
    </p:spTree>
    <p:extLst>
      <p:ext uri="{BB962C8B-B14F-4D97-AF65-F5344CB8AC3E}">
        <p14:creationId xmlns:p14="http://schemas.microsoft.com/office/powerpoint/2010/main" val="95034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Spis treści </a:t>
            </a:r>
          </a:p>
        </p:txBody>
      </p:sp>
      <p:sp>
        <p:nvSpPr>
          <p:cNvPr id="3" name="Symbol zastępczy zawartości 2"/>
          <p:cNvSpPr>
            <a:spLocks noGrp="1"/>
          </p:cNvSpPr>
          <p:nvPr>
            <p:ph idx="1"/>
          </p:nvPr>
        </p:nvSpPr>
        <p:spPr>
          <a:xfrm>
            <a:off x="838200" y="1186811"/>
            <a:ext cx="10601325" cy="4986337"/>
          </a:xfrm>
        </p:spPr>
        <p:txBody>
          <a:bodyPr numCol="2" spcCol="360000">
            <a:noAutofit/>
          </a:bodyPr>
          <a:lstStyle/>
          <a:p>
            <a:pPr marL="0" indent="0">
              <a:buNone/>
            </a:pPr>
            <a:r>
              <a:rPr lang="pl-PL" sz="1200" b="1" dirty="0">
                <a:solidFill>
                  <a:srgbClr val="C00000"/>
                </a:solidFill>
                <a:hlinkClick r:id="rId2" action="ppaction://hlinksldjump"/>
              </a:rPr>
              <a:t>INFORMACJE  OGÓLNE </a:t>
            </a:r>
            <a:endParaRPr lang="pl-PL" sz="1200" b="1" dirty="0">
              <a:solidFill>
                <a:srgbClr val="C00000"/>
              </a:solidFill>
            </a:endParaRPr>
          </a:p>
          <a:p>
            <a:r>
              <a:rPr lang="pl-PL" sz="1200" dirty="0"/>
              <a:t>Wstęp – strona 5</a:t>
            </a:r>
          </a:p>
          <a:p>
            <a:r>
              <a:rPr lang="pl-PL" sz="1200" dirty="0"/>
              <a:t>Zasady opracowania strategii rozwoju gminy – strona 6 </a:t>
            </a:r>
          </a:p>
          <a:p>
            <a:r>
              <a:rPr lang="pl-PL" sz="1200" dirty="0"/>
              <a:t>Partycypacja społeczna – strona 7</a:t>
            </a:r>
          </a:p>
          <a:p>
            <a:pPr marL="0" indent="0">
              <a:buNone/>
            </a:pPr>
            <a:r>
              <a:rPr lang="pl-PL" sz="1200" b="1" dirty="0">
                <a:solidFill>
                  <a:srgbClr val="C00000"/>
                </a:solidFill>
                <a:hlinkClick r:id="rId3" action="ppaction://hlinksldjump"/>
              </a:rPr>
              <a:t>CZĘŚĆ DIAGNOSTYCZNA STRATEGII </a:t>
            </a:r>
            <a:endParaRPr lang="pl-PL" sz="1200" b="1" dirty="0">
              <a:solidFill>
                <a:srgbClr val="C00000"/>
              </a:solidFill>
            </a:endParaRPr>
          </a:p>
          <a:p>
            <a:r>
              <a:rPr lang="pl-PL" sz="1200" dirty="0"/>
              <a:t>Diagnoza sytuacji gminy i obszary diagnostyczne- strona 9</a:t>
            </a:r>
          </a:p>
          <a:p>
            <a:r>
              <a:rPr lang="pl-PL" sz="1200" dirty="0"/>
              <a:t>Informacje ogólne o gminie – strona 10</a:t>
            </a:r>
          </a:p>
          <a:p>
            <a:r>
              <a:rPr lang="pl-PL" sz="1200" dirty="0"/>
              <a:t>Podsumowanie diagnozy – wymiar społeczny – strona 12</a:t>
            </a:r>
          </a:p>
          <a:p>
            <a:r>
              <a:rPr lang="pl-PL" sz="1200" dirty="0"/>
              <a:t>Podsumowanie diagnozy – wymiar gospodarczy – strona 14 </a:t>
            </a:r>
          </a:p>
          <a:p>
            <a:r>
              <a:rPr lang="pl-PL" sz="1200" dirty="0"/>
              <a:t>Podsumowanie diagnozy – wymiar środowiskowy – strona 15</a:t>
            </a:r>
          </a:p>
          <a:p>
            <a:r>
              <a:rPr lang="pl-PL" sz="1200" dirty="0"/>
              <a:t>Podsumowanie diagnozy – wymiar przestrzenny  - strona 16</a:t>
            </a:r>
          </a:p>
          <a:p>
            <a:r>
              <a:rPr lang="pl-PL" sz="1200" dirty="0"/>
              <a:t>Podsumowanie diagnozy – wymiar instytucjonalny – strona 17</a:t>
            </a:r>
          </a:p>
          <a:p>
            <a:r>
              <a:rPr lang="pl-PL" sz="1200" dirty="0"/>
              <a:t>Podsumowanie diagnozy – trendy globalne – strona 18</a:t>
            </a:r>
          </a:p>
          <a:p>
            <a:r>
              <a:rPr lang="pl-PL" sz="1200" dirty="0"/>
              <a:t>Podsumowanie diagnozy - czynniki zewnętrzne – strona 21</a:t>
            </a:r>
          </a:p>
          <a:p>
            <a:r>
              <a:rPr lang="pl-PL" sz="1200" dirty="0"/>
              <a:t>Wnioski z diagnozy – wymiar społeczny – strona 22</a:t>
            </a:r>
          </a:p>
          <a:p>
            <a:r>
              <a:rPr lang="pl-PL" sz="1200" dirty="0"/>
              <a:t>Wnioski z diagnozy – wymiar gospodarczy – strona 23</a:t>
            </a:r>
          </a:p>
          <a:p>
            <a:endParaRPr lang="pl-PL" sz="1200" dirty="0"/>
          </a:p>
          <a:p>
            <a:endParaRPr lang="pl-PL" sz="1200" dirty="0"/>
          </a:p>
          <a:p>
            <a:endParaRPr lang="pl-PL" sz="1200" dirty="0"/>
          </a:p>
          <a:p>
            <a:endParaRPr lang="pl-PL" sz="1200" dirty="0"/>
          </a:p>
          <a:p>
            <a:r>
              <a:rPr lang="pl-PL" sz="1200" dirty="0"/>
              <a:t>Wnioski z diagnozy – wymiar środowiskowy – strona 24</a:t>
            </a:r>
          </a:p>
          <a:p>
            <a:r>
              <a:rPr lang="pl-PL" sz="1200" dirty="0"/>
              <a:t>Wnioski z diagnozy – wymiar przestrzenny – strona 25</a:t>
            </a:r>
          </a:p>
          <a:p>
            <a:r>
              <a:rPr lang="pl-PL" sz="1200" dirty="0"/>
              <a:t>Wnioski z diagnozy – wymiar instytucjonalny – strona 26</a:t>
            </a:r>
          </a:p>
          <a:p>
            <a:pPr marL="0" indent="0">
              <a:buNone/>
            </a:pPr>
            <a:r>
              <a:rPr lang="pl-PL" sz="1200" b="1" dirty="0">
                <a:solidFill>
                  <a:srgbClr val="C00000"/>
                </a:solidFill>
                <a:hlinkClick r:id="rId4" action="ppaction://hlinksldjump"/>
              </a:rPr>
              <a:t>CZĘŚĆ PROGRAMOWA STRATEGII </a:t>
            </a:r>
            <a:endParaRPr lang="pl-PL" sz="1200" b="1" dirty="0">
              <a:solidFill>
                <a:srgbClr val="C00000"/>
              </a:solidFill>
            </a:endParaRPr>
          </a:p>
          <a:p>
            <a:r>
              <a:rPr lang="pl-PL" sz="1200" dirty="0"/>
              <a:t>Logika interwencji strategicznej – strona 28</a:t>
            </a:r>
          </a:p>
          <a:p>
            <a:r>
              <a:rPr lang="pl-PL" sz="1200" dirty="0"/>
              <a:t>Wizja rozwoju gminy – strona 29</a:t>
            </a:r>
          </a:p>
          <a:p>
            <a:r>
              <a:rPr lang="pl-PL" sz="1200" dirty="0"/>
              <a:t>Cel ogólny, cele strategiczne i cele operacyjne – strona 30</a:t>
            </a:r>
          </a:p>
          <a:p>
            <a:r>
              <a:rPr lang="pl-PL" sz="1200" dirty="0"/>
              <a:t>Cele i kierunki działania - wymiar społeczny – strona 31</a:t>
            </a:r>
          </a:p>
          <a:p>
            <a:r>
              <a:rPr lang="pl-PL" sz="1200" dirty="0"/>
              <a:t>Cele i kierunki działań - wymiar gospodarczy – strona 34</a:t>
            </a:r>
          </a:p>
          <a:p>
            <a:r>
              <a:rPr lang="pl-PL" sz="1200" dirty="0"/>
              <a:t>Cele i kierunki działań - wymiar przestrzenny – strona 36</a:t>
            </a:r>
          </a:p>
          <a:p>
            <a:r>
              <a:rPr lang="pl-PL" sz="1200" dirty="0"/>
              <a:t>Cele i kierunki działania – wymiar środowiskowy – strona 38</a:t>
            </a:r>
          </a:p>
          <a:p>
            <a:r>
              <a:rPr lang="pl-PL" sz="1200" dirty="0"/>
              <a:t>Komplementarność celów strategicznych – strona 40</a:t>
            </a:r>
          </a:p>
          <a:p>
            <a:r>
              <a:rPr lang="pl-PL" sz="1200" dirty="0"/>
              <a:t>Rezultaty długoterminowe i średnioterminowe działań – strona 42</a:t>
            </a:r>
          </a:p>
          <a:p>
            <a:r>
              <a:rPr lang="pl-PL" sz="1200" dirty="0"/>
              <a:t>Oddziaływanie strategii i wskaźnik oddziaływania – strona 43</a:t>
            </a:r>
          </a:p>
          <a:p>
            <a:r>
              <a:rPr lang="pl-PL" sz="1200" dirty="0"/>
              <a:t>Rezultaty działań i ich wskaźniki w wymiarze społecznym  - strona 44</a:t>
            </a:r>
          </a:p>
          <a:p>
            <a:r>
              <a:rPr lang="pl-PL" sz="1200" dirty="0"/>
              <a:t>Rezultaty działań i ich wskaźniki w wymiarze gospodarczym – strona 45</a:t>
            </a:r>
          </a:p>
          <a:p>
            <a:r>
              <a:rPr lang="pl-PL" sz="1200" dirty="0"/>
              <a:t>Rezultaty działań i ich wskaźniki w wymiarze przestrzennym – strona 46 </a:t>
            </a:r>
          </a:p>
          <a:p>
            <a:endParaRPr lang="pl-PL" sz="1200" dirty="0"/>
          </a:p>
          <a:p>
            <a:pPr marL="0" indent="0">
              <a:buNone/>
            </a:pPr>
            <a:endParaRPr lang="pl-PL" sz="1200" dirty="0"/>
          </a:p>
          <a:p>
            <a:pPr marL="0" indent="0">
              <a:buNone/>
            </a:pPr>
            <a:endParaRPr lang="pl-PL" sz="1200" dirty="0"/>
          </a:p>
        </p:txBody>
      </p:sp>
      <p:sp>
        <p:nvSpPr>
          <p:cNvPr id="5" name="Symbol zastępczy numeru slajdu 4"/>
          <p:cNvSpPr>
            <a:spLocks noGrp="1"/>
          </p:cNvSpPr>
          <p:nvPr>
            <p:ph type="sldNum" sz="quarter" idx="12"/>
          </p:nvPr>
        </p:nvSpPr>
        <p:spPr>
          <a:xfrm>
            <a:off x="8610600" y="6356350"/>
            <a:ext cx="2743200" cy="365125"/>
          </a:xfrm>
        </p:spPr>
        <p:txBody>
          <a:bodyPr/>
          <a:lstStyle/>
          <a:p>
            <a:fld id="{22AA28CC-A34B-4C19-AFE3-B6439D8E44AD}" type="slidenum">
              <a:rPr lang="pl-PL" smtClean="0"/>
              <a:t>3</a:t>
            </a:fld>
            <a:endParaRPr lang="pl-PL"/>
          </a:p>
        </p:txBody>
      </p:sp>
      <p:sp>
        <p:nvSpPr>
          <p:cNvPr id="6" name="Symbol zastępczy stopki 3"/>
          <p:cNvSpPr txBox="1">
            <a:spLocks/>
          </p:cNvSpPr>
          <p:nvPr/>
        </p:nvSpPr>
        <p:spPr>
          <a:xfrm>
            <a:off x="4038600" y="6356350"/>
            <a:ext cx="4114800" cy="365125"/>
          </a:xfrm>
          <a:prstGeom prst="rect">
            <a:avLst/>
          </a:prstGeom>
        </p:spPr>
        <p:txBody>
          <a:bodyPr vert="horz" lIns="91440" tIns="45720" rIns="91440" bIns="45720" rtlCol="0" anchor="ctr"/>
          <a:lstStyle>
            <a:defPPr>
              <a:defRPr lang="pl-P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a:t>Strategia rozwoju gminy Grodzisk Mazowiecki do 2035</a:t>
            </a:r>
          </a:p>
        </p:txBody>
      </p:sp>
    </p:spTree>
    <p:extLst>
      <p:ext uri="{BB962C8B-B14F-4D97-AF65-F5344CB8AC3E}">
        <p14:creationId xmlns:p14="http://schemas.microsoft.com/office/powerpoint/2010/main" val="4193498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404881"/>
            <a:ext cx="10515600" cy="661919"/>
          </a:xfrm>
        </p:spPr>
        <p:txBody>
          <a:bodyPr>
            <a:normAutofit fontScale="90000"/>
          </a:bodyPr>
          <a:lstStyle/>
          <a:p>
            <a:r>
              <a:rPr lang="pl-PL" dirty="0"/>
              <a:t>Cel główny, cele strategiczne i cele operacyjne</a:t>
            </a:r>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3807680877"/>
              </p:ext>
            </p:extLst>
          </p:nvPr>
        </p:nvGraphicFramePr>
        <p:xfrm>
          <a:off x="490774" y="1501843"/>
          <a:ext cx="11370522" cy="3832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30</a:t>
            </a:fld>
            <a:endParaRPr lang="pl-PL"/>
          </a:p>
        </p:txBody>
      </p:sp>
      <p:sp>
        <p:nvSpPr>
          <p:cNvPr id="6" name="pole tekstowe 5"/>
          <p:cNvSpPr txBox="1"/>
          <p:nvPr/>
        </p:nvSpPr>
        <p:spPr>
          <a:xfrm>
            <a:off x="10782300" y="1363344"/>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Schemat 4</a:t>
            </a:r>
          </a:p>
        </p:txBody>
      </p:sp>
    </p:spTree>
    <p:extLst>
      <p:ext uri="{BB962C8B-B14F-4D97-AF65-F5344CB8AC3E}">
        <p14:creationId xmlns:p14="http://schemas.microsoft.com/office/powerpoint/2010/main" val="197031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Cele i kierunki działania – wymiar społeczny</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3544394256"/>
              </p:ext>
            </p:extLst>
          </p:nvPr>
        </p:nvGraphicFramePr>
        <p:xfrm>
          <a:off x="838200" y="1443446"/>
          <a:ext cx="10940358" cy="4076700"/>
        </p:xfrm>
        <a:graphic>
          <a:graphicData uri="http://schemas.openxmlformats.org/drawingml/2006/table">
            <a:tbl>
              <a:tblPr firstRow="1" bandRow="1">
                <a:tableStyleId>{5940675A-B579-460E-94D1-54222C63F5DA}</a:tableStyleId>
              </a:tblPr>
              <a:tblGrid>
                <a:gridCol w="1350531">
                  <a:extLst>
                    <a:ext uri="{9D8B030D-6E8A-4147-A177-3AD203B41FA5}">
                      <a16:colId xmlns:a16="http://schemas.microsoft.com/office/drawing/2014/main" xmlns="" val="20000"/>
                    </a:ext>
                  </a:extLst>
                </a:gridCol>
                <a:gridCol w="9589827">
                  <a:extLst>
                    <a:ext uri="{9D8B030D-6E8A-4147-A177-3AD203B41FA5}">
                      <a16:colId xmlns:a16="http://schemas.microsoft.com/office/drawing/2014/main" xmlns="" val="20001"/>
                    </a:ext>
                  </a:extLst>
                </a:gridCol>
              </a:tblGrid>
              <a:tr h="185420">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AKTYWNA I ZINTEGROWANA WSPÓLNOTA</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185420">
                <a:tc>
                  <a:txBody>
                    <a:bodyPr/>
                    <a:lstStyle/>
                    <a:p>
                      <a:r>
                        <a:rPr lang="pl-PL" sz="1200" b="1">
                          <a:solidFill>
                            <a:schemeClr val="tx1"/>
                          </a:solidFill>
                          <a:latin typeface="Cambria"/>
                          <a:ea typeface="Cambria"/>
                        </a:rPr>
                        <a:t>Cele</a:t>
                      </a:r>
                      <a:r>
                        <a:rPr lang="pl-PL" sz="1200" b="1" baseline="0">
                          <a:solidFill>
                            <a:schemeClr val="tx1"/>
                          </a:solidFill>
                          <a:latin typeface="Cambria"/>
                          <a:ea typeface="Cambria"/>
                        </a:rPr>
                        <a:t> operacyjne </a:t>
                      </a:r>
                      <a:endParaRPr lang="pl-PL" sz="1200" b="1">
                        <a:solidFill>
                          <a:schemeClr val="tx1"/>
                        </a:solidFill>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741680">
                <a:tc>
                  <a:txBody>
                    <a:bodyPr/>
                    <a:lstStyle/>
                    <a:p>
                      <a:pPr lvl="0"/>
                      <a:r>
                        <a:rPr lang="pl-PL" sz="1200" b="1">
                          <a:solidFill>
                            <a:srgbClr val="C00000"/>
                          </a:solidFill>
                          <a:latin typeface="Cambria"/>
                          <a:ea typeface="Cambria"/>
                        </a:rPr>
                        <a:t>Dostępne usługi publiczne o wysokiej jakości </a:t>
                      </a:r>
                    </a:p>
                  </a:txBody>
                  <a:tcPr/>
                </a:tc>
                <a:tc>
                  <a:txBody>
                    <a:bodyPr/>
                    <a:lstStyle/>
                    <a:p>
                      <a:pPr marL="171450" lvl="0" indent="-171450" algn="l">
                        <a:lnSpc>
                          <a:spcPct val="100000"/>
                        </a:lnSpc>
                        <a:spcBef>
                          <a:spcPts val="0"/>
                        </a:spcBef>
                        <a:spcAft>
                          <a:spcPts val="0"/>
                        </a:spcAft>
                        <a:buFont typeface="Courier New"/>
                        <a:buChar char="o"/>
                      </a:pPr>
                      <a:r>
                        <a:rPr lang="pl-PL" sz="1200" b="0" i="0" u="none" strike="noStrike" noProof="0" dirty="0">
                          <a:solidFill>
                            <a:schemeClr val="tx1"/>
                          </a:solidFill>
                          <a:effectLst/>
                          <a:latin typeface="Cambria"/>
                        </a:rPr>
                        <a:t>budowa (szczególnie na obszarach wiejskich gminy) lub modernizacja, w tym termomodernizacja budynków użyteczności publicznej</a:t>
                      </a:r>
                      <a:endParaRPr lang="pl-PL" sz="1200" noProof="0" dirty="0">
                        <a:solidFill>
                          <a:schemeClr val="tx1"/>
                        </a:solidFill>
                        <a:latin typeface="Cambria"/>
                      </a:endParaRPr>
                    </a:p>
                    <a:p>
                      <a:pPr marL="171450" lvl="0" indent="-171450" algn="l">
                        <a:lnSpc>
                          <a:spcPct val="100000"/>
                        </a:lnSpc>
                        <a:spcBef>
                          <a:spcPts val="0"/>
                        </a:spcBef>
                        <a:spcAft>
                          <a:spcPts val="0"/>
                        </a:spcAft>
                        <a:buFont typeface="Courier New"/>
                        <a:buChar char="o"/>
                      </a:pPr>
                      <a:r>
                        <a:rPr lang="pl-PL" sz="1200" b="0" i="0" u="none" strike="noStrike" noProof="0" dirty="0">
                          <a:solidFill>
                            <a:schemeClr val="tx1"/>
                          </a:solidFill>
                          <a:effectLst/>
                          <a:latin typeface="Cambria"/>
                        </a:rPr>
                        <a:t>rozwój infrastruktury placówek oświatowych oraz dostosowanie placówek i sposobów nauczania do potrzeb osób ze specjalnymi potrzebami edukacyjnymi lub niepełnosprawnościami </a:t>
                      </a:r>
                      <a:endParaRPr lang="pl-PL" sz="1200" noProof="0" dirty="0">
                        <a:solidFill>
                          <a:schemeClr val="tx1"/>
                        </a:solidFill>
                        <a:latin typeface="Cambria"/>
                      </a:endParaRPr>
                    </a:p>
                    <a:p>
                      <a:pPr marL="171450" lvl="0" indent="-171450" algn="l">
                        <a:lnSpc>
                          <a:spcPct val="100000"/>
                        </a:lnSpc>
                        <a:spcBef>
                          <a:spcPts val="0"/>
                        </a:spcBef>
                        <a:spcAft>
                          <a:spcPts val="0"/>
                        </a:spcAft>
                        <a:buFont typeface="Courier New"/>
                        <a:buChar char="o"/>
                      </a:pPr>
                      <a:r>
                        <a:rPr lang="pl-PL" sz="1200" b="0" i="0" u="none" strike="noStrike" noProof="0" dirty="0">
                          <a:solidFill>
                            <a:schemeClr val="tx1"/>
                          </a:solidFill>
                          <a:effectLst/>
                          <a:latin typeface="Cambria"/>
                        </a:rPr>
                        <a:t>poprawa jakości kształcenia w szkołach podstawowych i rozwój pozaszkolnych form edukacji kierowanych do różnych grup wiekowych</a:t>
                      </a:r>
                      <a:endParaRPr lang="pl-PL" sz="1200" noProof="0" dirty="0">
                        <a:solidFill>
                          <a:schemeClr val="tx1"/>
                        </a:solidFill>
                        <a:latin typeface="Cambria"/>
                      </a:endParaRPr>
                    </a:p>
                    <a:p>
                      <a:pPr marL="171450" lvl="0" indent="-171450" algn="l">
                        <a:lnSpc>
                          <a:spcPct val="100000"/>
                        </a:lnSpc>
                        <a:spcBef>
                          <a:spcPts val="0"/>
                        </a:spcBef>
                        <a:spcAft>
                          <a:spcPts val="0"/>
                        </a:spcAft>
                        <a:buFont typeface="Courier New"/>
                        <a:buChar char="o"/>
                      </a:pPr>
                      <a:r>
                        <a:rPr lang="pl-PL" sz="1200" b="0" i="0" u="none" strike="noStrike" dirty="0">
                          <a:solidFill>
                            <a:schemeClr val="tx1"/>
                          </a:solidFill>
                          <a:effectLst/>
                          <a:latin typeface="Cambria"/>
                          <a:ea typeface="Cambria"/>
                        </a:rPr>
                        <a:t>wdrożenie nowoczesnych programów edukacyjnych i metod</a:t>
                      </a:r>
                      <a:r>
                        <a:rPr lang="pl-PL" sz="1200" b="0" i="0" u="none" strike="noStrike" baseline="0" dirty="0">
                          <a:solidFill>
                            <a:schemeClr val="tx1"/>
                          </a:solidFill>
                          <a:effectLst/>
                          <a:latin typeface="Cambria"/>
                          <a:ea typeface="Cambria"/>
                        </a:rPr>
                        <a:t> nauczania </a:t>
                      </a:r>
                      <a:r>
                        <a:rPr lang="pl-PL" sz="1200" b="0" i="0" u="none" strike="noStrike" dirty="0">
                          <a:solidFill>
                            <a:schemeClr val="tx1"/>
                          </a:solidFill>
                          <a:effectLst/>
                          <a:latin typeface="Cambria"/>
                          <a:ea typeface="Cambria"/>
                        </a:rPr>
                        <a:t>w placówkach wychowania i oświaty (ekologia, postawy przedsiębiorcze, tożsamość lokalna, integracja społeczna, rozwój kompetencji </a:t>
                      </a:r>
                      <a:r>
                        <a:rPr lang="pl-PL" sz="1200" b="0" i="0" u="none" strike="noStrike" dirty="0">
                          <a:solidFill>
                            <a:srgbClr val="000000"/>
                          </a:solidFill>
                          <a:effectLst/>
                          <a:latin typeface="Cambria"/>
                          <a:ea typeface="Cambria"/>
                        </a:rPr>
                        <a:t>społeczno-emocjonalnych, rozwój kompetencji w zakresie nowych technologii), w tym wspierających działania na rzecz budowania profilu absolwenta gminy Grodzisk Mazowiecki</a:t>
                      </a:r>
                    </a:p>
                    <a:p>
                      <a:pPr marL="171450" lvl="0" indent="-171450" algn="l">
                        <a:lnSpc>
                          <a:spcPct val="100000"/>
                        </a:lnSpc>
                        <a:spcBef>
                          <a:spcPts val="0"/>
                        </a:spcBef>
                        <a:spcAft>
                          <a:spcPts val="0"/>
                        </a:spcAft>
                        <a:buFont typeface="Courier New"/>
                        <a:buChar char="o"/>
                      </a:pPr>
                      <a:r>
                        <a:rPr lang="pl-PL" sz="1200" b="0" i="0" u="none" strike="noStrike" dirty="0">
                          <a:solidFill>
                            <a:srgbClr val="000000"/>
                          </a:solidFill>
                          <a:effectLst/>
                          <a:latin typeface="Cambria"/>
                          <a:ea typeface="Cambria"/>
                        </a:rPr>
                        <a:t>rozwój współpracy placówek edukacyjnych z rodzicami, podnoszenie</a:t>
                      </a:r>
                      <a:r>
                        <a:rPr lang="pl-PL" sz="1200" b="0" i="0" u="none" strike="noStrike" baseline="0" dirty="0">
                          <a:solidFill>
                            <a:srgbClr val="000000"/>
                          </a:solidFill>
                          <a:effectLst/>
                          <a:latin typeface="Cambria"/>
                          <a:ea typeface="Cambria"/>
                        </a:rPr>
                        <a:t> umiejętności wychowawczych rodziców, rozwój pomocy i wsparcia psychologicznego dla dzieci i ich rodzin</a:t>
                      </a:r>
                    </a:p>
                    <a:p>
                      <a:pPr marL="171450" lvl="0" indent="-171450" algn="l">
                        <a:lnSpc>
                          <a:spcPct val="100000"/>
                        </a:lnSpc>
                        <a:spcBef>
                          <a:spcPts val="0"/>
                        </a:spcBef>
                        <a:spcAft>
                          <a:spcPts val="0"/>
                        </a:spcAft>
                        <a:buFont typeface="Courier New"/>
                        <a:buChar char="o"/>
                      </a:pPr>
                      <a:r>
                        <a:rPr lang="pl-PL" sz="1200" b="0" i="0" u="none" strike="noStrike" dirty="0">
                          <a:solidFill>
                            <a:srgbClr val="000000"/>
                          </a:solidFill>
                          <a:effectLst/>
                          <a:latin typeface="Cambria"/>
                          <a:ea typeface="Cambria"/>
                        </a:rPr>
                        <a:t>rozwój współpracy</a:t>
                      </a:r>
                      <a:r>
                        <a:rPr lang="pl-PL" sz="1200" b="0" i="0" u="none" strike="noStrike" baseline="0" dirty="0">
                          <a:solidFill>
                            <a:srgbClr val="000000"/>
                          </a:solidFill>
                          <a:effectLst/>
                          <a:latin typeface="Cambria"/>
                          <a:ea typeface="Cambria"/>
                        </a:rPr>
                        <a:t> z uczelniami wyższymi i podmiotami prowadzącymi pozaszkolne formy edukacji</a:t>
                      </a:r>
                      <a:r>
                        <a:rPr lang="pl-PL" sz="1200" b="0" i="0" u="none" strike="noStrike" dirty="0">
                          <a:solidFill>
                            <a:srgbClr val="000000"/>
                          </a:solidFill>
                          <a:effectLst/>
                          <a:latin typeface="Cambria"/>
                          <a:ea typeface="Cambria"/>
                        </a:rPr>
                        <a:t> (w</a:t>
                      </a:r>
                      <a:r>
                        <a:rPr lang="pl-PL" sz="1200" b="0" i="0" u="none" strike="noStrike" baseline="0" dirty="0">
                          <a:solidFill>
                            <a:srgbClr val="000000"/>
                          </a:solidFill>
                          <a:effectLst/>
                          <a:latin typeface="Cambria"/>
                          <a:ea typeface="Cambria"/>
                        </a:rPr>
                        <a:t> tym w zakresie podnoszenia kwalifikacji nauczycieli)</a:t>
                      </a:r>
                      <a:r>
                        <a:rPr lang="pl-PL" sz="1200" b="0" i="0" u="none" strike="noStrike" dirty="0">
                          <a:solidFill>
                            <a:srgbClr val="000000"/>
                          </a:solidFill>
                          <a:effectLst/>
                          <a:latin typeface="Cambria"/>
                          <a:ea typeface="Cambria"/>
                        </a:rPr>
                        <a:t>                     </a:t>
                      </a:r>
                    </a:p>
                    <a:p>
                      <a:pPr marL="171450" lvl="0" indent="-171450" algn="l">
                        <a:lnSpc>
                          <a:spcPct val="100000"/>
                        </a:lnSpc>
                        <a:spcBef>
                          <a:spcPts val="0"/>
                        </a:spcBef>
                        <a:spcAft>
                          <a:spcPts val="0"/>
                        </a:spcAft>
                        <a:buFont typeface="Courier New"/>
                        <a:buChar char="o"/>
                      </a:pPr>
                      <a:r>
                        <a:rPr lang="pl-PL" sz="1200" b="0" i="0" u="none" strike="noStrike" dirty="0">
                          <a:solidFill>
                            <a:srgbClr val="000000"/>
                          </a:solidFill>
                          <a:effectLst/>
                          <a:latin typeface="Cambria"/>
                          <a:ea typeface="Cambria"/>
                        </a:rPr>
                        <a:t>rozwój infrastruktury sportowej i rekreacyjnej</a:t>
                      </a:r>
                      <a:r>
                        <a:rPr lang="pl-PL" sz="1200" b="0" i="0" u="none" strike="noStrike" baseline="0" dirty="0">
                          <a:solidFill>
                            <a:srgbClr val="000000"/>
                          </a:solidFill>
                          <a:effectLst/>
                          <a:latin typeface="Cambria"/>
                          <a:ea typeface="Cambria"/>
                        </a:rPr>
                        <a:t> oraz rozwój infrastruktury kulturalnej </a:t>
                      </a:r>
                      <a:endParaRPr lang="pl-PL" dirty="0"/>
                    </a:p>
                    <a:p>
                      <a:pPr marL="171450" lvl="0" indent="-171450" algn="l">
                        <a:lnSpc>
                          <a:spcPct val="100000"/>
                        </a:lnSpc>
                        <a:spcBef>
                          <a:spcPts val="0"/>
                        </a:spcBef>
                        <a:spcAft>
                          <a:spcPts val="0"/>
                        </a:spcAft>
                        <a:buFont typeface="Courier New"/>
                        <a:buChar char="o"/>
                      </a:pPr>
                      <a:r>
                        <a:rPr lang="pl-PL" sz="1200" b="0" i="0" u="none" strike="noStrike" baseline="0" dirty="0">
                          <a:solidFill>
                            <a:srgbClr val="000000"/>
                          </a:solidFill>
                          <a:effectLst/>
                          <a:latin typeface="Cambria"/>
                          <a:ea typeface="Cambria"/>
                        </a:rPr>
                        <a:t>rozwój i dostosowanie oferty spędzania czasu wolnego i oferty sportowej do potrzeb mieszkańców </a:t>
                      </a:r>
                    </a:p>
                    <a:p>
                      <a:pPr marL="171450" lvl="0" indent="-171450" algn="l">
                        <a:lnSpc>
                          <a:spcPct val="100000"/>
                        </a:lnSpc>
                        <a:spcBef>
                          <a:spcPts val="0"/>
                        </a:spcBef>
                        <a:spcAft>
                          <a:spcPts val="0"/>
                        </a:spcAft>
                        <a:buFont typeface="Courier New"/>
                        <a:buChar char="o"/>
                      </a:pPr>
                      <a:r>
                        <a:rPr lang="pl-PL" sz="1200" b="0" i="0" u="none" strike="noStrike" baseline="0" dirty="0">
                          <a:solidFill>
                            <a:srgbClr val="000000"/>
                          </a:solidFill>
                          <a:effectLst/>
                          <a:latin typeface="Cambria"/>
                          <a:ea typeface="Cambria"/>
                        </a:rPr>
                        <a:t>wdrażanie programów profilaktyki zdrowotnej, wsparcie usług i placówek ochrony zdrowia, </a:t>
                      </a:r>
                      <a:r>
                        <a:rPr lang="pl-PL" sz="1200" b="0" i="0" u="none" strike="noStrike" baseline="0" dirty="0">
                          <a:solidFill>
                            <a:schemeClr val="tx1"/>
                          </a:solidFill>
                          <a:effectLst/>
                          <a:latin typeface="Cambria"/>
                          <a:ea typeface="Cambria"/>
                        </a:rPr>
                        <a:t>wsparcia psychologicznego i specjalistycznego</a:t>
                      </a:r>
                      <a:endParaRPr lang="pl-PL" sz="1200" b="0" i="0" kern="1200" baseline="0" dirty="0">
                        <a:solidFill>
                          <a:schemeClr val="tx1"/>
                        </a:solidFill>
                        <a:effectLst/>
                        <a:latin typeface="Cambria"/>
                        <a:ea typeface="Cambria"/>
                        <a:cs typeface="+mn-cs"/>
                      </a:endParaRPr>
                    </a:p>
                    <a:p>
                      <a:pPr marL="171450" lvl="0" indent="-171450" algn="l">
                        <a:lnSpc>
                          <a:spcPct val="100000"/>
                        </a:lnSpc>
                        <a:spcBef>
                          <a:spcPts val="0"/>
                        </a:spcBef>
                        <a:spcAft>
                          <a:spcPts val="0"/>
                        </a:spcAft>
                        <a:buFont typeface="Courier New"/>
                        <a:buChar char="o"/>
                      </a:pPr>
                      <a:r>
                        <a:rPr lang="pl-PL" sz="1200" b="0" i="0" u="none" strike="noStrike" dirty="0">
                          <a:solidFill>
                            <a:srgbClr val="000000"/>
                          </a:solidFill>
                          <a:effectLst/>
                          <a:latin typeface="Cambria"/>
                          <a:ea typeface="Cambria"/>
                        </a:rPr>
                        <a:t>zwiększanie</a:t>
                      </a:r>
                      <a:r>
                        <a:rPr lang="pl-PL" sz="1200" b="0" i="0" u="none" strike="noStrike" baseline="0" dirty="0">
                          <a:solidFill>
                            <a:srgbClr val="000000"/>
                          </a:solidFill>
                          <a:effectLst/>
                          <a:latin typeface="Cambria"/>
                          <a:ea typeface="Cambria"/>
                        </a:rPr>
                        <a:t> dostępności do usług oraz </a:t>
                      </a:r>
                      <a:r>
                        <a:rPr lang="pl-PL" sz="1200" b="0" i="0" u="none" strike="noStrike" dirty="0">
                          <a:solidFill>
                            <a:srgbClr val="000000"/>
                          </a:solidFill>
                          <a:effectLst/>
                          <a:latin typeface="Cambria"/>
                          <a:ea typeface="Cambria"/>
                        </a:rPr>
                        <a:t>budynków użyteczności publicznej i przestrzeni publicznych</a:t>
                      </a:r>
                      <a:endParaRPr lang="pl-PL" sz="1200" b="0" i="0" kern="1200" baseline="0" dirty="0">
                        <a:solidFill>
                          <a:schemeClr val="tx1"/>
                        </a:solidFill>
                        <a:effectLst/>
                        <a:latin typeface="Cambria"/>
                        <a:ea typeface="Cambria"/>
                        <a:cs typeface="+mn-cs"/>
                      </a:endParaRPr>
                    </a:p>
                    <a:p>
                      <a:pPr marL="171450" lvl="0" indent="-171450" algn="l">
                        <a:lnSpc>
                          <a:spcPct val="100000"/>
                        </a:lnSpc>
                        <a:spcBef>
                          <a:spcPts val="0"/>
                        </a:spcBef>
                        <a:spcAft>
                          <a:spcPts val="0"/>
                        </a:spcAft>
                        <a:buFont typeface="Courier New"/>
                        <a:buChar char="o"/>
                      </a:pPr>
                      <a:r>
                        <a:rPr lang="pl-PL" sz="1200" b="0" i="0" kern="1200" baseline="0" dirty="0" err="1">
                          <a:solidFill>
                            <a:schemeClr val="tx1"/>
                          </a:solidFill>
                          <a:effectLst/>
                          <a:latin typeface="Cambria"/>
                          <a:ea typeface="Cambria"/>
                          <a:cs typeface="+mn-cs"/>
                        </a:rPr>
                        <a:t>deinstytucjonalizacja</a:t>
                      </a:r>
                      <a:r>
                        <a:rPr lang="pl-PL" sz="1200" b="0" i="0" kern="1200" baseline="0" dirty="0">
                          <a:solidFill>
                            <a:schemeClr val="tx1"/>
                          </a:solidFill>
                          <a:effectLst/>
                          <a:latin typeface="Cambria"/>
                          <a:ea typeface="Cambria"/>
                          <a:cs typeface="+mn-cs"/>
                        </a:rPr>
                        <a:t> usług społecznych i decentralizacja usług publicznych, w tym </a:t>
                      </a:r>
                      <a:r>
                        <a:rPr lang="pl-PL" sz="1200" b="0" i="0" u="none" strike="noStrike" dirty="0">
                          <a:solidFill>
                            <a:srgbClr val="000000"/>
                          </a:solidFill>
                          <a:effectLst/>
                          <a:latin typeface="Cambria"/>
                          <a:ea typeface="Cambria"/>
                        </a:rPr>
                        <a:t>wdrożenie</a:t>
                      </a:r>
                      <a:r>
                        <a:rPr lang="pl-PL" sz="1200" b="0" i="0" u="none" strike="noStrike" baseline="0" dirty="0">
                          <a:solidFill>
                            <a:srgbClr val="000000"/>
                          </a:solidFill>
                          <a:effectLst/>
                          <a:latin typeface="Cambria"/>
                          <a:ea typeface="Cambria"/>
                        </a:rPr>
                        <a:t> systemów dotacyjnych i programów zachęt dla </a:t>
                      </a:r>
                      <a:r>
                        <a:rPr lang="pl-PL" sz="1200" b="0" i="0" u="none" strike="noStrike" dirty="0">
                          <a:solidFill>
                            <a:srgbClr val="000000"/>
                          </a:solidFill>
                          <a:effectLst/>
                          <a:latin typeface="Cambria"/>
                          <a:ea typeface="Cambria"/>
                        </a:rPr>
                        <a:t>podmiotów prywatnych realizujących usługi publiczne </a:t>
                      </a:r>
                      <a:endParaRPr lang="pl-PL" sz="1200" b="0" i="0" kern="1200" baseline="0" dirty="0">
                        <a:solidFill>
                          <a:schemeClr val="tx1"/>
                        </a:solidFill>
                        <a:effectLst/>
                        <a:latin typeface="Cambria"/>
                        <a:ea typeface="Cambria"/>
                        <a:cs typeface="+mn-cs"/>
                      </a:endParaRPr>
                    </a:p>
                    <a:p>
                      <a:pPr marL="171450" lvl="0" indent="-171450" algn="l">
                        <a:lnSpc>
                          <a:spcPct val="100000"/>
                        </a:lnSpc>
                        <a:spcBef>
                          <a:spcPts val="0"/>
                        </a:spcBef>
                        <a:spcAft>
                          <a:spcPts val="0"/>
                        </a:spcAft>
                        <a:buFont typeface="Courier New"/>
                        <a:buChar char="o"/>
                      </a:pPr>
                      <a:r>
                        <a:rPr lang="pl-PL" sz="1200" b="0" i="0" kern="1200" baseline="0" dirty="0">
                          <a:solidFill>
                            <a:schemeClr val="tx1"/>
                          </a:solidFill>
                          <a:effectLst/>
                          <a:latin typeface="Cambria"/>
                          <a:ea typeface="Cambria"/>
                          <a:cs typeface="+mn-cs"/>
                        </a:rPr>
                        <a:t>cyfryzacja usług publicznych, </a:t>
                      </a:r>
                      <a:r>
                        <a:rPr lang="pl-PL" sz="1200" b="0" i="0" kern="1200" dirty="0">
                          <a:solidFill>
                            <a:schemeClr val="tx1"/>
                          </a:solidFill>
                          <a:effectLst/>
                          <a:latin typeface="Cambria"/>
                          <a:ea typeface="Cambria"/>
                          <a:cs typeface="+mn-cs"/>
                        </a:rPr>
                        <a:t>wprowadzanie inteligentnych systemów zarządzania usługami i zasobami </a:t>
                      </a:r>
                      <a:r>
                        <a:rPr lang="pl-PL" sz="1200" dirty="0">
                          <a:latin typeface="Cambria"/>
                          <a:ea typeface="Cambria"/>
                        </a:rPr>
                        <a:t>w gminie</a:t>
                      </a:r>
                      <a:endParaRPr lang="pl-PL" sz="1200" baseline="0" dirty="0">
                        <a:latin typeface="Cambria"/>
                        <a:ea typeface="Cambria"/>
                      </a:endParaRPr>
                    </a:p>
                    <a:p>
                      <a:pPr marL="171450" lvl="0" indent="-171450" algn="l">
                        <a:lnSpc>
                          <a:spcPct val="100000"/>
                        </a:lnSpc>
                        <a:spcBef>
                          <a:spcPts val="0"/>
                        </a:spcBef>
                        <a:spcAft>
                          <a:spcPts val="0"/>
                        </a:spcAft>
                        <a:buFont typeface="Courier New"/>
                        <a:buChar char="o"/>
                      </a:pPr>
                      <a:r>
                        <a:rPr lang="pl-PL" sz="1200" b="0" i="0" kern="1200" baseline="0" dirty="0">
                          <a:solidFill>
                            <a:schemeClr val="tx1"/>
                          </a:solidFill>
                          <a:effectLst/>
                          <a:latin typeface="Cambria"/>
                          <a:ea typeface="Cambria"/>
                          <a:cs typeface="+mn-cs"/>
                        </a:rPr>
                        <a:t>eliminacja barier architektonicznych i cyfrowych</a:t>
                      </a:r>
                      <a:endParaRPr lang="pl-PL" sz="1200" baseline="0" dirty="0">
                        <a:latin typeface="Cambria"/>
                        <a:ea typeface="Cambria"/>
                      </a:endParaRPr>
                    </a:p>
                  </a:txBody>
                  <a:tcPr marL="7620" marR="7620" marT="7620" anchor="ctr"/>
                </a:tc>
                <a:extLst>
                  <a:ext uri="{0D108BD9-81ED-4DB2-BD59-A6C34878D82A}">
                    <a16:rowId xmlns:a16="http://schemas.microsoft.com/office/drawing/2014/main" xmlns="" val="1000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31</a:t>
            </a:fld>
            <a:endParaRPr lang="pl-PL"/>
          </a:p>
        </p:txBody>
      </p:sp>
      <p:sp>
        <p:nvSpPr>
          <p:cNvPr id="7" name="pole tekstowe 6"/>
          <p:cNvSpPr txBox="1"/>
          <p:nvPr/>
        </p:nvSpPr>
        <p:spPr>
          <a:xfrm>
            <a:off x="11010900" y="1069268"/>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2</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7654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latin typeface="Cambria"/>
                <a:ea typeface="Cambria"/>
              </a:rPr>
              <a:t>Cele i kierunki działania – wymiar społeczny - c.d.</a:t>
            </a:r>
            <a:endParaRPr lang="pl-PL"/>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3939638622"/>
              </p:ext>
            </p:extLst>
          </p:nvPr>
        </p:nvGraphicFramePr>
        <p:xfrm>
          <a:off x="838200" y="1207768"/>
          <a:ext cx="10515600" cy="3985260"/>
        </p:xfrm>
        <a:graphic>
          <a:graphicData uri="http://schemas.openxmlformats.org/drawingml/2006/table">
            <a:tbl>
              <a:tblPr firstRow="1" bandRow="1">
                <a:tableStyleId>{5940675A-B579-460E-94D1-54222C63F5DA}</a:tableStyleId>
              </a:tblPr>
              <a:tblGrid>
                <a:gridCol w="1298097">
                  <a:extLst>
                    <a:ext uri="{9D8B030D-6E8A-4147-A177-3AD203B41FA5}">
                      <a16:colId xmlns:a16="http://schemas.microsoft.com/office/drawing/2014/main" xmlns="" val="20000"/>
                    </a:ext>
                  </a:extLst>
                </a:gridCol>
                <a:gridCol w="9217503">
                  <a:extLst>
                    <a:ext uri="{9D8B030D-6E8A-4147-A177-3AD203B41FA5}">
                      <a16:colId xmlns:a16="http://schemas.microsoft.com/office/drawing/2014/main" xmlns="" val="20001"/>
                    </a:ext>
                  </a:extLst>
                </a:gridCol>
              </a:tblGrid>
              <a:tr h="185420">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AKTYWNA I ZINTEGROWANA WSPÓLNOTA</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185420">
                <a:tc>
                  <a:txBody>
                    <a:bodyPr/>
                    <a:lstStyle/>
                    <a:p>
                      <a:r>
                        <a:rPr lang="pl-PL" sz="1200" b="1">
                          <a:latin typeface="Cambria"/>
                          <a:ea typeface="Cambria"/>
                        </a:rPr>
                        <a:t>Cele</a:t>
                      </a:r>
                      <a:r>
                        <a:rPr lang="pl-PL" sz="1200" b="1" baseline="0">
                          <a:latin typeface="Cambria"/>
                          <a:ea typeface="Cambria"/>
                        </a:rPr>
                        <a:t> operacyjne</a:t>
                      </a:r>
                      <a:endParaRPr lang="pl-PL" sz="1200" b="1">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741680">
                <a:tc>
                  <a:txBody>
                    <a:bodyPr/>
                    <a:lstStyle/>
                    <a:p>
                      <a:pPr lvl="0">
                        <a:buNone/>
                      </a:pPr>
                      <a:r>
                        <a:rPr lang="pl-PL" sz="1200" b="1" i="0" u="none" strike="noStrike" noProof="0">
                          <a:solidFill>
                            <a:srgbClr val="C00000"/>
                          </a:solidFill>
                          <a:latin typeface="Cambria"/>
                        </a:rPr>
                        <a:t>Dostępne usługi publiczne o wysokiej jakości</a:t>
                      </a:r>
                      <a:endParaRPr lang="pl-PL"/>
                    </a:p>
                  </a:txBody>
                  <a:tcPr/>
                </a:tc>
                <a:tc>
                  <a:txBody>
                    <a:bodyPr/>
                    <a:lstStyle/>
                    <a:p>
                      <a:pPr marL="269875" marR="0" lvl="0" indent="-182245" algn="l">
                        <a:lnSpc>
                          <a:spcPct val="100000"/>
                        </a:lnSpc>
                        <a:spcBef>
                          <a:spcPts val="0"/>
                        </a:spcBef>
                        <a:spcAft>
                          <a:spcPts val="0"/>
                        </a:spcAft>
                        <a:buClr>
                          <a:srgbClr val="000000"/>
                        </a:buClr>
                        <a:buFont typeface="Courier New,monospace"/>
                        <a:buChar char="o"/>
                      </a:pPr>
                      <a:r>
                        <a:rPr lang="pl-PL" sz="1200" b="0" i="0" u="none" strike="noStrike" noProof="0">
                          <a:solidFill>
                            <a:schemeClr val="tx1"/>
                          </a:solidFill>
                          <a:effectLst/>
                          <a:latin typeface="Cambria"/>
                        </a:rPr>
                        <a:t>wprowadzenie zarządzania procesowego w gminie i automatyzacja procesów </a:t>
                      </a:r>
                    </a:p>
                    <a:p>
                      <a:pPr marL="269875" marR="0" lvl="0" indent="-182245" algn="l">
                        <a:lnSpc>
                          <a:spcPct val="100000"/>
                        </a:lnSpc>
                        <a:spcBef>
                          <a:spcPts val="0"/>
                        </a:spcBef>
                        <a:spcAft>
                          <a:spcPts val="0"/>
                        </a:spcAft>
                        <a:buClr>
                          <a:srgbClr val="000000"/>
                        </a:buClr>
                        <a:buFont typeface="Courier New,monospace"/>
                        <a:buChar char="o"/>
                      </a:pPr>
                      <a:r>
                        <a:rPr lang="pl-PL" sz="1200" b="0" i="0" u="none" strike="noStrike" noProof="0">
                          <a:solidFill>
                            <a:schemeClr val="tx1"/>
                          </a:solidFill>
                          <a:effectLst/>
                          <a:latin typeface="Cambria"/>
                        </a:rPr>
                        <a:t>wdrożenie programu podnoszenia kompetencji i kwalifikacji przez pracowników gminy</a:t>
                      </a:r>
                      <a:endParaRPr lang="en-US" sz="1200" b="0" i="0" u="none" strike="noStrike" noProof="0">
                        <a:solidFill>
                          <a:schemeClr val="tx1"/>
                        </a:solidFill>
                        <a:effectLst/>
                        <a:latin typeface="Cambria"/>
                      </a:endParaRPr>
                    </a:p>
                    <a:p>
                      <a:pPr marL="269875" marR="0" lvl="0" indent="-182245" algn="l">
                        <a:lnSpc>
                          <a:spcPct val="100000"/>
                        </a:lnSpc>
                        <a:spcBef>
                          <a:spcPts val="0"/>
                        </a:spcBef>
                        <a:spcAft>
                          <a:spcPts val="0"/>
                        </a:spcAft>
                        <a:buClr>
                          <a:srgbClr val="000000"/>
                        </a:buClr>
                        <a:buFont typeface="Courier New,monospace"/>
                        <a:buChar char="o"/>
                      </a:pPr>
                      <a:r>
                        <a:rPr lang="pl-PL" sz="1200" b="0" i="0" u="none" strike="noStrike" noProof="0">
                          <a:solidFill>
                            <a:schemeClr val="tx1"/>
                          </a:solidFill>
                          <a:effectLst/>
                          <a:latin typeface="Cambria"/>
                        </a:rPr>
                        <a:t>rozwijanie systemu oceny jakości usług publicznych </a:t>
                      </a:r>
                      <a:endParaRPr lang="en-US" sz="1200" b="0" i="0" u="none" strike="noStrike" noProof="0">
                        <a:solidFill>
                          <a:schemeClr val="tx1"/>
                        </a:solidFill>
                        <a:effectLst/>
                        <a:latin typeface="Cambria"/>
                      </a:endParaRPr>
                    </a:p>
                    <a:p>
                      <a:pPr marL="269875" marR="0" lvl="0" indent="-182245" algn="l">
                        <a:lnSpc>
                          <a:spcPct val="100000"/>
                        </a:lnSpc>
                        <a:spcBef>
                          <a:spcPts val="0"/>
                        </a:spcBef>
                        <a:spcAft>
                          <a:spcPts val="0"/>
                        </a:spcAft>
                        <a:buClr>
                          <a:srgbClr val="000000"/>
                        </a:buClr>
                        <a:buFont typeface="Courier New,monospace"/>
                        <a:buChar char="o"/>
                      </a:pPr>
                      <a:r>
                        <a:rPr lang="pl-PL" sz="1200" b="0" i="0" u="none" strike="noStrike" noProof="0">
                          <a:solidFill>
                            <a:schemeClr val="tx1"/>
                          </a:solidFill>
                          <a:effectLst/>
                          <a:latin typeface="Cambria"/>
                        </a:rPr>
                        <a:t>zapewnienie koordynacji działań między strukturami organizacyjnymi gminy oraz z działaniami innych instytucji publicznych</a:t>
                      </a:r>
                      <a:endParaRPr lang="en-US" sz="1200" b="0" i="0" u="none" strike="noStrike" noProof="0">
                        <a:solidFill>
                          <a:schemeClr val="tx1"/>
                        </a:solidFill>
                        <a:effectLst/>
                        <a:latin typeface="Cambria"/>
                      </a:endParaRPr>
                    </a:p>
                    <a:p>
                      <a:pPr marL="269875" marR="0" lvl="0" indent="-182245" algn="l">
                        <a:lnSpc>
                          <a:spcPct val="100000"/>
                        </a:lnSpc>
                        <a:spcBef>
                          <a:spcPts val="0"/>
                        </a:spcBef>
                        <a:spcAft>
                          <a:spcPts val="0"/>
                        </a:spcAft>
                        <a:buClr>
                          <a:srgbClr val="000000"/>
                        </a:buClr>
                        <a:buFont typeface="Courier New,monospace"/>
                        <a:buChar char="o"/>
                      </a:pPr>
                      <a:r>
                        <a:rPr lang="pl-PL" sz="1200" b="0" i="0" u="none" strike="noStrike" noProof="0">
                          <a:solidFill>
                            <a:schemeClr val="tx1"/>
                          </a:solidFill>
                          <a:effectLst/>
                          <a:latin typeface="Cambria"/>
                        </a:rPr>
                        <a:t>rozwój współpracy z innymi JST, w tym z obszaru funkcjonalnego w celu zintegrowania usług publicznych</a:t>
                      </a:r>
                      <a:endParaRPr lang="en-US" sz="1200" b="0" i="0" u="none" strike="noStrike" noProof="0">
                        <a:solidFill>
                          <a:schemeClr val="tx1"/>
                        </a:solidFill>
                        <a:effectLst/>
                        <a:latin typeface="Cambria"/>
                      </a:endParaRPr>
                    </a:p>
                    <a:p>
                      <a:pPr marL="86995" marR="0" lvl="0" indent="0" algn="l">
                        <a:lnSpc>
                          <a:spcPct val="100000"/>
                        </a:lnSpc>
                        <a:spcBef>
                          <a:spcPts val="0"/>
                        </a:spcBef>
                        <a:spcAft>
                          <a:spcPts val="0"/>
                        </a:spcAft>
                        <a:buNone/>
                      </a:pPr>
                      <a:r>
                        <a:rPr lang="pl-PL" sz="1200" b="0" i="0" u="none" strike="noStrike" noProof="0">
                          <a:solidFill>
                            <a:schemeClr val="tx1"/>
                          </a:solidFill>
                          <a:effectLst/>
                          <a:latin typeface="Cambria"/>
                        </a:rPr>
                        <a:t>i inne kierunki działań służące realizacji tego celu operacyjnego</a:t>
                      </a:r>
                      <a:endParaRPr lang="pl-PL">
                        <a:solidFill>
                          <a:schemeClr val="tx1"/>
                        </a:solidFill>
                      </a:endParaRPr>
                    </a:p>
                  </a:txBody>
                  <a:tcPr marL="7620" marR="7620" marT="7620" anchor="ctr"/>
                </a:tc>
                <a:extLst>
                  <a:ext uri="{0D108BD9-81ED-4DB2-BD59-A6C34878D82A}">
                    <a16:rowId xmlns:a16="http://schemas.microsoft.com/office/drawing/2014/main" xmlns="" val="10002"/>
                  </a:ext>
                </a:extLst>
              </a:tr>
              <a:tr h="370840">
                <a:tc>
                  <a:txBody>
                    <a:bodyPr/>
                    <a:lstStyle/>
                    <a:p>
                      <a:pPr lvl="0">
                        <a:buNone/>
                      </a:pPr>
                      <a:r>
                        <a:rPr lang="pl-PL" sz="1200" b="1" i="0" u="none" strike="noStrike" baseline="0" noProof="0">
                          <a:solidFill>
                            <a:srgbClr val="C00000"/>
                          </a:solidFill>
                          <a:latin typeface="Cambria"/>
                        </a:rPr>
                        <a:t>Silna tożsamość lokalna i zintegrowani mieszkańcy</a:t>
                      </a:r>
                      <a:endParaRPr lang="pl-PL"/>
                    </a:p>
                  </a:txBody>
                  <a:tcPr/>
                </a:tc>
                <a:tc>
                  <a:txBody>
                    <a:bodyPr/>
                    <a:lstStyle/>
                    <a:p>
                      <a:pPr marL="269875" indent="-182245" algn="l">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tworzenie wielofunkcyjnych centrów integracji mieszkańców i aktywności lokalnej</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promowanie lokalnej kultury, tradycji historii i dziedzictwa </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wspieranie lokalnych inicjatyw społecznych, kulturalnych i przedsiębiorczości</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tworzenie lokalnych symboli i identyfikacji wizualnej</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wdrożenie programów edukacyjnych mających na celu budowanie tożsamości </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modernizacja lub budowa lokalnych muzeów, archiwów i innych obiektów wspierających ochronę dziedzictwa </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rozwój programów wsparcia dla osób i rodzin znajdujących się w trudnej sytuacji</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rozwój programów edukacyjnych i programów aktywizujących seniorów </a:t>
                      </a: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wspieranie rozwoju i funkcjonowania społecznych inicjatyw mieszkaniowych - budownictwa czynszowego</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rozwój programów budowy mieszkań treningowych i wspomaganych</a:t>
                      </a:r>
                      <a:endParaRPr lang="en-US" sz="1200" b="0" i="0" u="none" strike="noStrike" baseline="0" noProof="0" dirty="0">
                        <a:solidFill>
                          <a:schemeClr val="tx1"/>
                        </a:solidFill>
                        <a:latin typeface="Cambria"/>
                      </a:endParaRPr>
                    </a:p>
                    <a:p>
                      <a:pPr marL="269875" marR="0" lvl="0" indent="-182245" algn="l">
                        <a:lnSpc>
                          <a:spcPct val="100000"/>
                        </a:lnSpc>
                        <a:spcBef>
                          <a:spcPts val="0"/>
                        </a:spcBef>
                        <a:spcAft>
                          <a:spcPts val="0"/>
                        </a:spcAft>
                        <a:buClr>
                          <a:srgbClr val="000000"/>
                        </a:buClr>
                        <a:buFont typeface="Courier New,monospace" panose="02070309020205020404" pitchFamily="49" charset="0"/>
                        <a:buChar char="o"/>
                      </a:pPr>
                      <a:r>
                        <a:rPr lang="pl-PL" sz="1200" b="0" i="0" u="none" strike="noStrike" baseline="0" noProof="0" dirty="0">
                          <a:solidFill>
                            <a:schemeClr val="tx1"/>
                          </a:solidFill>
                          <a:latin typeface="Cambria"/>
                        </a:rPr>
                        <a:t>rozwój poradnictwa dla osób i rodzin w niekorzystnej sytuacji</a:t>
                      </a:r>
                      <a:endParaRPr lang="en-US" sz="1200" b="0" i="0" u="none" strike="noStrike" baseline="0" noProof="0" dirty="0">
                        <a:solidFill>
                          <a:schemeClr val="tx1"/>
                        </a:solidFill>
                        <a:latin typeface="Cambria"/>
                      </a:endParaRPr>
                    </a:p>
                    <a:p>
                      <a:pPr marL="0" marR="0" lvl="0" indent="0" algn="l">
                        <a:lnSpc>
                          <a:spcPct val="100000"/>
                        </a:lnSpc>
                        <a:spcBef>
                          <a:spcPts val="0"/>
                        </a:spcBef>
                        <a:spcAft>
                          <a:spcPts val="0"/>
                        </a:spcAft>
                        <a:buClr>
                          <a:srgbClr val="000000"/>
                        </a:buClr>
                        <a:buNone/>
                      </a:pPr>
                      <a:r>
                        <a:rPr lang="pl-PL" sz="1200" b="0" i="0" u="none" strike="noStrike" baseline="0" noProof="0" dirty="0">
                          <a:solidFill>
                            <a:schemeClr val="tx1"/>
                          </a:solidFill>
                          <a:latin typeface="Cambria"/>
                        </a:rPr>
                        <a:t>i inne kierunki działań służące realizacji tego celu operacyjnego</a:t>
                      </a:r>
                      <a:endParaRPr lang="pl-PL" dirty="0">
                        <a:solidFill>
                          <a:schemeClr val="tx1"/>
                        </a:solidFill>
                      </a:endParaRPr>
                    </a:p>
                  </a:txBody>
                  <a:tcPr/>
                </a:tc>
                <a:extLst>
                  <a:ext uri="{0D108BD9-81ED-4DB2-BD59-A6C34878D82A}">
                    <a16:rowId xmlns:a16="http://schemas.microsoft.com/office/drawing/2014/main" xmlns="" val="10003"/>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32</a:t>
            </a:fld>
            <a:endParaRPr lang="pl-PL"/>
          </a:p>
        </p:txBody>
      </p:sp>
    </p:spTree>
    <p:extLst>
      <p:ext uri="{BB962C8B-B14F-4D97-AF65-F5344CB8AC3E}">
        <p14:creationId xmlns:p14="http://schemas.microsoft.com/office/powerpoint/2010/main" val="509795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latin typeface="Cambria"/>
                <a:ea typeface="Cambria"/>
              </a:rPr>
              <a:t>Cele i kierunki działania – wymiar społeczny -c.d.</a:t>
            </a:r>
            <a:endParaRPr lang="pl-PL"/>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475594435"/>
              </p:ext>
            </p:extLst>
          </p:nvPr>
        </p:nvGraphicFramePr>
        <p:xfrm>
          <a:off x="838200" y="1207768"/>
          <a:ext cx="10515600" cy="1882140"/>
        </p:xfrm>
        <a:graphic>
          <a:graphicData uri="http://schemas.openxmlformats.org/drawingml/2006/table">
            <a:tbl>
              <a:tblPr firstRow="1" bandRow="1">
                <a:tableStyleId>{5940675A-B579-460E-94D1-54222C63F5DA}</a:tableStyleId>
              </a:tblPr>
              <a:tblGrid>
                <a:gridCol w="1298097">
                  <a:extLst>
                    <a:ext uri="{9D8B030D-6E8A-4147-A177-3AD203B41FA5}">
                      <a16:colId xmlns:a16="http://schemas.microsoft.com/office/drawing/2014/main" xmlns="" val="20000"/>
                    </a:ext>
                  </a:extLst>
                </a:gridCol>
                <a:gridCol w="9217503">
                  <a:extLst>
                    <a:ext uri="{9D8B030D-6E8A-4147-A177-3AD203B41FA5}">
                      <a16:colId xmlns:a16="http://schemas.microsoft.com/office/drawing/2014/main" xmlns="" val="20001"/>
                    </a:ext>
                  </a:extLst>
                </a:gridCol>
              </a:tblGrid>
              <a:tr h="185420">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AKTYWNA I ZINTEGROWANA WSPÓLNOTA</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185420">
                <a:tc>
                  <a:txBody>
                    <a:bodyPr/>
                    <a:lstStyle/>
                    <a:p>
                      <a:r>
                        <a:rPr lang="pl-PL" sz="1200" b="1">
                          <a:latin typeface="Cambria"/>
                          <a:ea typeface="Cambria"/>
                        </a:rPr>
                        <a:t>Cele</a:t>
                      </a:r>
                      <a:r>
                        <a:rPr lang="pl-PL" sz="1200" b="1" baseline="0">
                          <a:latin typeface="Cambria"/>
                          <a:ea typeface="Cambria"/>
                        </a:rPr>
                        <a:t> operacyjne</a:t>
                      </a:r>
                      <a:endParaRPr lang="pl-PL" sz="1200" b="1">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1112519">
                <a:tc>
                  <a:txBody>
                    <a:bodyPr/>
                    <a:lstStyle/>
                    <a:p>
                      <a:pPr lvl="0">
                        <a:buNone/>
                      </a:pPr>
                      <a:r>
                        <a:rPr lang="pl-PL" sz="1200" b="1">
                          <a:solidFill>
                            <a:srgbClr val="C00000"/>
                          </a:solidFill>
                          <a:latin typeface="Cambria"/>
                          <a:ea typeface="Cambria"/>
                        </a:rPr>
                        <a:t>Transparentny</a:t>
                      </a:r>
                      <a:r>
                        <a:rPr lang="pl-PL" sz="1200" b="1" baseline="0">
                          <a:solidFill>
                            <a:srgbClr val="C00000"/>
                          </a:solidFill>
                          <a:latin typeface="Cambria"/>
                          <a:ea typeface="Cambria"/>
                        </a:rPr>
                        <a:t> samorząd i aktywni mieszkańcy</a:t>
                      </a:r>
                      <a:endParaRPr lang="pl-PL" sz="1200" b="1">
                        <a:solidFill>
                          <a:srgbClr val="C00000"/>
                        </a:solidFill>
                        <a:latin typeface="Cambria"/>
                        <a:ea typeface="Cambria"/>
                      </a:endParaRPr>
                    </a:p>
                  </a:txBody>
                  <a:tcPr/>
                </a:tc>
                <a:tc>
                  <a:txBody>
                    <a:bodyPr/>
                    <a:lstStyle/>
                    <a:p>
                      <a:pPr marL="171450" lvl="0" indent="-171450">
                        <a:buFont typeface="Courier New" panose="02070309020205020404" pitchFamily="49" charset="0"/>
                        <a:buChar char="o"/>
                      </a:pPr>
                      <a:r>
                        <a:rPr lang="pl-PL" sz="1200" dirty="0">
                          <a:latin typeface="Cambria"/>
                          <a:ea typeface="Cambria"/>
                        </a:rPr>
                        <a:t>zwiększanie dostępności</a:t>
                      </a:r>
                      <a:r>
                        <a:rPr lang="pl-PL" sz="1200" baseline="0" dirty="0">
                          <a:latin typeface="Cambria"/>
                          <a:ea typeface="Cambria"/>
                        </a:rPr>
                        <a:t> do danych publicznych </a:t>
                      </a:r>
                      <a:endParaRPr lang="pl-PL" dirty="0"/>
                    </a:p>
                    <a:p>
                      <a:pPr marL="171450" lvl="0" indent="-171450">
                        <a:buFont typeface="Courier New" panose="02070309020205020404" pitchFamily="49" charset="0"/>
                        <a:buChar char="o"/>
                      </a:pPr>
                      <a:r>
                        <a:rPr lang="pl-PL" sz="1200" i="0" baseline="0" dirty="0">
                          <a:latin typeface="Cambria"/>
                          <a:ea typeface="Cambria"/>
                        </a:rPr>
                        <a:t>rozwijanie systemów bezpieczeństwa danych </a:t>
                      </a:r>
                      <a:endParaRPr lang="pl-PL" dirty="0"/>
                    </a:p>
                    <a:p>
                      <a:pPr marL="171450" lvl="0" indent="-171450">
                        <a:buFont typeface="Courier New" panose="02070309020205020404" pitchFamily="49" charset="0"/>
                        <a:buChar char="o"/>
                      </a:pPr>
                      <a:r>
                        <a:rPr lang="pl-PL" sz="1200" b="0" i="0" kern="1200" dirty="0">
                          <a:solidFill>
                            <a:schemeClr val="tx1"/>
                          </a:solidFill>
                          <a:effectLst/>
                          <a:latin typeface="Cambria"/>
                          <a:ea typeface="Cambria"/>
                          <a:cs typeface="+mn-cs"/>
                        </a:rPr>
                        <a:t>wdrażanie modelu komunikacji społecznej, w tym cyfrowej ukierunkowanej na różne grupy społeczne i zawodowe</a:t>
                      </a:r>
                      <a:endParaRPr lang="pl-PL" sz="1200" dirty="0">
                        <a:latin typeface="Cambria"/>
                        <a:ea typeface="Cambria"/>
                      </a:endParaRPr>
                    </a:p>
                    <a:p>
                      <a:pPr marL="171450" lvl="0" indent="-171450">
                        <a:buFont typeface="Courier New" panose="02070309020205020404" pitchFamily="49" charset="0"/>
                        <a:buChar char="o"/>
                      </a:pPr>
                      <a:r>
                        <a:rPr lang="pl-PL" sz="1200" dirty="0">
                          <a:latin typeface="Cambria"/>
                          <a:ea typeface="Cambria"/>
                        </a:rPr>
                        <a:t>wzmacnianie</a:t>
                      </a:r>
                      <a:r>
                        <a:rPr lang="pl-PL" sz="1200" baseline="0" dirty="0">
                          <a:latin typeface="Cambria"/>
                          <a:ea typeface="Cambria"/>
                        </a:rPr>
                        <a:t> partycypacji i </a:t>
                      </a:r>
                      <a:r>
                        <a:rPr lang="pl-PL" sz="1200" baseline="0" dirty="0">
                          <a:solidFill>
                            <a:schemeClr val="tx1"/>
                          </a:solidFill>
                          <a:latin typeface="Cambria"/>
                          <a:ea typeface="Cambria"/>
                        </a:rPr>
                        <a:t>rozwijanie form współpracy ze społecznością lokalną, w tym opracowanie i wdrożenie polityk współpracy z różnymi grupami mieszkańców</a:t>
                      </a:r>
                      <a:endParaRPr lang="pl-PL" dirty="0">
                        <a:solidFill>
                          <a:schemeClr val="tx1"/>
                        </a:solidFill>
                      </a:endParaRPr>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solidFill>
                            <a:schemeClr val="tx1"/>
                          </a:solidFill>
                          <a:latin typeface="Cambria"/>
                          <a:ea typeface="Cambria"/>
                        </a:rPr>
                        <a:t>promowanie zaangażowania społecznego i obywatelskiego oraz działań</a:t>
                      </a:r>
                      <a:r>
                        <a:rPr lang="pl-PL" sz="1200" baseline="0" dirty="0">
                          <a:solidFill>
                            <a:schemeClr val="tx1"/>
                          </a:solidFill>
                          <a:latin typeface="Cambria"/>
                          <a:ea typeface="Cambria"/>
                        </a:rPr>
                        <a:t> wolontariatu</a:t>
                      </a:r>
                      <a:endParaRPr lang="pl-PL" dirty="0">
                        <a:solidFill>
                          <a:schemeClr val="tx1"/>
                        </a:solidFill>
                      </a:endParaRPr>
                    </a:p>
                    <a:p>
                      <a:pPr marL="0" lvl="0" indent="0">
                        <a:buFont typeface="Courier New" panose="02070309020205020404" pitchFamily="49" charset="0"/>
                        <a:buNone/>
                      </a:pPr>
                      <a:r>
                        <a:rPr lang="pl-PL" sz="1200" baseline="0" dirty="0">
                          <a:solidFill>
                            <a:schemeClr val="tx1"/>
                          </a:solidFill>
                          <a:latin typeface="Cambria"/>
                          <a:ea typeface="Cambria"/>
                        </a:rPr>
                        <a:t>i inne kierunki działań służące realizacji tego celu operacyjnego</a:t>
                      </a:r>
                      <a:endParaRPr lang="pl-PL" dirty="0">
                        <a:solidFill>
                          <a:schemeClr val="tx1"/>
                        </a:solidFill>
                      </a:endParaRPr>
                    </a:p>
                  </a:txBody>
                  <a:tcPr marL="7620" marR="7620" marT="7620" anchor="ctr"/>
                </a:tc>
                <a:extLst>
                  <a:ext uri="{0D108BD9-81ED-4DB2-BD59-A6C34878D82A}">
                    <a16:rowId xmlns:a16="http://schemas.microsoft.com/office/drawing/2014/main" xmlns="" val="1000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33</a:t>
            </a:fld>
            <a:endParaRPr lang="pl-PL"/>
          </a:p>
        </p:txBody>
      </p:sp>
    </p:spTree>
    <p:extLst>
      <p:ext uri="{BB962C8B-B14F-4D97-AF65-F5344CB8AC3E}">
        <p14:creationId xmlns:p14="http://schemas.microsoft.com/office/powerpoint/2010/main" val="2230538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Cele i kierunki działania – wymiar gospodarczy</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202516834"/>
              </p:ext>
            </p:extLst>
          </p:nvPr>
        </p:nvGraphicFramePr>
        <p:xfrm>
          <a:off x="904788" y="1361675"/>
          <a:ext cx="10696662" cy="4363956"/>
        </p:xfrm>
        <a:graphic>
          <a:graphicData uri="http://schemas.openxmlformats.org/drawingml/2006/table">
            <a:tbl>
              <a:tblPr firstRow="1" bandRow="1">
                <a:tableStyleId>{5940675A-B579-460E-94D1-54222C63F5DA}</a:tableStyleId>
              </a:tblPr>
              <a:tblGrid>
                <a:gridCol w="1879833">
                  <a:extLst>
                    <a:ext uri="{9D8B030D-6E8A-4147-A177-3AD203B41FA5}">
                      <a16:colId xmlns:a16="http://schemas.microsoft.com/office/drawing/2014/main" xmlns="" val="20000"/>
                    </a:ext>
                  </a:extLst>
                </a:gridCol>
                <a:gridCol w="8816829">
                  <a:extLst>
                    <a:ext uri="{9D8B030D-6E8A-4147-A177-3AD203B41FA5}">
                      <a16:colId xmlns:a16="http://schemas.microsoft.com/office/drawing/2014/main" xmlns="" val="20001"/>
                    </a:ext>
                  </a:extLst>
                </a:gridCol>
              </a:tblGrid>
              <a:tr h="268355">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KONKURENCYJNA GOSPODARKA</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268355">
                <a:tc>
                  <a:txBody>
                    <a:bodyPr/>
                    <a:lstStyle/>
                    <a:p>
                      <a:r>
                        <a:rPr lang="pl-PL" sz="1200" b="1">
                          <a:latin typeface="Cambria"/>
                          <a:ea typeface="Cambria"/>
                        </a:rPr>
                        <a:t>Cele</a:t>
                      </a:r>
                      <a:r>
                        <a:rPr lang="pl-PL" sz="1200" b="1" baseline="0">
                          <a:latin typeface="Cambria"/>
                          <a:ea typeface="Cambria"/>
                        </a:rPr>
                        <a:t> operacyjne </a:t>
                      </a:r>
                      <a:endParaRPr lang="pl-PL" sz="1200" b="1">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2543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a:solidFill>
                            <a:srgbClr val="C00000"/>
                          </a:solidFill>
                          <a:latin typeface="Cambria"/>
                          <a:ea typeface="Cambria"/>
                        </a:rPr>
                        <a:t>Odpowiedzialna</a:t>
                      </a:r>
                      <a:r>
                        <a:rPr lang="pl-PL" sz="1200" b="1" baseline="0">
                          <a:solidFill>
                            <a:srgbClr val="C00000"/>
                          </a:solidFill>
                          <a:latin typeface="Cambria"/>
                          <a:ea typeface="Cambria"/>
                        </a:rPr>
                        <a:t> społecznie </a:t>
                      </a:r>
                      <a:r>
                        <a:rPr lang="pl-PL" sz="1200" b="1">
                          <a:solidFill>
                            <a:srgbClr val="C00000"/>
                          </a:solidFill>
                          <a:latin typeface="Cambria"/>
                          <a:ea typeface="Cambria"/>
                        </a:rPr>
                        <a:t>przedsiębiorczość lokalna </a:t>
                      </a:r>
                    </a:p>
                    <a:p>
                      <a:endParaRPr lang="pl-PL" sz="1200" b="1">
                        <a:latin typeface="Cambria" panose="02040503050406030204" pitchFamily="18" charset="0"/>
                        <a:ea typeface="Cambria" panose="02040503050406030204" pitchFamily="18" charset="0"/>
                      </a:endParaRPr>
                    </a:p>
                  </a:txBody>
                  <a:tcPr/>
                </a:tc>
                <a:tc>
                  <a:txBody>
                    <a:bodyPr/>
                    <a:lstStyle/>
                    <a:p>
                      <a:pPr marL="171450" lvl="0" indent="-171450" algn="l">
                        <a:lnSpc>
                          <a:spcPct val="100000"/>
                        </a:lnSpc>
                        <a:spcBef>
                          <a:spcPts val="0"/>
                        </a:spcBef>
                        <a:spcAft>
                          <a:spcPts val="0"/>
                        </a:spcAft>
                        <a:buFont typeface="Courier New"/>
                        <a:buChar char="o"/>
                      </a:pPr>
                      <a:r>
                        <a:rPr lang="pl-PL" sz="1200" b="0" i="0" u="none" strike="noStrike" baseline="0" noProof="0" dirty="0">
                          <a:solidFill>
                            <a:schemeClr val="tx1"/>
                          </a:solidFill>
                          <a:effectLst/>
                          <a:latin typeface="Cambria"/>
                        </a:rPr>
                        <a:t>ułatwianie dostępu przedsiębiorcom do wiedzy, informacji i finansowania, w tym poprzez utworzenie instytucji wspierających  rozwój lokalnej przedsiębiorczości   </a:t>
                      </a:r>
                      <a:endParaRPr lang="pl-PL" baseline="0" dirty="0">
                        <a:solidFill>
                          <a:schemeClr val="tx1"/>
                        </a:solidFill>
                        <a:effectLst/>
                      </a:endParaRPr>
                    </a:p>
                    <a:p>
                      <a:pPr marL="171450" lvl="0" indent="-171450">
                        <a:buFont typeface="Courier New" panose="02070309020205020404" pitchFamily="49" charset="0"/>
                        <a:buChar char="o"/>
                      </a:pPr>
                      <a:r>
                        <a:rPr lang="pl-PL" sz="1200" b="0" i="0" u="none" strike="noStrike" baseline="0" noProof="0" dirty="0">
                          <a:solidFill>
                            <a:schemeClr val="tx1"/>
                          </a:solidFill>
                          <a:effectLst/>
                          <a:latin typeface="Cambria"/>
                        </a:rPr>
                        <a:t>wprowadzanie systemu zachęt dla przedsiębiorców i inwestorów (w szczególności dla aktywności związanych z budowanym CPK, wykorzystujących lokalne zasoby przyrodnicze i rolnicze oraz wdrażających przyjazne dla środowiska rozwiązania technologiczne)</a:t>
                      </a:r>
                    </a:p>
                    <a:p>
                      <a:pPr marL="171450" lvl="0" indent="-171450">
                        <a:buFont typeface="Courier New" panose="02070309020205020404" pitchFamily="49" charset="0"/>
                        <a:buChar char="o"/>
                      </a:pPr>
                      <a:r>
                        <a:rPr lang="pl-PL" sz="1200" b="0" i="0" u="none" strike="noStrike" baseline="0" dirty="0">
                          <a:solidFill>
                            <a:schemeClr val="tx1"/>
                          </a:solidFill>
                          <a:effectLst/>
                          <a:latin typeface="Cambria"/>
                          <a:ea typeface="Cambria"/>
                        </a:rPr>
                        <a:t>wdrażanie systemu wsparcia dla </a:t>
                      </a:r>
                      <a:r>
                        <a:rPr lang="pl-PL" sz="1200" b="0" i="0" u="none" strike="noStrike" baseline="0" dirty="0" err="1">
                          <a:solidFill>
                            <a:schemeClr val="tx1"/>
                          </a:solidFill>
                          <a:effectLst/>
                          <a:latin typeface="Cambria"/>
                          <a:ea typeface="Cambria"/>
                        </a:rPr>
                        <a:t>startupów</a:t>
                      </a:r>
                      <a:r>
                        <a:rPr lang="pl-PL" sz="1200" b="0" i="0" u="none" strike="noStrike" baseline="0" dirty="0">
                          <a:solidFill>
                            <a:schemeClr val="tx1"/>
                          </a:solidFill>
                          <a:effectLst/>
                          <a:latin typeface="Cambria"/>
                          <a:ea typeface="Cambria"/>
                        </a:rPr>
                        <a:t> oraz firm innowacyjnych</a:t>
                      </a:r>
                      <a:endParaRPr lang="pl-PL" dirty="0">
                        <a:solidFill>
                          <a:schemeClr val="tx1"/>
                        </a:solidFill>
                      </a:endParaRPr>
                    </a:p>
                    <a:p>
                      <a:pPr marL="171450" indent="-171450">
                        <a:buFont typeface="Courier New" panose="02070309020205020404" pitchFamily="49" charset="0"/>
                        <a:buChar char="o"/>
                      </a:pPr>
                      <a:r>
                        <a:rPr lang="pl-PL" sz="1200" b="0" i="0" u="none" strike="noStrike" baseline="0" dirty="0">
                          <a:solidFill>
                            <a:schemeClr val="tx1"/>
                          </a:solidFill>
                          <a:effectLst/>
                          <a:latin typeface="Cambria"/>
                          <a:ea typeface="Cambria"/>
                        </a:rPr>
                        <a:t>wdrażanie programów stypendialnych i stażowych dla absolwentów lokalnych szkół lub o wykształceniu atrakcyjnym dla lokalnego rynku pracy, w szczególności </a:t>
                      </a:r>
                      <a:r>
                        <a:rPr lang="pl-PL" sz="1200" dirty="0">
                          <a:solidFill>
                            <a:schemeClr val="tx1"/>
                          </a:solidFill>
                          <a:latin typeface="Cambria"/>
                          <a:ea typeface="Cambria"/>
                        </a:rPr>
                        <a:t>promowanie</a:t>
                      </a:r>
                      <a:r>
                        <a:rPr lang="pl-PL" sz="1200" baseline="0" dirty="0">
                          <a:solidFill>
                            <a:schemeClr val="tx1"/>
                          </a:solidFill>
                          <a:latin typeface="Cambria"/>
                          <a:ea typeface="Cambria"/>
                        </a:rPr>
                        <a:t> </a:t>
                      </a:r>
                      <a:r>
                        <a:rPr lang="pl-PL" sz="1200" dirty="0">
                          <a:solidFill>
                            <a:schemeClr val="tx1"/>
                          </a:solidFill>
                          <a:latin typeface="Cambria"/>
                          <a:ea typeface="Cambria"/>
                        </a:rPr>
                        <a:t>społecznej odpowiedzialności biznesu oraz </a:t>
                      </a:r>
                      <a:r>
                        <a:rPr lang="pl-PL" sz="1200" baseline="0" dirty="0">
                          <a:solidFill>
                            <a:schemeClr val="tx1"/>
                          </a:solidFill>
                          <a:latin typeface="Cambria"/>
                          <a:ea typeface="Cambria"/>
                        </a:rPr>
                        <a:t>gospodarki obiegu zamkniętego</a:t>
                      </a:r>
                      <a:endParaRPr lang="pl-PL" sz="1200" dirty="0">
                        <a:solidFill>
                          <a:schemeClr val="tx1"/>
                        </a:solidFill>
                        <a:latin typeface="Cambria"/>
                        <a:ea typeface="Cambria"/>
                      </a:endParaRPr>
                    </a:p>
                    <a:p>
                      <a:pPr marL="171450" indent="-171450">
                        <a:buFont typeface="Courier New" panose="02070309020205020404" pitchFamily="49" charset="0"/>
                        <a:buChar char="o"/>
                      </a:pPr>
                      <a:r>
                        <a:rPr lang="pl-PL" sz="1200" dirty="0">
                          <a:solidFill>
                            <a:schemeClr val="tx1"/>
                          </a:solidFill>
                          <a:latin typeface="Cambria"/>
                          <a:ea typeface="Cambria"/>
                        </a:rPr>
                        <a:t>wspieranie integracji i partnerstw społeczno-gospodarczych w wymiarze lokalnym i ponadlokalnym</a:t>
                      </a:r>
                    </a:p>
                    <a:p>
                      <a:pPr marL="171450" indent="-171450">
                        <a:buFont typeface="Courier New" panose="02070309020205020404" pitchFamily="49" charset="0"/>
                        <a:buChar char="o"/>
                      </a:pPr>
                      <a:r>
                        <a:rPr lang="pl-PL" sz="1200" dirty="0">
                          <a:solidFill>
                            <a:schemeClr val="tx1"/>
                          </a:solidFill>
                          <a:latin typeface="Cambria"/>
                          <a:ea typeface="Cambria"/>
                        </a:rPr>
                        <a:t>promowanie i rozwijanie</a:t>
                      </a:r>
                      <a:r>
                        <a:rPr lang="pl-PL" sz="1200" baseline="0" dirty="0">
                          <a:solidFill>
                            <a:schemeClr val="tx1"/>
                          </a:solidFill>
                          <a:latin typeface="Cambria"/>
                          <a:ea typeface="Cambria"/>
                        </a:rPr>
                        <a:t> </a:t>
                      </a:r>
                      <a:r>
                        <a:rPr lang="pl-PL" sz="1200" dirty="0">
                          <a:solidFill>
                            <a:schemeClr val="tx1"/>
                          </a:solidFill>
                          <a:latin typeface="Cambria"/>
                          <a:ea typeface="Cambria"/>
                        </a:rPr>
                        <a:t>współpracy międzysektorowej</a:t>
                      </a:r>
                      <a:r>
                        <a:rPr lang="pl-PL" sz="1200" baseline="0" dirty="0">
                          <a:solidFill>
                            <a:schemeClr val="tx1"/>
                          </a:solidFill>
                          <a:latin typeface="Cambria"/>
                          <a:ea typeface="Cambria"/>
                        </a:rPr>
                        <a:t> (w tym z uczelniami) oraz partnerstwa publiczno-prywatnego</a:t>
                      </a:r>
                    </a:p>
                    <a:p>
                      <a:pPr marL="171450" indent="-171450">
                        <a:buFont typeface="Courier New" panose="02070309020205020404" pitchFamily="49" charset="0"/>
                        <a:buChar char="o"/>
                      </a:pPr>
                      <a:r>
                        <a:rPr lang="pl-PL" sz="1200" b="0" i="0" kern="1200" dirty="0">
                          <a:solidFill>
                            <a:schemeClr val="tx1"/>
                          </a:solidFill>
                          <a:effectLst/>
                          <a:latin typeface="Cambria"/>
                          <a:ea typeface="Cambria"/>
                          <a:cs typeface="+mn-cs"/>
                        </a:rPr>
                        <a:t>wdrażanie nowoczesnych technologii do monitorowania i optymalizacji procesów gospodarczych realizowanych przez</a:t>
                      </a:r>
                      <a:r>
                        <a:rPr lang="pl-PL" sz="1200" b="0" i="0" kern="1200" baseline="0" dirty="0">
                          <a:solidFill>
                            <a:schemeClr val="tx1"/>
                          </a:solidFill>
                          <a:effectLst/>
                          <a:latin typeface="Cambria"/>
                          <a:ea typeface="Cambria"/>
                          <a:cs typeface="+mn-cs"/>
                        </a:rPr>
                        <a:t> gminę</a:t>
                      </a:r>
                    </a:p>
                    <a:p>
                      <a:pPr marL="171450" indent="-171450">
                        <a:buFont typeface="Courier New" panose="02070309020205020404" pitchFamily="49" charset="0"/>
                        <a:buChar char="o"/>
                      </a:pPr>
                      <a:r>
                        <a:rPr lang="pl-PL" sz="1200" b="0" i="0" kern="1200" baseline="0" dirty="0">
                          <a:solidFill>
                            <a:schemeClr val="tx1"/>
                          </a:solidFill>
                          <a:effectLst/>
                          <a:latin typeface="Cambria"/>
                          <a:ea typeface="Cambria"/>
                          <a:cs typeface="+mn-cs"/>
                        </a:rPr>
                        <a:t>budowanie systemu edukacji pro przedsiębiorczej oraz edukacji w zakresie nowych technologii </a:t>
                      </a:r>
                    </a:p>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pl-PL" sz="1200" baseline="0" dirty="0">
                          <a:solidFill>
                            <a:schemeClr val="tx1"/>
                          </a:solidFill>
                          <a:latin typeface="Cambria"/>
                          <a:ea typeface="Cambria"/>
                        </a:rPr>
                        <a:t>i inne kierunki działań służące realizacji tego celu operacyjnego</a:t>
                      </a:r>
                    </a:p>
                  </a:txBody>
                  <a:tcPr/>
                </a:tc>
                <a:extLst>
                  <a:ext uri="{0D108BD9-81ED-4DB2-BD59-A6C34878D82A}">
                    <a16:rowId xmlns:a16="http://schemas.microsoft.com/office/drawing/2014/main" xmlns="" val="10002"/>
                  </a:ext>
                </a:extLst>
              </a:tr>
              <a:tr h="1271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a:solidFill>
                            <a:srgbClr val="C00000"/>
                          </a:solidFill>
                          <a:latin typeface="Cambria"/>
                          <a:ea typeface="Cambria"/>
                        </a:rPr>
                        <a:t>Dobrze rozwinięta infrastruktura</a:t>
                      </a:r>
                    </a:p>
                  </a:txBody>
                  <a:tcPr/>
                </a:tc>
                <a:tc>
                  <a:txBody>
                    <a:bodyPr/>
                    <a:lstStyle/>
                    <a:p>
                      <a:pPr marL="171450" lvl="0" indent="-171450" algn="l">
                        <a:lnSpc>
                          <a:spcPct val="100000"/>
                        </a:lnSpc>
                        <a:spcBef>
                          <a:spcPts val="0"/>
                        </a:spcBef>
                        <a:spcAft>
                          <a:spcPts val="0"/>
                        </a:spcAft>
                        <a:buFont typeface="Courier New"/>
                        <a:buChar char="o"/>
                      </a:pPr>
                      <a:r>
                        <a:rPr lang="pl-PL" sz="1200" b="0" i="0" u="none" strike="noStrike" baseline="0" noProof="0" dirty="0">
                          <a:solidFill>
                            <a:schemeClr val="tx1"/>
                          </a:solidFill>
                          <a:latin typeface="Cambria"/>
                        </a:rPr>
                        <a:t>rozwój i podnoszenie jakości i innowacyjności infrastruktury (drogowej, wodno-kanalizacyjnej, telekomunikacyjnej, grzewczej), </a:t>
                      </a:r>
                      <a:endParaRPr lang="pl-PL" dirty="0">
                        <a:solidFill>
                          <a:schemeClr val="tx1"/>
                        </a:solidFill>
                      </a:endParaRPr>
                    </a:p>
                    <a:p>
                      <a:pPr marL="171450" lvl="0" indent="-171450" algn="l">
                        <a:lnSpc>
                          <a:spcPct val="100000"/>
                        </a:lnSpc>
                        <a:spcBef>
                          <a:spcPts val="0"/>
                        </a:spcBef>
                        <a:spcAft>
                          <a:spcPts val="0"/>
                        </a:spcAft>
                        <a:buFont typeface="Courier New"/>
                        <a:buChar char="o"/>
                      </a:pPr>
                      <a:r>
                        <a:rPr lang="pl-PL" sz="1200" b="0" i="0" u="none" strike="noStrike" baseline="0" noProof="0" dirty="0">
                          <a:solidFill>
                            <a:schemeClr val="tx1"/>
                          </a:solidFill>
                          <a:latin typeface="Cambria"/>
                        </a:rPr>
                        <a:t>poprawa dostępności do infrastruktury</a:t>
                      </a:r>
                      <a:endParaRPr lang="pl-PL" b="0" i="0" u="none" strike="noStrike" noProof="0" dirty="0">
                        <a:solidFill>
                          <a:schemeClr val="tx1"/>
                        </a:solidFill>
                      </a:endParaRPr>
                    </a:p>
                    <a:p>
                      <a:pPr marL="171450" lvl="0" indent="-171450" algn="l">
                        <a:lnSpc>
                          <a:spcPct val="100000"/>
                        </a:lnSpc>
                        <a:spcBef>
                          <a:spcPts val="0"/>
                        </a:spcBef>
                        <a:spcAft>
                          <a:spcPts val="0"/>
                        </a:spcAft>
                        <a:buFont typeface="Courier New"/>
                        <a:buChar char="o"/>
                      </a:pPr>
                      <a:r>
                        <a:rPr lang="pl-PL" sz="1200" b="0" i="0" u="none" strike="noStrike" baseline="0" noProof="0" dirty="0">
                          <a:solidFill>
                            <a:schemeClr val="tx1"/>
                          </a:solidFill>
                          <a:latin typeface="Cambria"/>
                        </a:rPr>
                        <a:t>wdrażanie inteligentnych rozwiązań </a:t>
                      </a:r>
                      <a:endParaRPr lang="pl-PL" b="0" i="0" u="none" strike="noStrike" noProof="0" dirty="0">
                        <a:solidFill>
                          <a:schemeClr val="tx1"/>
                        </a:solidFill>
                      </a:endParaRPr>
                    </a:p>
                    <a:p>
                      <a:pPr marL="171450" lvl="0" indent="-171450" algn="l">
                        <a:lnSpc>
                          <a:spcPct val="100000"/>
                        </a:lnSpc>
                        <a:spcBef>
                          <a:spcPts val="0"/>
                        </a:spcBef>
                        <a:spcAft>
                          <a:spcPts val="0"/>
                        </a:spcAft>
                        <a:buFont typeface="Courier New"/>
                        <a:buChar char="o"/>
                      </a:pPr>
                      <a:r>
                        <a:rPr lang="pl-PL" sz="1200" b="0" i="0" u="none" strike="noStrike" baseline="0" noProof="0" dirty="0">
                          <a:solidFill>
                            <a:schemeClr val="tx1"/>
                          </a:solidFill>
                          <a:latin typeface="Cambria"/>
                        </a:rPr>
                        <a:t>tworzenie nowoczesnych centrów biznesowych i </a:t>
                      </a:r>
                      <a:r>
                        <a:rPr lang="pl-PL" sz="1200" b="0" i="0" u="none" strike="noStrike" baseline="0" noProof="0" dirty="0" err="1">
                          <a:solidFill>
                            <a:schemeClr val="tx1"/>
                          </a:solidFill>
                          <a:latin typeface="Cambria"/>
                        </a:rPr>
                        <a:t>coworkingowych</a:t>
                      </a:r>
                      <a:endParaRPr lang="pl-PL" dirty="0">
                        <a:solidFill>
                          <a:schemeClr val="tx1"/>
                        </a:solidFill>
                      </a:endParaRPr>
                    </a:p>
                    <a:p>
                      <a:pPr marL="171450" lvl="0" indent="-171450" algn="l">
                        <a:lnSpc>
                          <a:spcPct val="100000"/>
                        </a:lnSpc>
                        <a:spcBef>
                          <a:spcPts val="0"/>
                        </a:spcBef>
                        <a:spcAft>
                          <a:spcPts val="0"/>
                        </a:spcAft>
                        <a:buFont typeface="Courier New"/>
                        <a:buChar char="o"/>
                      </a:pPr>
                      <a:r>
                        <a:rPr lang="pl-PL" sz="1200" b="0" i="0" u="none" strike="noStrike" baseline="0" noProof="0" dirty="0">
                          <a:solidFill>
                            <a:schemeClr val="tx1"/>
                          </a:solidFill>
                          <a:latin typeface="Cambria"/>
                        </a:rPr>
                        <a:t>rozwój terenów inwestycyjnych</a:t>
                      </a:r>
                      <a:endParaRPr lang="pl-PL" b="0" i="0" u="none" strike="noStrike" noProof="0" dirty="0">
                        <a:solidFill>
                          <a:schemeClr val="tx1"/>
                        </a:solidFill>
                      </a:endParaRPr>
                    </a:p>
                    <a:p>
                      <a:pPr marL="0" lvl="0" indent="0" algn="l">
                        <a:lnSpc>
                          <a:spcPct val="100000"/>
                        </a:lnSpc>
                        <a:spcBef>
                          <a:spcPts val="0"/>
                        </a:spcBef>
                        <a:spcAft>
                          <a:spcPts val="0"/>
                        </a:spcAft>
                        <a:buNone/>
                      </a:pPr>
                      <a:r>
                        <a:rPr lang="pl-PL" sz="1200" b="0" i="0" u="none" strike="noStrike" baseline="0" noProof="0" dirty="0">
                          <a:solidFill>
                            <a:schemeClr val="tx1"/>
                          </a:solidFill>
                          <a:latin typeface="Cambria"/>
                        </a:rPr>
                        <a:t>i inne kierunki działań służące realizacji tego celu operacyjnego</a:t>
                      </a:r>
                      <a:endParaRPr lang="pl-PL" b="0" i="0" u="none" strike="noStrike" noProof="0" dirty="0">
                        <a:solidFill>
                          <a:schemeClr val="tx1"/>
                        </a:solidFill>
                      </a:endParaRPr>
                    </a:p>
                  </a:txBody>
                  <a:tcPr/>
                </a:tc>
                <a:extLst>
                  <a:ext uri="{0D108BD9-81ED-4DB2-BD59-A6C34878D82A}">
                    <a16:rowId xmlns:a16="http://schemas.microsoft.com/office/drawing/2014/main" xmlns="" val="10003"/>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34</a:t>
            </a:fld>
            <a:endParaRPr lang="pl-PL"/>
          </a:p>
        </p:txBody>
      </p:sp>
      <p:sp>
        <p:nvSpPr>
          <p:cNvPr id="7" name="pole tekstowe 6"/>
          <p:cNvSpPr txBox="1"/>
          <p:nvPr/>
        </p:nvSpPr>
        <p:spPr>
          <a:xfrm>
            <a:off x="10744200" y="1001394"/>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Tabela 3</a:t>
            </a:r>
          </a:p>
        </p:txBody>
      </p:sp>
    </p:spTree>
    <p:extLst>
      <p:ext uri="{BB962C8B-B14F-4D97-AF65-F5344CB8AC3E}">
        <p14:creationId xmlns:p14="http://schemas.microsoft.com/office/powerpoint/2010/main" val="2573721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latin typeface="Cambria"/>
                <a:ea typeface="Cambria"/>
              </a:rPr>
              <a:t>Cele i kierunki działania – wymiar gospodarczy – c.d.</a:t>
            </a:r>
            <a:endParaRPr lang="pl-PL"/>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3901479095"/>
              </p:ext>
            </p:extLst>
          </p:nvPr>
        </p:nvGraphicFramePr>
        <p:xfrm>
          <a:off x="914400" y="1275950"/>
          <a:ext cx="10696662" cy="1752217"/>
        </p:xfrm>
        <a:graphic>
          <a:graphicData uri="http://schemas.openxmlformats.org/drawingml/2006/table">
            <a:tbl>
              <a:tblPr firstRow="1" bandRow="1">
                <a:tableStyleId>{5940675A-B579-460E-94D1-54222C63F5DA}</a:tableStyleId>
              </a:tblPr>
              <a:tblGrid>
                <a:gridCol w="1879833">
                  <a:extLst>
                    <a:ext uri="{9D8B030D-6E8A-4147-A177-3AD203B41FA5}">
                      <a16:colId xmlns:a16="http://schemas.microsoft.com/office/drawing/2014/main" xmlns="" val="20000"/>
                    </a:ext>
                  </a:extLst>
                </a:gridCol>
                <a:gridCol w="8816829">
                  <a:extLst>
                    <a:ext uri="{9D8B030D-6E8A-4147-A177-3AD203B41FA5}">
                      <a16:colId xmlns:a16="http://schemas.microsoft.com/office/drawing/2014/main" xmlns="" val="20001"/>
                    </a:ext>
                  </a:extLst>
                </a:gridCol>
              </a:tblGrid>
              <a:tr h="253965">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KONKURENCYJNA GOSPODARKA</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253965">
                <a:tc>
                  <a:txBody>
                    <a:bodyPr/>
                    <a:lstStyle/>
                    <a:p>
                      <a:r>
                        <a:rPr lang="pl-PL" sz="1200" b="1">
                          <a:latin typeface="Cambria"/>
                          <a:ea typeface="Cambria"/>
                        </a:rPr>
                        <a:t>Cele</a:t>
                      </a:r>
                      <a:r>
                        <a:rPr lang="pl-PL" sz="1200" b="1" baseline="0">
                          <a:latin typeface="Cambria"/>
                          <a:ea typeface="Cambria"/>
                        </a:rPr>
                        <a:t> operacyjne </a:t>
                      </a:r>
                      <a:endParaRPr lang="pl-PL" sz="1200" b="1">
                        <a:latin typeface="Cambria"/>
                        <a:ea typeface="Cambria"/>
                      </a:endParaRPr>
                    </a:p>
                  </a:txBody>
                  <a:tcPr>
                    <a:solidFill>
                      <a:schemeClr val="bg2"/>
                    </a:solidFill>
                  </a:tcPr>
                </a:tc>
                <a:tc>
                  <a:txBody>
                    <a:bodyPr/>
                    <a:lstStyle/>
                    <a:p>
                      <a:r>
                        <a:rPr lang="pl-PL" sz="1200" b="1" dirty="0">
                          <a:latin typeface="Cambria"/>
                          <a:ea typeface="Cambria"/>
                        </a:rPr>
                        <a:t>Kierunki</a:t>
                      </a:r>
                      <a:r>
                        <a:rPr lang="pl-PL" sz="1200" b="1" baseline="0" dirty="0">
                          <a:latin typeface="Cambria"/>
                          <a:ea typeface="Cambria"/>
                        </a:rPr>
                        <a:t> działania </a:t>
                      </a:r>
                      <a:endParaRPr lang="pl-PL" sz="1200" b="1" dirty="0">
                        <a:latin typeface="Cambria"/>
                        <a:ea typeface="Cambria"/>
                      </a:endParaRPr>
                    </a:p>
                  </a:txBody>
                  <a:tcPr>
                    <a:solidFill>
                      <a:schemeClr val="bg2"/>
                    </a:solidFill>
                  </a:tcPr>
                </a:tc>
                <a:extLst>
                  <a:ext uri="{0D108BD9-81ED-4DB2-BD59-A6C34878D82A}">
                    <a16:rowId xmlns:a16="http://schemas.microsoft.com/office/drawing/2014/main" xmlns="" val="10001"/>
                  </a:ext>
                </a:extLst>
              </a:tr>
              <a:tr h="1203577">
                <a:tc>
                  <a:txBody>
                    <a:bodyPr/>
                    <a:lstStyle/>
                    <a:p>
                      <a:pPr marL="0" marR="0" lvl="0" indent="0" algn="l" rtl="0">
                        <a:lnSpc>
                          <a:spcPct val="100000"/>
                        </a:lnSpc>
                        <a:spcBef>
                          <a:spcPts val="0"/>
                        </a:spcBef>
                        <a:spcAft>
                          <a:spcPts val="0"/>
                        </a:spcAft>
                        <a:buClrTx/>
                        <a:buSzTx/>
                        <a:buFontTx/>
                        <a:buNone/>
                      </a:pPr>
                      <a:r>
                        <a:rPr lang="pl-PL" sz="1200" b="1">
                          <a:solidFill>
                            <a:srgbClr val="C00000"/>
                          </a:solidFill>
                          <a:latin typeface="Cambria"/>
                          <a:ea typeface="Cambria"/>
                        </a:rPr>
                        <a:t>Rozpoznawalna marka gminy</a:t>
                      </a:r>
                      <a:endParaRPr lang="pl-PL"/>
                    </a:p>
                    <a:p>
                      <a:pPr lvl="0" defTabSz="914400">
                        <a:buNone/>
                        <a:tabLst/>
                        <a:defRPr/>
                      </a:pPr>
                      <a:endParaRPr lang="pl-PL" sz="1200" b="1">
                        <a:latin typeface="Cambria"/>
                        <a:ea typeface="Cambria"/>
                      </a:endParaRPr>
                    </a:p>
                  </a:txBody>
                  <a:tcPr/>
                </a:tc>
                <a:tc>
                  <a:txBody>
                    <a:bodyPr/>
                    <a:lstStyle/>
                    <a:p>
                      <a:pPr marL="171450" lvl="0" indent="-171450">
                        <a:buFont typeface="Courier New" panose="02070309020205020404" pitchFamily="49" charset="0"/>
                        <a:buChar char="o"/>
                      </a:pPr>
                      <a:r>
                        <a:rPr lang="pl-PL" sz="1200" b="0" i="0" kern="1200" dirty="0" smtClean="0">
                          <a:solidFill>
                            <a:schemeClr val="tx1"/>
                          </a:solidFill>
                          <a:effectLst/>
                          <a:latin typeface="Cambria"/>
                          <a:ea typeface="Cambria"/>
                          <a:cs typeface="+mn-cs"/>
                        </a:rPr>
                        <a:t>umacnianie</a:t>
                      </a:r>
                      <a:r>
                        <a:rPr lang="pl-PL" sz="1200" b="0" i="0" kern="1200" baseline="0" dirty="0" smtClean="0">
                          <a:solidFill>
                            <a:schemeClr val="tx1"/>
                          </a:solidFill>
                          <a:effectLst/>
                          <a:latin typeface="Cambria"/>
                          <a:ea typeface="Cambria"/>
                          <a:cs typeface="+mn-cs"/>
                        </a:rPr>
                        <a:t> </a:t>
                      </a:r>
                      <a:r>
                        <a:rPr lang="pl-PL" sz="1200" b="0" i="0" kern="1200" dirty="0">
                          <a:solidFill>
                            <a:schemeClr val="tx1"/>
                          </a:solidFill>
                          <a:effectLst/>
                          <a:latin typeface="Cambria"/>
                          <a:ea typeface="Cambria"/>
                          <a:cs typeface="+mn-cs"/>
                        </a:rPr>
                        <a:t>marki gminy</a:t>
                      </a:r>
                      <a:endParaRPr lang="pl-PL" sz="1200" b="0" baseline="0" dirty="0">
                        <a:solidFill>
                          <a:schemeClr val="tx1"/>
                        </a:solidFill>
                        <a:latin typeface="Cambria"/>
                        <a:ea typeface="Cambria"/>
                      </a:endParaRPr>
                    </a:p>
                    <a:p>
                      <a:pPr marL="171450" lvl="0" indent="-171450">
                        <a:buFont typeface="Courier New" panose="02070309020205020404" pitchFamily="49" charset="0"/>
                        <a:buChar char="o"/>
                      </a:pPr>
                      <a:r>
                        <a:rPr lang="pl-PL" sz="1200" b="0" i="0" kern="1200" baseline="0" dirty="0">
                          <a:solidFill>
                            <a:schemeClr val="tx1"/>
                          </a:solidFill>
                          <a:effectLst/>
                          <a:latin typeface="Cambria"/>
                          <a:ea typeface="Cambria"/>
                          <a:cs typeface="+mn-cs"/>
                        </a:rPr>
                        <a:t>umacnianie systemu komunikacji z otoczeniem zewnętrznym i rozwijanie współpracy z mediami </a:t>
                      </a:r>
                      <a:endParaRPr lang="pl-PL" dirty="0">
                        <a:solidFill>
                          <a:schemeClr val="tx1"/>
                        </a:solidFill>
                      </a:endParaRPr>
                    </a:p>
                    <a:p>
                      <a:pPr marL="171450" lvl="0" indent="-171450">
                        <a:buFont typeface="Courier New" panose="02070309020205020404" pitchFamily="49" charset="0"/>
                        <a:buChar char="o"/>
                      </a:pPr>
                      <a:r>
                        <a:rPr lang="pl-PL" sz="1200" b="0" i="0" kern="1200" baseline="0" dirty="0">
                          <a:solidFill>
                            <a:schemeClr val="tx1"/>
                          </a:solidFill>
                          <a:effectLst/>
                          <a:latin typeface="Cambria"/>
                          <a:ea typeface="Cambria"/>
                          <a:cs typeface="+mn-cs"/>
                        </a:rPr>
                        <a:t>organizacja wydarzeń mających na celu promowanie gminy </a:t>
                      </a:r>
                      <a:endParaRPr lang="pl-PL" dirty="0">
                        <a:solidFill>
                          <a:schemeClr val="tx1"/>
                        </a:solidFill>
                      </a:endParaRPr>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b="0" i="0" kern="1200" baseline="0" dirty="0">
                          <a:solidFill>
                            <a:schemeClr val="tx1"/>
                          </a:solidFill>
                          <a:effectLst/>
                          <a:latin typeface="Cambria"/>
                          <a:ea typeface="Cambria"/>
                          <a:cs typeface="+mn-cs"/>
                        </a:rPr>
                        <a:t>prowadzenie kampanii promujących lokalne produkty i kampanie turystyczne</a:t>
                      </a:r>
                      <a:endParaRPr lang="pl-PL" dirty="0">
                        <a:solidFill>
                          <a:schemeClr val="tx1"/>
                        </a:solidFill>
                      </a:endParaRPr>
                    </a:p>
                    <a:p>
                      <a:pPr marL="171450" lvl="0" indent="-171450">
                        <a:buFont typeface="Courier New" panose="02070309020205020404" pitchFamily="49" charset="0"/>
                        <a:buChar char="o"/>
                      </a:pPr>
                      <a:r>
                        <a:rPr lang="pl-PL" sz="1200" b="0" i="0" kern="1200" baseline="0" dirty="0">
                          <a:solidFill>
                            <a:schemeClr val="tx1"/>
                          </a:solidFill>
                          <a:effectLst/>
                          <a:latin typeface="Cambria"/>
                          <a:ea typeface="Cambria"/>
                          <a:cs typeface="+mn-cs"/>
                        </a:rPr>
                        <a:t>rozwijanie infrastruktury turystycznej </a:t>
                      </a:r>
                      <a:endParaRPr lang="pl-PL" dirty="0">
                        <a:solidFill>
                          <a:schemeClr val="tx1"/>
                        </a:solidFill>
                      </a:endParaRPr>
                    </a:p>
                    <a:p>
                      <a:pPr marL="0" marR="0" lvl="0" indent="0" algn="l" rtl="0">
                        <a:lnSpc>
                          <a:spcPct val="100000"/>
                        </a:lnSpc>
                        <a:spcBef>
                          <a:spcPts val="0"/>
                        </a:spcBef>
                        <a:spcAft>
                          <a:spcPts val="0"/>
                        </a:spcAft>
                        <a:buClrTx/>
                        <a:buSzTx/>
                        <a:buFont typeface="Courier New" panose="02070309020205020404" pitchFamily="49" charset="0"/>
                        <a:buNone/>
                      </a:pPr>
                      <a:r>
                        <a:rPr lang="pl-PL" sz="1200" baseline="0" dirty="0">
                          <a:solidFill>
                            <a:schemeClr val="tx1"/>
                          </a:solidFill>
                          <a:latin typeface="Cambria"/>
                          <a:ea typeface="Cambria"/>
                        </a:rPr>
                        <a:t>i inne kierunki działań służące realizacji tego celu operacyjnego</a:t>
                      </a:r>
                      <a:endParaRPr lang="pl-PL" sz="1200" b="0" i="0" kern="1200" baseline="0" dirty="0">
                        <a:solidFill>
                          <a:schemeClr val="tx1"/>
                        </a:solidFill>
                        <a:effectLst/>
                        <a:latin typeface="Cambria"/>
                        <a:ea typeface="Cambria"/>
                        <a:cs typeface="+mn-cs"/>
                      </a:endParaRPr>
                    </a:p>
                  </a:txBody>
                  <a:tcPr/>
                </a:tc>
                <a:extLst>
                  <a:ext uri="{0D108BD9-81ED-4DB2-BD59-A6C34878D82A}">
                    <a16:rowId xmlns:a16="http://schemas.microsoft.com/office/drawing/2014/main" xmlns="" val="1000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35</a:t>
            </a:fld>
            <a:endParaRPr lang="pl-PL"/>
          </a:p>
        </p:txBody>
      </p:sp>
    </p:spTree>
    <p:extLst>
      <p:ext uri="{BB962C8B-B14F-4D97-AF65-F5344CB8AC3E}">
        <p14:creationId xmlns:p14="http://schemas.microsoft.com/office/powerpoint/2010/main" val="1515335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Cele i kierunki działania – wymiar przestrzenny</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2024702573"/>
              </p:ext>
            </p:extLst>
          </p:nvPr>
        </p:nvGraphicFramePr>
        <p:xfrm>
          <a:off x="838200" y="1467418"/>
          <a:ext cx="10515600" cy="3017520"/>
        </p:xfrm>
        <a:graphic>
          <a:graphicData uri="http://schemas.openxmlformats.org/drawingml/2006/table">
            <a:tbl>
              <a:tblPr firstRow="1" bandRow="1">
                <a:tableStyleId>{5940675A-B579-460E-94D1-54222C63F5DA}</a:tableStyleId>
              </a:tblPr>
              <a:tblGrid>
                <a:gridCol w="1475630">
                  <a:extLst>
                    <a:ext uri="{9D8B030D-6E8A-4147-A177-3AD203B41FA5}">
                      <a16:colId xmlns:a16="http://schemas.microsoft.com/office/drawing/2014/main" xmlns="" val="20000"/>
                    </a:ext>
                  </a:extLst>
                </a:gridCol>
                <a:gridCol w="9039970">
                  <a:extLst>
                    <a:ext uri="{9D8B030D-6E8A-4147-A177-3AD203B41FA5}">
                      <a16:colId xmlns:a16="http://schemas.microsoft.com/office/drawing/2014/main" xmlns="" val="20001"/>
                    </a:ext>
                  </a:extLst>
                </a:gridCol>
              </a:tblGrid>
              <a:tr h="185420">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PRZYJAZNA PRZESTRZEŃ</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185420">
                <a:tc>
                  <a:txBody>
                    <a:bodyPr/>
                    <a:lstStyle/>
                    <a:p>
                      <a:r>
                        <a:rPr lang="pl-PL" sz="1200" b="1">
                          <a:latin typeface="Cambria"/>
                          <a:ea typeface="Cambria"/>
                        </a:rPr>
                        <a:t>Cele</a:t>
                      </a:r>
                      <a:r>
                        <a:rPr lang="pl-PL" sz="1200" b="1" baseline="0">
                          <a:latin typeface="Cambria"/>
                          <a:ea typeface="Cambria"/>
                        </a:rPr>
                        <a:t> operacyjne </a:t>
                      </a:r>
                      <a:endParaRPr lang="pl-PL" sz="1200" b="1">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729745">
                <a:tc>
                  <a:txBody>
                    <a:bodyPr/>
                    <a:lstStyle/>
                    <a:p>
                      <a:r>
                        <a:rPr lang="pl-PL" sz="1200" b="1">
                          <a:solidFill>
                            <a:srgbClr val="C00000"/>
                          </a:solidFill>
                          <a:latin typeface="Cambria"/>
                          <a:ea typeface="Cambria"/>
                        </a:rPr>
                        <a:t>Funkcjonalna i</a:t>
                      </a:r>
                      <a:r>
                        <a:rPr lang="pl-PL" sz="1200" b="1" baseline="0">
                          <a:solidFill>
                            <a:srgbClr val="C00000"/>
                          </a:solidFill>
                          <a:latin typeface="Cambria"/>
                          <a:ea typeface="Cambria"/>
                        </a:rPr>
                        <a:t> estetyczna przestrzeń</a:t>
                      </a:r>
                      <a:endParaRPr lang="pl-PL" sz="1200" b="1">
                        <a:solidFill>
                          <a:srgbClr val="C00000"/>
                        </a:solidFill>
                        <a:latin typeface="Cambria"/>
                        <a:ea typeface="Cambria"/>
                      </a:endParaRPr>
                    </a:p>
                  </a:txBody>
                  <a:tcPr/>
                </a:tc>
                <a:tc>
                  <a:txBody>
                    <a:bodyPr/>
                    <a:lstStyle/>
                    <a:p>
                      <a:pPr marL="171450" indent="-171450">
                        <a:buFont typeface="Courier New" panose="02070309020205020404" pitchFamily="49" charset="0"/>
                        <a:buChar char="o"/>
                      </a:pPr>
                      <a:r>
                        <a:rPr lang="pl-PL" sz="1200" dirty="0">
                          <a:latin typeface="Cambria"/>
                          <a:ea typeface="Cambria"/>
                        </a:rPr>
                        <a:t>rewitalizacja</a:t>
                      </a:r>
                      <a:r>
                        <a:rPr lang="pl-PL" sz="1200" baseline="0" dirty="0">
                          <a:latin typeface="Cambria"/>
                          <a:ea typeface="Cambria"/>
                        </a:rPr>
                        <a:t> przestrzeni publicznych</a:t>
                      </a:r>
                    </a:p>
                    <a:p>
                      <a:pPr marL="171450" indent="-171450">
                        <a:buFont typeface="Courier New" panose="02070309020205020404" pitchFamily="49" charset="0"/>
                        <a:buChar char="o"/>
                      </a:pPr>
                      <a:r>
                        <a:rPr lang="pl-PL" sz="1200" dirty="0">
                          <a:latin typeface="Cambria"/>
                          <a:ea typeface="Cambria"/>
                        </a:rPr>
                        <a:t>zwiększanie ilości terenów zielonych (parki, skwery)</a:t>
                      </a:r>
                      <a:r>
                        <a:rPr lang="pl-PL" sz="1200" baseline="0" dirty="0">
                          <a:latin typeface="Cambria"/>
                          <a:ea typeface="Cambria"/>
                        </a:rPr>
                        <a:t> i utrzymanie terenów cennych przyrodniczo na terenie gminy</a:t>
                      </a:r>
                      <a:endParaRPr lang="pl-PL" sz="1200" dirty="0">
                        <a:latin typeface="Cambria"/>
                        <a:ea typeface="Cambria"/>
                      </a:endParaRPr>
                    </a:p>
                    <a:p>
                      <a:pPr marL="171450" indent="-171450">
                        <a:buFont typeface="Courier New" panose="02070309020205020404" pitchFamily="49" charset="0"/>
                        <a:buChar char="o"/>
                      </a:pPr>
                      <a:r>
                        <a:rPr lang="pl-PL" sz="1200" dirty="0">
                          <a:latin typeface="Cambria"/>
                          <a:ea typeface="Cambria"/>
                        </a:rPr>
                        <a:t>rozwój przestrzeni </a:t>
                      </a:r>
                      <a:r>
                        <a:rPr lang="pl-PL" sz="1200" dirty="0">
                          <a:solidFill>
                            <a:schemeClr val="tx1"/>
                          </a:solidFill>
                          <a:latin typeface="Cambria"/>
                          <a:ea typeface="Cambria"/>
                        </a:rPr>
                        <a:t>publicznych i mieszkaniowych sprzyjających integracji mieszkańców </a:t>
                      </a:r>
                    </a:p>
                    <a:p>
                      <a:pPr marL="171450" indent="-171450">
                        <a:buFont typeface="Courier New" panose="02070309020205020404" pitchFamily="49" charset="0"/>
                        <a:buChar char="o"/>
                      </a:pPr>
                      <a:r>
                        <a:rPr lang="pl-PL" sz="1200" dirty="0">
                          <a:solidFill>
                            <a:schemeClr val="tx1"/>
                          </a:solidFill>
                          <a:latin typeface="Cambria"/>
                          <a:ea typeface="Cambria"/>
                        </a:rPr>
                        <a:t>wyposażenie przestrzeni publicznych w</a:t>
                      </a:r>
                      <a:r>
                        <a:rPr lang="pl-PL" sz="1200" baseline="0" dirty="0">
                          <a:solidFill>
                            <a:schemeClr val="tx1"/>
                          </a:solidFill>
                          <a:latin typeface="Cambria"/>
                          <a:ea typeface="Cambria"/>
                        </a:rPr>
                        <a:t> małą architekturę i infrastrukturę sprzyjającą odpoczynkowi i integracji mieszkańców</a:t>
                      </a:r>
                      <a:endParaRPr lang="pl-PL" sz="1200" dirty="0">
                        <a:solidFill>
                          <a:schemeClr val="tx1"/>
                        </a:solidFill>
                        <a:latin typeface="Cambria"/>
                        <a:ea typeface="Cambria"/>
                      </a:endParaRPr>
                    </a:p>
                    <a:p>
                      <a:pPr marL="171450" indent="-171450">
                        <a:buFont typeface="Courier New" panose="02070309020205020404" pitchFamily="49" charset="0"/>
                        <a:buChar char="o"/>
                      </a:pPr>
                      <a:r>
                        <a:rPr lang="pl-PL" sz="1200" dirty="0">
                          <a:solidFill>
                            <a:schemeClr val="tx1"/>
                          </a:solidFill>
                          <a:latin typeface="Cambria"/>
                          <a:ea typeface="Cambria"/>
                        </a:rPr>
                        <a:t>podejmowanie</a:t>
                      </a:r>
                      <a:r>
                        <a:rPr lang="pl-PL" sz="1200" baseline="0" dirty="0">
                          <a:solidFill>
                            <a:schemeClr val="tx1"/>
                          </a:solidFill>
                          <a:latin typeface="Cambria"/>
                          <a:ea typeface="Cambria"/>
                        </a:rPr>
                        <a:t> działań na rzecz porządkowania i estetyzacji przestrzeni</a:t>
                      </a:r>
                      <a:endParaRPr lang="pl-PL" sz="1200" dirty="0">
                        <a:solidFill>
                          <a:schemeClr val="tx1"/>
                        </a:solidFill>
                        <a:latin typeface="Cambria"/>
                        <a:ea typeface="Cambria"/>
                      </a:endParaRPr>
                    </a:p>
                    <a:p>
                      <a:pPr marL="171450" indent="-171450">
                        <a:buFont typeface="Courier New" panose="02070309020205020404" pitchFamily="49" charset="0"/>
                        <a:buChar char="o"/>
                      </a:pPr>
                      <a:r>
                        <a:rPr lang="pl-PL" sz="1200" dirty="0">
                          <a:solidFill>
                            <a:schemeClr val="tx1"/>
                          </a:solidFill>
                          <a:latin typeface="Cambria"/>
                          <a:ea typeface="Cambria"/>
                        </a:rPr>
                        <a:t>zapewnienie</a:t>
                      </a:r>
                      <a:r>
                        <a:rPr lang="pl-PL" sz="1200" baseline="0" dirty="0">
                          <a:solidFill>
                            <a:schemeClr val="tx1"/>
                          </a:solidFill>
                          <a:latin typeface="Cambria"/>
                          <a:ea typeface="Cambria"/>
                        </a:rPr>
                        <a:t> poszanowania lokalnych tradycji architektonicznych</a:t>
                      </a:r>
                    </a:p>
                    <a:p>
                      <a:pPr marL="171450" indent="-171450">
                        <a:buFont typeface="Courier New" panose="02070309020205020404" pitchFamily="49" charset="0"/>
                        <a:buChar char="o"/>
                      </a:pPr>
                      <a:r>
                        <a:rPr lang="pl-PL" sz="1200" baseline="0" dirty="0">
                          <a:solidFill>
                            <a:schemeClr val="tx1"/>
                          </a:solidFill>
                          <a:latin typeface="Cambria"/>
                          <a:ea typeface="Cambria"/>
                        </a:rPr>
                        <a:t>promowanie lokalnej kultury i sztuki w przestrzeniach publicznych </a:t>
                      </a:r>
                    </a:p>
                    <a:p>
                      <a:pPr marL="171450" indent="-171450">
                        <a:buFont typeface="Courier New" panose="02070309020205020404" pitchFamily="49" charset="0"/>
                        <a:buChar char="o"/>
                      </a:pPr>
                      <a:r>
                        <a:rPr lang="pl-PL" sz="1200" baseline="0" dirty="0">
                          <a:solidFill>
                            <a:schemeClr val="tx1"/>
                          </a:solidFill>
                          <a:latin typeface="Cambria"/>
                          <a:ea typeface="Cambria"/>
                        </a:rPr>
                        <a:t>wdrażanie rozwiązań technologicznych poprawiających funkcjonalność przestrzeni</a:t>
                      </a:r>
                    </a:p>
                    <a:p>
                      <a:pPr marL="171450" indent="-171450">
                        <a:buFont typeface="Courier New" panose="02070309020205020404" pitchFamily="49" charset="0"/>
                        <a:buChar char="o"/>
                      </a:pPr>
                      <a:r>
                        <a:rPr lang="pl-PL" sz="1200" baseline="0" dirty="0">
                          <a:solidFill>
                            <a:schemeClr val="tx1"/>
                          </a:solidFill>
                          <a:latin typeface="Cambria"/>
                          <a:ea typeface="Cambria"/>
                        </a:rPr>
                        <a:t>rozwój inteligentnego oświetlenia w miejscach publicznych</a:t>
                      </a:r>
                    </a:p>
                    <a:p>
                      <a:pPr marL="171450" indent="-171450">
                        <a:buFont typeface="Courier New" panose="02070309020205020404" pitchFamily="49" charset="0"/>
                        <a:buChar char="o"/>
                      </a:pPr>
                      <a:r>
                        <a:rPr lang="pl-PL" sz="1200" baseline="0" dirty="0">
                          <a:solidFill>
                            <a:schemeClr val="tx1"/>
                          </a:solidFill>
                          <a:latin typeface="Cambria"/>
                          <a:ea typeface="Cambria"/>
                        </a:rPr>
                        <a:t>zwiększenie liczby miejsc </a:t>
                      </a:r>
                      <a:r>
                        <a:rPr lang="pl-PL" sz="1200" b="0" i="0" u="none" strike="noStrike" baseline="0" noProof="0" dirty="0">
                          <a:solidFill>
                            <a:schemeClr val="tx1"/>
                          </a:solidFill>
                          <a:latin typeface="Cambria"/>
                        </a:rPr>
                        <a:t>do parkowania</a:t>
                      </a:r>
                    </a:p>
                    <a:p>
                      <a:pPr marL="171450" indent="-171450">
                        <a:buFont typeface="Courier New" panose="02070309020205020404" pitchFamily="49" charset="0"/>
                        <a:buChar char="o"/>
                      </a:pPr>
                      <a:r>
                        <a:rPr lang="pl-PL" sz="1200" baseline="0" dirty="0">
                          <a:solidFill>
                            <a:schemeClr val="tx1"/>
                          </a:solidFill>
                          <a:latin typeface="Cambria"/>
                          <a:ea typeface="Cambria"/>
                        </a:rPr>
                        <a:t>działania edukacyjne na temat estetyki przestrzeni publicznej i wdrożenie systemu zachęt do dbania o otoczenie </a:t>
                      </a:r>
                    </a:p>
                    <a:p>
                      <a:pPr marL="171450" lvl="0" indent="-171450">
                        <a:buFont typeface="Courier New" panose="02070309020205020404" pitchFamily="49" charset="0"/>
                        <a:buChar char="o"/>
                      </a:pPr>
                      <a:r>
                        <a:rPr lang="pl-PL" sz="1200" b="0" i="0" u="none" strike="noStrike" baseline="0" noProof="0" dirty="0">
                          <a:solidFill>
                            <a:schemeClr val="tx1"/>
                          </a:solidFill>
                          <a:latin typeface="Cambria"/>
                        </a:rPr>
                        <a:t>wsparcie dla działań zmierzających do zachowania oraz poprawy walorów krajobrazowych</a:t>
                      </a:r>
                      <a:endParaRPr lang="pl-PL" sz="1200" baseline="0" dirty="0">
                        <a:solidFill>
                          <a:schemeClr val="tx1"/>
                        </a:solidFill>
                        <a:latin typeface="Cambria"/>
                        <a:ea typeface="Cambria"/>
                      </a:endParaRPr>
                    </a:p>
                    <a:p>
                      <a:pPr marL="0" lvl="0" indent="0">
                        <a:buNone/>
                      </a:pPr>
                      <a:r>
                        <a:rPr lang="pl-PL" sz="1200" baseline="0" dirty="0">
                          <a:solidFill>
                            <a:schemeClr val="tx1"/>
                          </a:solidFill>
                          <a:latin typeface="Cambria"/>
                          <a:ea typeface="Cambria"/>
                        </a:rPr>
                        <a:t>i inne kierunki działań służące realizacji tego celu operacyjnego</a:t>
                      </a:r>
                      <a:endParaRPr lang="pl-PL" sz="1200" dirty="0">
                        <a:solidFill>
                          <a:schemeClr val="tx1"/>
                        </a:solidFill>
                        <a:latin typeface="Cambria"/>
                        <a:ea typeface="Cambria"/>
                      </a:endParaRPr>
                    </a:p>
                  </a:txBody>
                  <a:tcPr/>
                </a:tc>
                <a:extLst>
                  <a:ext uri="{0D108BD9-81ED-4DB2-BD59-A6C34878D82A}">
                    <a16:rowId xmlns:a16="http://schemas.microsoft.com/office/drawing/2014/main" xmlns="" val="1000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36</a:t>
            </a:fld>
            <a:endParaRPr lang="pl-PL"/>
          </a:p>
        </p:txBody>
      </p:sp>
      <p:sp>
        <p:nvSpPr>
          <p:cNvPr id="7" name="pole tekstowe 6"/>
          <p:cNvSpPr txBox="1"/>
          <p:nvPr/>
        </p:nvSpPr>
        <p:spPr>
          <a:xfrm>
            <a:off x="10496550" y="1069268"/>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4</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0540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latin typeface="Cambria"/>
                <a:ea typeface="Cambria"/>
              </a:rPr>
              <a:t>Cele i kierunki działania – wymiar przestrzenny – c.d. </a:t>
            </a:r>
            <a:endParaRPr lang="pl-PL"/>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4113373995"/>
              </p:ext>
            </p:extLst>
          </p:nvPr>
        </p:nvGraphicFramePr>
        <p:xfrm>
          <a:off x="838200" y="1207768"/>
          <a:ext cx="10515600" cy="2834640"/>
        </p:xfrm>
        <a:graphic>
          <a:graphicData uri="http://schemas.openxmlformats.org/drawingml/2006/table">
            <a:tbl>
              <a:tblPr firstRow="1" bandRow="1">
                <a:tableStyleId>{5940675A-B579-460E-94D1-54222C63F5DA}</a:tableStyleId>
              </a:tblPr>
              <a:tblGrid>
                <a:gridCol w="1475630">
                  <a:extLst>
                    <a:ext uri="{9D8B030D-6E8A-4147-A177-3AD203B41FA5}">
                      <a16:colId xmlns:a16="http://schemas.microsoft.com/office/drawing/2014/main" xmlns="" val="20000"/>
                    </a:ext>
                  </a:extLst>
                </a:gridCol>
                <a:gridCol w="9039970">
                  <a:extLst>
                    <a:ext uri="{9D8B030D-6E8A-4147-A177-3AD203B41FA5}">
                      <a16:colId xmlns:a16="http://schemas.microsoft.com/office/drawing/2014/main" xmlns="" val="20001"/>
                    </a:ext>
                  </a:extLst>
                </a:gridCol>
              </a:tblGrid>
              <a:tr h="185420">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PRZYJAZNA PRZESTRZEŃ</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185420">
                <a:tc>
                  <a:txBody>
                    <a:bodyPr/>
                    <a:lstStyle/>
                    <a:p>
                      <a:r>
                        <a:rPr lang="pl-PL" sz="1200" b="1">
                          <a:latin typeface="Cambria"/>
                          <a:ea typeface="Cambria"/>
                        </a:rPr>
                        <a:t>Cele</a:t>
                      </a:r>
                      <a:r>
                        <a:rPr lang="pl-PL" sz="1200" b="1" baseline="0">
                          <a:latin typeface="Cambria"/>
                          <a:ea typeface="Cambria"/>
                        </a:rPr>
                        <a:t> operacyjne </a:t>
                      </a:r>
                      <a:endParaRPr lang="pl-PL" sz="1200" b="1">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729745">
                <a:tc>
                  <a:txBody>
                    <a:bodyPr/>
                    <a:lstStyle/>
                    <a:p>
                      <a:pPr marL="0" marR="0" lvl="0" indent="0" algn="l" rtl="0">
                        <a:lnSpc>
                          <a:spcPct val="100000"/>
                        </a:lnSpc>
                        <a:spcBef>
                          <a:spcPts val="0"/>
                        </a:spcBef>
                        <a:spcAft>
                          <a:spcPts val="0"/>
                        </a:spcAft>
                        <a:buClrTx/>
                        <a:buSzTx/>
                        <a:buFontTx/>
                        <a:buNone/>
                      </a:pPr>
                      <a:r>
                        <a:rPr lang="pl-PL" sz="1200" b="1">
                          <a:solidFill>
                            <a:srgbClr val="C00000"/>
                          </a:solidFill>
                          <a:latin typeface="Cambria"/>
                          <a:ea typeface="Cambria"/>
                        </a:rPr>
                        <a:t>Dostępna i bezpieczna </a:t>
                      </a:r>
                      <a:r>
                        <a:rPr lang="pl-PL" sz="1200" b="1" baseline="0">
                          <a:solidFill>
                            <a:srgbClr val="C00000"/>
                          </a:solidFill>
                          <a:latin typeface="Cambria"/>
                          <a:ea typeface="Cambria"/>
                        </a:rPr>
                        <a:t>przestrzeń </a:t>
                      </a:r>
                      <a:endParaRPr lang="pl-PL" sz="1200" b="1">
                        <a:solidFill>
                          <a:srgbClr val="C00000"/>
                        </a:solidFill>
                        <a:latin typeface="Cambria"/>
                        <a:ea typeface="Cambria"/>
                      </a:endParaRPr>
                    </a:p>
                    <a:p>
                      <a:pPr lvl="0">
                        <a:buNone/>
                      </a:pPr>
                      <a:endParaRPr lang="pl-PL" sz="1200">
                        <a:solidFill>
                          <a:srgbClr val="C00000"/>
                        </a:solidFill>
                        <a:latin typeface="Cambria"/>
                        <a:ea typeface="Cambria"/>
                      </a:endParaRPr>
                    </a:p>
                  </a:txBody>
                  <a:tcPr/>
                </a:tc>
                <a:tc>
                  <a:txBody>
                    <a:bodyPr/>
                    <a:lstStyle/>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latin typeface="Cambria"/>
                          <a:ea typeface="Cambria"/>
                        </a:rPr>
                        <a:t>likwidacja</a:t>
                      </a:r>
                      <a:r>
                        <a:rPr lang="pl-PL" sz="1200" baseline="0" dirty="0">
                          <a:latin typeface="Cambria"/>
                          <a:ea typeface="Cambria"/>
                        </a:rPr>
                        <a:t> barier architektonicznych w budynkach i przestrzeniach publicznych</a:t>
                      </a:r>
                      <a:endParaRPr lang="pl-PL" dirty="0"/>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latin typeface="Cambria"/>
                          <a:ea typeface="Cambria"/>
                        </a:rPr>
                        <a:t>dostosowanie przestrzeni i uprawnienie komunikacji dla </a:t>
                      </a:r>
                      <a:r>
                        <a:rPr lang="pl-PL" sz="1200" baseline="0" dirty="0">
                          <a:latin typeface="Cambria"/>
                          <a:ea typeface="Cambria"/>
                        </a:rPr>
                        <a:t>osób o ograniczonej mobilności</a:t>
                      </a:r>
                      <a:endParaRPr lang="pl-PL" dirty="0"/>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latin typeface="Cambria"/>
                          <a:ea typeface="Cambria"/>
                        </a:rPr>
                        <a:t>rozwój i </a:t>
                      </a:r>
                      <a:r>
                        <a:rPr lang="pl-PL" sz="1200" baseline="0" dirty="0">
                          <a:solidFill>
                            <a:schemeClr val="tx1"/>
                          </a:solidFill>
                          <a:latin typeface="Cambria"/>
                          <a:ea typeface="Cambria"/>
                        </a:rPr>
                        <a:t>usprawnienie dostępności transportu </a:t>
                      </a:r>
                      <a:r>
                        <a:rPr lang="pl-PL" sz="1200" baseline="0" dirty="0" smtClean="0">
                          <a:solidFill>
                            <a:schemeClr val="tx1"/>
                          </a:solidFill>
                          <a:latin typeface="Cambria"/>
                          <a:ea typeface="Cambria"/>
                        </a:rPr>
                        <a:t>publicznego</a:t>
                      </a:r>
                      <a:endParaRPr lang="pl-PL" sz="1200" baseline="0" dirty="0">
                        <a:solidFill>
                          <a:schemeClr val="tx1"/>
                        </a:solidFill>
                        <a:latin typeface="Cambria"/>
                        <a:ea typeface="Cambria"/>
                      </a:endParaRPr>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b="0" i="0" u="none" strike="noStrike" baseline="0" noProof="0" dirty="0" smtClean="0">
                          <a:solidFill>
                            <a:schemeClr val="tx1"/>
                          </a:solidFill>
                          <a:latin typeface="Cambria"/>
                        </a:rPr>
                        <a:t>rozwój </a:t>
                      </a:r>
                      <a:r>
                        <a:rPr lang="pl-PL" sz="1200" b="0" i="0" u="none" strike="noStrike" baseline="0" noProof="0" dirty="0">
                          <a:solidFill>
                            <a:schemeClr val="tx1"/>
                          </a:solidFill>
                          <a:latin typeface="Cambria"/>
                        </a:rPr>
                        <a:t>przyjaznych i bezpiecznych przystanków i węzłów przesiadkowych transportu publicznego</a:t>
                      </a:r>
                    </a:p>
                    <a:p>
                      <a:pPr marL="171450" lvl="0" indent="-171450">
                        <a:buFont typeface="Courier New" panose="02070309020205020404" pitchFamily="49" charset="0"/>
                        <a:buChar char="o"/>
                      </a:pPr>
                      <a:r>
                        <a:rPr lang="pl-PL" sz="1200" dirty="0">
                          <a:solidFill>
                            <a:schemeClr val="tx1"/>
                          </a:solidFill>
                          <a:latin typeface="Cambria"/>
                          <a:ea typeface="Cambria"/>
                        </a:rPr>
                        <a:t>tworzenie wielofunkcyjnych  przestrzeni publicznych dostosowanych do potrzeb różnych grup społecznych i potrzeb osób z niepełnosprawnościami </a:t>
                      </a:r>
                    </a:p>
                    <a:p>
                      <a:pPr marL="171450" lvl="0" indent="-171450">
                        <a:buFont typeface="Courier New" panose="02070309020205020404" pitchFamily="49" charset="0"/>
                        <a:buChar char="o"/>
                      </a:pPr>
                      <a:r>
                        <a:rPr lang="pl-PL" sz="1200" dirty="0">
                          <a:solidFill>
                            <a:schemeClr val="tx1"/>
                          </a:solidFill>
                          <a:latin typeface="Cambria"/>
                          <a:ea typeface="Cambria"/>
                        </a:rPr>
                        <a:t>poprawa systemów bezpieczeństwa na drogach publicznych, w tym wprowadzanie stref ruchu uspokojonego i inteligentnych przejść dla pieszych</a:t>
                      </a:r>
                      <a:endParaRPr lang="pl-PL" dirty="0">
                        <a:solidFill>
                          <a:schemeClr val="tx1"/>
                        </a:solidFill>
                      </a:endParaRPr>
                    </a:p>
                    <a:p>
                      <a:pPr marL="171450" lvl="0" indent="-171450">
                        <a:buFont typeface="Courier New" panose="02070309020205020404" pitchFamily="49" charset="0"/>
                        <a:buChar char="o"/>
                      </a:pPr>
                      <a:r>
                        <a:rPr lang="pl-PL" sz="1200" dirty="0">
                          <a:solidFill>
                            <a:schemeClr val="tx1"/>
                          </a:solidFill>
                          <a:latin typeface="Cambria"/>
                          <a:ea typeface="Cambria"/>
                        </a:rPr>
                        <a:t>rozwój systemu bezpieczeństwa na terenie gminy, w tym monitoringu miejskiego i monitoringu ruchu, </a:t>
                      </a:r>
                      <a:r>
                        <a:rPr lang="pl-PL" sz="1200" b="0" i="0" u="none" strike="noStrike" noProof="0" dirty="0">
                          <a:solidFill>
                            <a:schemeClr val="tx1"/>
                          </a:solidFill>
                          <a:latin typeface="Cambria"/>
                        </a:rPr>
                        <a:t>a także monitoringu zagrożeń i klęsk żywiołowych </a:t>
                      </a:r>
                      <a:endParaRPr lang="pl-PL" dirty="0">
                        <a:solidFill>
                          <a:schemeClr val="tx1"/>
                        </a:solidFill>
                      </a:endParaRPr>
                    </a:p>
                    <a:p>
                      <a:pPr marL="171450" lvl="0" indent="-171450">
                        <a:buFont typeface="Courier New" panose="02070309020205020404" pitchFamily="49" charset="0"/>
                        <a:buChar char="o"/>
                      </a:pPr>
                      <a:r>
                        <a:rPr lang="pl-PL" sz="1200" dirty="0">
                          <a:solidFill>
                            <a:schemeClr val="tx1"/>
                          </a:solidFill>
                          <a:latin typeface="Cambria"/>
                          <a:ea typeface="Cambria"/>
                        </a:rPr>
                        <a:t>edukacja i współpraca społeczna w zakresie promowania dostępności i bezpieczeństwa </a:t>
                      </a:r>
                      <a:endParaRPr lang="pl-PL" dirty="0">
                        <a:solidFill>
                          <a:schemeClr val="tx1"/>
                        </a:solidFill>
                      </a:endParaRPr>
                    </a:p>
                    <a:p>
                      <a:pPr marL="0" lvl="0" indent="0">
                        <a:buFont typeface="Courier New" panose="02070309020205020404" pitchFamily="49" charset="0"/>
                        <a:buNone/>
                      </a:pPr>
                      <a:r>
                        <a:rPr lang="pl-PL" sz="1200" baseline="0" dirty="0">
                          <a:solidFill>
                            <a:schemeClr val="tx1"/>
                          </a:solidFill>
                          <a:latin typeface="Cambria"/>
                          <a:ea typeface="Cambria"/>
                        </a:rPr>
                        <a:t>i inne kierunki działań służące realizacji tego celu operacyjnego</a:t>
                      </a:r>
                      <a:endParaRPr lang="pl-PL" sz="1200" dirty="0">
                        <a:solidFill>
                          <a:schemeClr val="tx1"/>
                        </a:solidFill>
                        <a:latin typeface="Cambria"/>
                        <a:ea typeface="Cambria"/>
                      </a:endParaRPr>
                    </a:p>
                  </a:txBody>
                  <a:tcPr/>
                </a:tc>
                <a:extLst>
                  <a:ext uri="{0D108BD9-81ED-4DB2-BD59-A6C34878D82A}">
                    <a16:rowId xmlns:a16="http://schemas.microsoft.com/office/drawing/2014/main" xmlns="" val="1000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37</a:t>
            </a:fld>
            <a:endParaRPr lang="pl-PL"/>
          </a:p>
        </p:txBody>
      </p:sp>
    </p:spTree>
    <p:extLst>
      <p:ext uri="{BB962C8B-B14F-4D97-AF65-F5344CB8AC3E}">
        <p14:creationId xmlns:p14="http://schemas.microsoft.com/office/powerpoint/2010/main" val="4047226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Cele i kierunki działania – wymiar środowiskowy</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1790699176"/>
              </p:ext>
            </p:extLst>
          </p:nvPr>
        </p:nvGraphicFramePr>
        <p:xfrm>
          <a:off x="838200" y="1346267"/>
          <a:ext cx="10770704" cy="3200400"/>
        </p:xfrm>
        <a:graphic>
          <a:graphicData uri="http://schemas.openxmlformats.org/drawingml/2006/table">
            <a:tbl>
              <a:tblPr firstRow="1" bandRow="1">
                <a:tableStyleId>{5940675A-B579-460E-94D1-54222C63F5DA}</a:tableStyleId>
              </a:tblPr>
              <a:tblGrid>
                <a:gridCol w="1329588">
                  <a:extLst>
                    <a:ext uri="{9D8B030D-6E8A-4147-A177-3AD203B41FA5}">
                      <a16:colId xmlns:a16="http://schemas.microsoft.com/office/drawing/2014/main" xmlns="" val="20000"/>
                    </a:ext>
                  </a:extLst>
                </a:gridCol>
                <a:gridCol w="9441116">
                  <a:extLst>
                    <a:ext uri="{9D8B030D-6E8A-4147-A177-3AD203B41FA5}">
                      <a16:colId xmlns:a16="http://schemas.microsoft.com/office/drawing/2014/main" xmlns="" val="20001"/>
                    </a:ext>
                  </a:extLst>
                </a:gridCol>
              </a:tblGrid>
              <a:tr h="185420">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CZYSTE ŚRODOWISKO </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185420">
                <a:tc>
                  <a:txBody>
                    <a:bodyPr/>
                    <a:lstStyle/>
                    <a:p>
                      <a:r>
                        <a:rPr lang="pl-PL" sz="1200" b="1">
                          <a:latin typeface="Cambria"/>
                          <a:ea typeface="Cambria"/>
                        </a:rPr>
                        <a:t>Cele</a:t>
                      </a:r>
                      <a:r>
                        <a:rPr lang="pl-PL" sz="1200" b="1" baseline="0">
                          <a:latin typeface="Cambria"/>
                          <a:ea typeface="Cambria"/>
                        </a:rPr>
                        <a:t> operacyjne </a:t>
                      </a:r>
                      <a:endParaRPr lang="pl-PL" sz="1200" b="1">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741679">
                <a:tc>
                  <a:txBody>
                    <a:bodyPr/>
                    <a:lstStyle/>
                    <a:p>
                      <a:r>
                        <a:rPr lang="pl-PL" sz="1200" b="1">
                          <a:solidFill>
                            <a:srgbClr val="C00000"/>
                          </a:solidFill>
                          <a:latin typeface="Cambria"/>
                          <a:ea typeface="Cambria"/>
                        </a:rPr>
                        <a:t>Czyste powietrze</a:t>
                      </a:r>
                    </a:p>
                  </a:txBody>
                  <a:tcPr/>
                </a:tc>
                <a:tc>
                  <a:txBody>
                    <a:bodyPr/>
                    <a:lstStyle/>
                    <a:p>
                      <a:pPr marL="171450" indent="-171450">
                        <a:buFont typeface="Courier New" panose="02070309020205020404" pitchFamily="49" charset="0"/>
                        <a:buChar char="o"/>
                      </a:pPr>
                      <a:r>
                        <a:rPr lang="pl-PL" sz="1200" dirty="0">
                          <a:solidFill>
                            <a:schemeClr val="tx1"/>
                          </a:solidFill>
                          <a:latin typeface="Cambria"/>
                          <a:ea typeface="Cambria"/>
                        </a:rPr>
                        <a:t>wprowadzenie</a:t>
                      </a:r>
                      <a:r>
                        <a:rPr lang="pl-PL" sz="1200" baseline="0" dirty="0">
                          <a:solidFill>
                            <a:schemeClr val="tx1"/>
                          </a:solidFill>
                          <a:latin typeface="Cambria"/>
                          <a:ea typeface="Cambria"/>
                        </a:rPr>
                        <a:t> systemu monitoringu stanu środowiska, rozwój inteligentnych systemów zarządzania energią</a:t>
                      </a:r>
                      <a:endParaRPr lang="pl-PL" sz="1200" dirty="0">
                        <a:solidFill>
                          <a:schemeClr val="tx1"/>
                        </a:solidFill>
                        <a:latin typeface="Cambria"/>
                        <a:ea typeface="Cambria"/>
                      </a:endParaRPr>
                    </a:p>
                    <a:p>
                      <a:pPr marL="171450" indent="-171450">
                        <a:buFont typeface="Courier New" panose="02070309020205020404" pitchFamily="49" charset="0"/>
                        <a:buChar char="o"/>
                      </a:pPr>
                      <a:r>
                        <a:rPr lang="pl-PL" sz="1200" dirty="0">
                          <a:solidFill>
                            <a:schemeClr val="tx1"/>
                          </a:solidFill>
                          <a:latin typeface="Cambria"/>
                          <a:ea typeface="Cambria"/>
                        </a:rPr>
                        <a:t>rozwój i modernizacja</a:t>
                      </a:r>
                      <a:r>
                        <a:rPr lang="pl-PL" sz="1200" baseline="0" dirty="0">
                          <a:solidFill>
                            <a:schemeClr val="tx1"/>
                          </a:solidFill>
                          <a:latin typeface="Cambria"/>
                          <a:ea typeface="Cambria"/>
                        </a:rPr>
                        <a:t> infrastruktury technicznej </a:t>
                      </a:r>
                      <a:r>
                        <a:rPr lang="pl-PL" sz="1200" baseline="0" dirty="0" smtClean="0">
                          <a:solidFill>
                            <a:schemeClr val="tx1"/>
                          </a:solidFill>
                          <a:latin typeface="Cambria"/>
                          <a:ea typeface="Cambria"/>
                        </a:rPr>
                        <a:t>i </a:t>
                      </a:r>
                      <a:r>
                        <a:rPr lang="pl-PL" sz="1200" baseline="0" dirty="0">
                          <a:solidFill>
                            <a:schemeClr val="tx1"/>
                          </a:solidFill>
                          <a:latin typeface="Cambria"/>
                          <a:ea typeface="Cambria"/>
                        </a:rPr>
                        <a:t>termomodernizacja obiektów użyteczności publicznej, wymiana oświetlenia i źródeł ciepła </a:t>
                      </a:r>
                    </a:p>
                    <a:p>
                      <a:pPr marL="171450" indent="-171450">
                        <a:buFont typeface="Courier New" panose="02070309020205020404" pitchFamily="49" charset="0"/>
                        <a:buChar char="o"/>
                      </a:pPr>
                      <a:r>
                        <a:rPr lang="pl-PL" sz="1200" baseline="0" dirty="0">
                          <a:solidFill>
                            <a:schemeClr val="tx1"/>
                          </a:solidFill>
                          <a:latin typeface="Cambria"/>
                          <a:ea typeface="Cambria"/>
                        </a:rPr>
                        <a:t>rozwój zielonej i niebieskiej infrastruktury</a:t>
                      </a:r>
                    </a:p>
                    <a:p>
                      <a:pPr marL="171450" indent="-171450">
                        <a:buFont typeface="Courier New" panose="02070309020205020404" pitchFamily="49" charset="0"/>
                        <a:buChar char="o"/>
                      </a:pPr>
                      <a:r>
                        <a:rPr lang="pl-PL" sz="1200" baseline="0" dirty="0">
                          <a:solidFill>
                            <a:schemeClr val="tx1"/>
                          </a:solidFill>
                          <a:latin typeface="Cambria"/>
                          <a:ea typeface="Cambria"/>
                        </a:rPr>
                        <a:t>promowanie rozwoju OZE oraz inwestycje w OZE </a:t>
                      </a:r>
                    </a:p>
                    <a:p>
                      <a:pPr marL="171450" indent="-171450">
                        <a:buFont typeface="Courier New" panose="02070309020205020404" pitchFamily="49" charset="0"/>
                        <a:buChar char="o"/>
                      </a:pPr>
                      <a:r>
                        <a:rPr lang="pl-PL" sz="1200" baseline="0" dirty="0">
                          <a:solidFill>
                            <a:schemeClr val="tx1"/>
                          </a:solidFill>
                          <a:latin typeface="Cambria"/>
                          <a:ea typeface="Cambria"/>
                        </a:rPr>
                        <a:t>wsparcie mieszkańców w modernizacji źródeł ciepła i systemów grzewczych oraz </a:t>
                      </a:r>
                      <a:r>
                        <a:rPr lang="pl-PL" sz="1200" dirty="0">
                          <a:solidFill>
                            <a:schemeClr val="tx1"/>
                          </a:solidFill>
                          <a:latin typeface="Cambria"/>
                          <a:ea typeface="Cambria"/>
                        </a:rPr>
                        <a:t>lokalnych firm w modernizacji technologii produkcji </a:t>
                      </a:r>
                    </a:p>
                    <a:p>
                      <a:pPr marL="171450" indent="-171450">
                        <a:buFont typeface="Courier New" panose="02070309020205020404" pitchFamily="49" charset="0"/>
                        <a:buChar char="o"/>
                      </a:pPr>
                      <a:r>
                        <a:rPr lang="pl-PL" sz="1200" baseline="0" dirty="0">
                          <a:solidFill>
                            <a:schemeClr val="tx1"/>
                          </a:solidFill>
                          <a:latin typeface="Cambria"/>
                          <a:ea typeface="Cambria"/>
                        </a:rPr>
                        <a:t>promowanie zrównoważonego budownictwa i budownictwa ekologicznego</a:t>
                      </a:r>
                    </a:p>
                    <a:p>
                      <a:pPr marL="171450" indent="-171450">
                        <a:buFont typeface="Courier New" panose="02070309020205020404" pitchFamily="49" charset="0"/>
                        <a:buChar char="o"/>
                      </a:pPr>
                      <a:r>
                        <a:rPr lang="pl-PL" sz="1200" baseline="0" dirty="0">
                          <a:solidFill>
                            <a:schemeClr val="tx1"/>
                          </a:solidFill>
                          <a:latin typeface="Cambria"/>
                          <a:ea typeface="Cambria"/>
                        </a:rPr>
                        <a:t>promowanie rozwoju społeczności energetycznych</a:t>
                      </a:r>
                      <a:r>
                        <a:rPr lang="pl-PL" sz="1200" dirty="0">
                          <a:solidFill>
                            <a:schemeClr val="tx1"/>
                          </a:solidFill>
                        </a:rPr>
                        <a:t>,</a:t>
                      </a:r>
                      <a:endParaRPr lang="pl-PL" sz="1200" dirty="0">
                        <a:solidFill>
                          <a:schemeClr val="tx1"/>
                        </a:solidFill>
                        <a:latin typeface="Cambria" panose="02040503050406030204" pitchFamily="18" charset="0"/>
                        <a:ea typeface="Cambria" panose="02040503050406030204" pitchFamily="18" charset="0"/>
                      </a:endParaRPr>
                    </a:p>
                    <a:p>
                      <a:pPr marL="171450" indent="-171450">
                        <a:buFont typeface="Courier New" panose="02070309020205020404" pitchFamily="49" charset="0"/>
                        <a:buChar char="o"/>
                      </a:pPr>
                      <a:r>
                        <a:rPr lang="pl-PL" sz="1200" baseline="0" dirty="0">
                          <a:solidFill>
                            <a:schemeClr val="tx1"/>
                          </a:solidFill>
                          <a:latin typeface="Cambria"/>
                          <a:ea typeface="Cambria"/>
                        </a:rPr>
                        <a:t>ochrona obszarów cennych przyrodniczo i lasów, zalesianie i zazielenianie terenów miejskich, instalacja zielonych ścian i dachów </a:t>
                      </a:r>
                    </a:p>
                    <a:p>
                      <a:pPr marL="171450" marR="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l-PL" sz="1200" dirty="0">
                          <a:solidFill>
                            <a:schemeClr val="tx1"/>
                          </a:solidFill>
                          <a:latin typeface="Cambria"/>
                          <a:ea typeface="Cambria"/>
                        </a:rPr>
                        <a:t>ochrona i przywracanie ekosystemów</a:t>
                      </a:r>
                      <a:endParaRPr lang="pl-PL" sz="1200" baseline="0" dirty="0">
                        <a:solidFill>
                          <a:schemeClr val="tx1"/>
                        </a:solidFill>
                        <a:latin typeface="Cambria"/>
                        <a:ea typeface="Cambria"/>
                      </a:endParaRPr>
                    </a:p>
                    <a:p>
                      <a:pPr marL="171450" indent="-171450">
                        <a:buFont typeface="Courier New" panose="02070309020205020404" pitchFamily="49" charset="0"/>
                        <a:buChar char="o"/>
                      </a:pPr>
                      <a:r>
                        <a:rPr lang="pl-PL" sz="1200" baseline="0" dirty="0">
                          <a:solidFill>
                            <a:schemeClr val="tx1"/>
                          </a:solidFill>
                          <a:latin typeface="Cambria"/>
                          <a:ea typeface="Cambria"/>
                        </a:rPr>
                        <a:t>rozwój ścieżek i dróg rowerowych, stacji rowerowych i dróg pieszych oraz promowanie transportu publicznego </a:t>
                      </a:r>
                    </a:p>
                    <a:p>
                      <a:pPr marL="171450" marR="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pl-PL" sz="1200" dirty="0">
                          <a:solidFill>
                            <a:schemeClr val="tx1"/>
                          </a:solidFill>
                          <a:latin typeface="Cambria"/>
                          <a:ea typeface="Cambria"/>
                        </a:rPr>
                        <a:t>organizowanie akcji edukacyjnych i</a:t>
                      </a:r>
                      <a:r>
                        <a:rPr lang="pl-PL" sz="1200" baseline="0" dirty="0">
                          <a:solidFill>
                            <a:schemeClr val="tx1"/>
                          </a:solidFill>
                          <a:latin typeface="Cambria"/>
                          <a:ea typeface="Cambria"/>
                        </a:rPr>
                        <a:t> promowanie działań pro środowiskowych </a:t>
                      </a:r>
                    </a:p>
                    <a:p>
                      <a:pPr marL="171450" marR="0" lvl="0" indent="-171450" algn="l">
                        <a:lnSpc>
                          <a:spcPct val="100000"/>
                        </a:lnSpc>
                        <a:spcBef>
                          <a:spcPts val="0"/>
                        </a:spcBef>
                        <a:spcAft>
                          <a:spcPts val="0"/>
                        </a:spcAft>
                        <a:buClrTx/>
                        <a:buSzTx/>
                        <a:buFont typeface="Courier New" panose="02070309020205020404" pitchFamily="49" charset="0"/>
                        <a:buChar char="o"/>
                      </a:pPr>
                      <a:r>
                        <a:rPr lang="pl-PL" sz="1200" baseline="0" dirty="0">
                          <a:solidFill>
                            <a:schemeClr val="tx1"/>
                          </a:solidFill>
                          <a:latin typeface="Cambria"/>
                          <a:ea typeface="Cambria"/>
                        </a:rPr>
                        <a:t>wdrażanie programów, zajęć, warsztatów dotyczących świadomości ekologicznej w placówkach </a:t>
                      </a:r>
                      <a:r>
                        <a:rPr lang="pl-PL" sz="1200" baseline="0" dirty="0" smtClean="0">
                          <a:solidFill>
                            <a:schemeClr val="tx1"/>
                          </a:solidFill>
                          <a:latin typeface="Cambria"/>
                          <a:ea typeface="Cambria"/>
                        </a:rPr>
                        <a:t>oświatowych </a:t>
                      </a:r>
                      <a:r>
                        <a:rPr lang="pl-PL" sz="1200" baseline="0" dirty="0" smtClean="0">
                          <a:solidFill>
                            <a:schemeClr val="accent6">
                              <a:lumMod val="75000"/>
                            </a:schemeClr>
                          </a:solidFill>
                          <a:latin typeface="Cambria"/>
                          <a:ea typeface="Cambria"/>
                        </a:rPr>
                        <a:t>dla dzieci i młodzieży</a:t>
                      </a:r>
                      <a:endParaRPr lang="pl-PL" sz="1200" baseline="0" dirty="0">
                        <a:solidFill>
                          <a:schemeClr val="accent6">
                            <a:lumMod val="75000"/>
                          </a:schemeClr>
                        </a:solidFill>
                        <a:latin typeface="Cambria"/>
                        <a:ea typeface="Cambria"/>
                      </a:endParaRPr>
                    </a:p>
                    <a:p>
                      <a:pPr marL="0" indent="0">
                        <a:buFont typeface="Courier New" panose="02070309020205020404" pitchFamily="49" charset="0"/>
                        <a:buNone/>
                      </a:pPr>
                      <a:r>
                        <a:rPr lang="pl-PL" sz="1200" baseline="0" dirty="0">
                          <a:solidFill>
                            <a:schemeClr val="tx1"/>
                          </a:solidFill>
                          <a:latin typeface="Cambria"/>
                          <a:ea typeface="Cambria"/>
                        </a:rPr>
                        <a:t>i inne kierunki działań służące realizacji tego celu operacyjnego</a:t>
                      </a:r>
                    </a:p>
                  </a:txBody>
                  <a:tcPr/>
                </a:tc>
                <a:extLst>
                  <a:ext uri="{0D108BD9-81ED-4DB2-BD59-A6C34878D82A}">
                    <a16:rowId xmlns:a16="http://schemas.microsoft.com/office/drawing/2014/main" xmlns="" val="1000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38</a:t>
            </a:fld>
            <a:endParaRPr lang="pl-PL"/>
          </a:p>
        </p:txBody>
      </p:sp>
      <p:sp>
        <p:nvSpPr>
          <p:cNvPr id="7" name="pole tekstowe 6"/>
          <p:cNvSpPr txBox="1"/>
          <p:nvPr/>
        </p:nvSpPr>
        <p:spPr>
          <a:xfrm>
            <a:off x="10696575" y="1069268"/>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5</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3444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Cele i kierunki działania – wymiar środowiskowy</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678461005"/>
              </p:ext>
            </p:extLst>
          </p:nvPr>
        </p:nvGraphicFramePr>
        <p:xfrm>
          <a:off x="847725" y="1207768"/>
          <a:ext cx="10770704" cy="2286000"/>
        </p:xfrm>
        <a:graphic>
          <a:graphicData uri="http://schemas.openxmlformats.org/drawingml/2006/table">
            <a:tbl>
              <a:tblPr firstRow="1" bandRow="1">
                <a:tableStyleId>{5940675A-B579-460E-94D1-54222C63F5DA}</a:tableStyleId>
              </a:tblPr>
              <a:tblGrid>
                <a:gridCol w="1329588">
                  <a:extLst>
                    <a:ext uri="{9D8B030D-6E8A-4147-A177-3AD203B41FA5}">
                      <a16:colId xmlns:a16="http://schemas.microsoft.com/office/drawing/2014/main" xmlns="" val="20000"/>
                    </a:ext>
                  </a:extLst>
                </a:gridCol>
                <a:gridCol w="9441116">
                  <a:extLst>
                    <a:ext uri="{9D8B030D-6E8A-4147-A177-3AD203B41FA5}">
                      <a16:colId xmlns:a16="http://schemas.microsoft.com/office/drawing/2014/main" xmlns="" val="20001"/>
                    </a:ext>
                  </a:extLst>
                </a:gridCol>
              </a:tblGrid>
              <a:tr h="185420">
                <a:tc gridSpan="2">
                  <a:txBody>
                    <a:bodyPr/>
                    <a:lstStyle/>
                    <a:p>
                      <a:r>
                        <a:rPr lang="pl-PL" sz="1200" b="1" dirty="0">
                          <a:solidFill>
                            <a:srgbClr val="C00000"/>
                          </a:solidFill>
                          <a:latin typeface="Cambria"/>
                          <a:ea typeface="Cambria"/>
                        </a:rPr>
                        <a:t>CEL</a:t>
                      </a:r>
                      <a:r>
                        <a:rPr lang="pl-PL" sz="1200" b="1" baseline="0" dirty="0">
                          <a:solidFill>
                            <a:srgbClr val="C00000"/>
                          </a:solidFill>
                          <a:latin typeface="Cambria"/>
                          <a:ea typeface="Cambria"/>
                        </a:rPr>
                        <a:t> STRATEGICZNY: CZYSTE ŚRODOWISKO </a:t>
                      </a:r>
                      <a:endParaRPr lang="pl-PL" sz="1200" b="1" dirty="0">
                        <a:solidFill>
                          <a:srgbClr val="C00000"/>
                        </a:solidFill>
                        <a:latin typeface="Cambria"/>
                        <a:ea typeface="Cambria"/>
                      </a:endParaRPr>
                    </a:p>
                  </a:txBody>
                  <a:tcPr>
                    <a:solidFill>
                      <a:schemeClr val="bg2"/>
                    </a:solidFill>
                  </a:tcPr>
                </a:tc>
                <a:tc hMerge="1">
                  <a:txBody>
                    <a:bodyPr/>
                    <a:lstStyle/>
                    <a:p>
                      <a:endParaRPr lang="pl-PL" sz="1200">
                        <a:latin typeface="Cambria" panose="02040503050406030204" pitchFamily="18" charset="0"/>
                        <a:ea typeface="Cambria" panose="02040503050406030204" pitchFamily="18" charset="0"/>
                      </a:endParaRPr>
                    </a:p>
                  </a:txBody>
                  <a:tcPr>
                    <a:solidFill>
                      <a:schemeClr val="bg2"/>
                    </a:solidFill>
                  </a:tcPr>
                </a:tc>
                <a:extLst>
                  <a:ext uri="{0D108BD9-81ED-4DB2-BD59-A6C34878D82A}">
                    <a16:rowId xmlns:a16="http://schemas.microsoft.com/office/drawing/2014/main" xmlns="" val="10000"/>
                  </a:ext>
                </a:extLst>
              </a:tr>
              <a:tr h="185420">
                <a:tc>
                  <a:txBody>
                    <a:bodyPr/>
                    <a:lstStyle/>
                    <a:p>
                      <a:r>
                        <a:rPr lang="pl-PL" sz="1200" b="1">
                          <a:latin typeface="Cambria"/>
                          <a:ea typeface="Cambria"/>
                        </a:rPr>
                        <a:t>Cele</a:t>
                      </a:r>
                      <a:r>
                        <a:rPr lang="pl-PL" sz="1200" b="1" baseline="0">
                          <a:latin typeface="Cambria"/>
                          <a:ea typeface="Cambria"/>
                        </a:rPr>
                        <a:t> operacyjne </a:t>
                      </a:r>
                      <a:endParaRPr lang="pl-PL" sz="1200" b="1">
                        <a:latin typeface="Cambria"/>
                        <a:ea typeface="Cambria"/>
                      </a:endParaRPr>
                    </a:p>
                  </a:txBody>
                  <a:tcPr>
                    <a:solidFill>
                      <a:schemeClr val="bg2"/>
                    </a:solidFill>
                  </a:tcPr>
                </a:tc>
                <a:tc>
                  <a:txBody>
                    <a:bodyPr/>
                    <a:lstStyle/>
                    <a:p>
                      <a:r>
                        <a:rPr lang="pl-PL" sz="1200" b="1">
                          <a:latin typeface="Cambria"/>
                          <a:ea typeface="Cambria"/>
                        </a:rPr>
                        <a:t>Kierunki</a:t>
                      </a:r>
                      <a:r>
                        <a:rPr lang="pl-PL" sz="1200" b="1" baseline="0">
                          <a:latin typeface="Cambria"/>
                          <a:ea typeface="Cambria"/>
                        </a:rPr>
                        <a:t> działania </a:t>
                      </a:r>
                      <a:endParaRPr lang="pl-PL" sz="1200" b="1">
                        <a:latin typeface="Cambria"/>
                        <a:ea typeface="Cambria"/>
                      </a:endParaRPr>
                    </a:p>
                  </a:txBody>
                  <a:tcPr>
                    <a:solidFill>
                      <a:schemeClr val="bg2"/>
                    </a:solidFill>
                  </a:tcPr>
                </a:tc>
                <a:extLst>
                  <a:ext uri="{0D108BD9-81ED-4DB2-BD59-A6C34878D82A}">
                    <a16:rowId xmlns:a16="http://schemas.microsoft.com/office/drawing/2014/main" xmlns="" val="10001"/>
                  </a:ext>
                </a:extLst>
              </a:tr>
              <a:tr h="741679">
                <a:tc>
                  <a:txBody>
                    <a:bodyPr/>
                    <a:lstStyle/>
                    <a:p>
                      <a:pPr lvl="0">
                        <a:buNone/>
                      </a:pPr>
                      <a:r>
                        <a:rPr lang="pl-PL" sz="1200" b="1">
                          <a:solidFill>
                            <a:srgbClr val="C00000"/>
                          </a:solidFill>
                          <a:latin typeface="Cambria"/>
                          <a:ea typeface="Cambria"/>
                        </a:rPr>
                        <a:t>Wody i gleby wysokiej jakości </a:t>
                      </a:r>
                      <a:endParaRPr lang="pl-PL"/>
                    </a:p>
                  </a:txBody>
                  <a:tcPr/>
                </a:tc>
                <a:tc>
                  <a:txBody>
                    <a:bodyPr/>
                    <a:lstStyle/>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solidFill>
                            <a:schemeClr val="tx1"/>
                          </a:solidFill>
                          <a:latin typeface="Cambria"/>
                          <a:ea typeface="Cambria"/>
                        </a:rPr>
                        <a:t>wprowadzenie</a:t>
                      </a:r>
                      <a:r>
                        <a:rPr lang="pl-PL" sz="1200" baseline="0" dirty="0">
                          <a:solidFill>
                            <a:schemeClr val="tx1"/>
                          </a:solidFill>
                          <a:latin typeface="Cambria"/>
                          <a:ea typeface="Cambria"/>
                        </a:rPr>
                        <a:t> systemu monitoringu stanu środowiska, rozwój inteligentnych systemów zarządzania odpadami </a:t>
                      </a:r>
                      <a:endParaRPr lang="pl-PL" dirty="0"/>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solidFill>
                            <a:schemeClr val="tx1"/>
                          </a:solidFill>
                          <a:latin typeface="Cambria"/>
                          <a:ea typeface="Cambria"/>
                        </a:rPr>
                        <a:t>rozwój i modernizacja</a:t>
                      </a:r>
                      <a:r>
                        <a:rPr lang="pl-PL" sz="1200" baseline="0" dirty="0">
                          <a:solidFill>
                            <a:schemeClr val="tx1"/>
                          </a:solidFill>
                          <a:latin typeface="Cambria"/>
                          <a:ea typeface="Cambria"/>
                        </a:rPr>
                        <a:t> infrastruktury technicznej (wodno-kanalizacyjnej) i rozwój infrastruktury recyklingowej</a:t>
                      </a:r>
                      <a:endParaRPr lang="pl-PL" dirty="0">
                        <a:solidFill>
                          <a:schemeClr val="tx1"/>
                        </a:solidFill>
                      </a:endParaRPr>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solidFill>
                            <a:schemeClr val="tx1"/>
                          </a:solidFill>
                          <a:latin typeface="Cambria"/>
                          <a:ea typeface="Cambria"/>
                        </a:rPr>
                        <a:t>budowa systemów przeciwpowodziowych, </a:t>
                      </a:r>
                      <a:r>
                        <a:rPr lang="pl-PL" sz="1200" dirty="0" err="1">
                          <a:solidFill>
                            <a:schemeClr val="tx1"/>
                          </a:solidFill>
                          <a:latin typeface="Cambria"/>
                          <a:ea typeface="Cambria"/>
                        </a:rPr>
                        <a:t>renaturyzacja</a:t>
                      </a:r>
                      <a:r>
                        <a:rPr lang="pl-PL" sz="1200" dirty="0">
                          <a:solidFill>
                            <a:schemeClr val="tx1"/>
                          </a:solidFill>
                          <a:latin typeface="Cambria"/>
                          <a:ea typeface="Cambria"/>
                        </a:rPr>
                        <a:t> rzek i mokradeł oraz promowanie technologii retencji wody w miastach </a:t>
                      </a:r>
                      <a:endParaRPr lang="pl-PL" dirty="0"/>
                    </a:p>
                    <a:p>
                      <a:pPr marL="171450" lvl="0" indent="-171450">
                        <a:buFont typeface="Courier New" panose="02070309020205020404" pitchFamily="49" charset="0"/>
                        <a:buChar char="o"/>
                      </a:pPr>
                      <a:r>
                        <a:rPr lang="pl-PL" sz="1200" dirty="0">
                          <a:solidFill>
                            <a:schemeClr val="tx1"/>
                          </a:solidFill>
                          <a:latin typeface="Cambria"/>
                          <a:ea typeface="Cambria"/>
                        </a:rPr>
                        <a:t>zabezpieczenie źródeł wody pitnej przed zanieczyszczeniem oraz efektywne zarządzanie zasobami</a:t>
                      </a:r>
                      <a:r>
                        <a:rPr lang="pl-PL" sz="1200" baseline="0" dirty="0">
                          <a:solidFill>
                            <a:schemeClr val="tx1"/>
                          </a:solidFill>
                          <a:latin typeface="Cambria"/>
                          <a:ea typeface="Cambria"/>
                        </a:rPr>
                        <a:t> wodnymi</a:t>
                      </a:r>
                      <a:endParaRPr lang="pl-PL" sz="1200" dirty="0">
                        <a:solidFill>
                          <a:schemeClr val="tx1"/>
                        </a:solidFill>
                        <a:latin typeface="Cambria"/>
                        <a:ea typeface="Cambria"/>
                      </a:endParaRPr>
                    </a:p>
                    <a:p>
                      <a:pPr marL="171450" lvl="0" indent="-171450">
                        <a:buFont typeface="Courier New" panose="02070309020205020404" pitchFamily="49" charset="0"/>
                        <a:buChar char="o"/>
                      </a:pPr>
                      <a:r>
                        <a:rPr lang="pl-PL" sz="1200" dirty="0">
                          <a:solidFill>
                            <a:schemeClr val="tx1"/>
                          </a:solidFill>
                          <a:latin typeface="Cambria"/>
                          <a:ea typeface="Cambria"/>
                        </a:rPr>
                        <a:t>zwiększanie powierzchni przepuszczalnych w mieście</a:t>
                      </a:r>
                      <a:r>
                        <a:rPr lang="pl-PL" sz="1200" baseline="0" dirty="0">
                          <a:solidFill>
                            <a:schemeClr val="tx1"/>
                          </a:solidFill>
                          <a:latin typeface="Cambria"/>
                          <a:ea typeface="Cambria"/>
                        </a:rPr>
                        <a:t> i </a:t>
                      </a:r>
                      <a:r>
                        <a:rPr lang="pl-PL" sz="1200" dirty="0">
                          <a:solidFill>
                            <a:schemeClr val="tx1"/>
                          </a:solidFill>
                          <a:latin typeface="Cambria"/>
                          <a:ea typeface="Cambria"/>
                        </a:rPr>
                        <a:t>budowa zbiorników  retencyjnych</a:t>
                      </a:r>
                      <a:endParaRPr lang="pl-PL" dirty="0"/>
                    </a:p>
                    <a:p>
                      <a:pPr marL="171450" lvl="0" indent="-171450">
                        <a:buFont typeface="Courier New" panose="02070309020205020404" pitchFamily="49" charset="0"/>
                        <a:buChar char="o"/>
                      </a:pPr>
                      <a:r>
                        <a:rPr lang="pl-PL" sz="1200" dirty="0">
                          <a:solidFill>
                            <a:schemeClr val="tx1"/>
                          </a:solidFill>
                          <a:latin typeface="Cambria"/>
                          <a:ea typeface="Cambria"/>
                        </a:rPr>
                        <a:t>promowanie</a:t>
                      </a:r>
                      <a:r>
                        <a:rPr lang="pl-PL" sz="1200" baseline="0" dirty="0">
                          <a:solidFill>
                            <a:schemeClr val="tx1"/>
                          </a:solidFill>
                          <a:latin typeface="Cambria"/>
                          <a:ea typeface="Cambria"/>
                        </a:rPr>
                        <a:t> technologii rolnictwa precyzyjnego, różnicowania upraw i </a:t>
                      </a:r>
                      <a:r>
                        <a:rPr lang="pl-PL" sz="1200" dirty="0">
                          <a:solidFill>
                            <a:schemeClr val="tx1"/>
                          </a:solidFill>
                          <a:latin typeface="Cambria"/>
                          <a:ea typeface="Cambria"/>
                        </a:rPr>
                        <a:t>zwiększania bioróżnorodności</a:t>
                      </a:r>
                      <a:endParaRPr lang="pl-PL" dirty="0"/>
                    </a:p>
                    <a:p>
                      <a:pPr marL="171450" lvl="0" indent="-171450">
                        <a:buFont typeface="Courier New" panose="02070309020205020404" pitchFamily="49" charset="0"/>
                        <a:buChar char="o"/>
                      </a:pPr>
                      <a:r>
                        <a:rPr lang="pl-PL" sz="1200" dirty="0">
                          <a:solidFill>
                            <a:schemeClr val="tx1"/>
                          </a:solidFill>
                          <a:latin typeface="Cambria"/>
                          <a:ea typeface="Cambria"/>
                        </a:rPr>
                        <a:t>promowanie</a:t>
                      </a:r>
                      <a:r>
                        <a:rPr lang="pl-PL" sz="1200" baseline="0" dirty="0">
                          <a:solidFill>
                            <a:schemeClr val="tx1"/>
                          </a:solidFill>
                          <a:latin typeface="Cambria"/>
                          <a:ea typeface="Cambria"/>
                        </a:rPr>
                        <a:t> gospodarki w obiegu zamkniętym i rozwój infrastruktury recyklingowej</a:t>
                      </a:r>
                      <a:endParaRPr lang="pl-PL" dirty="0">
                        <a:solidFill>
                          <a:schemeClr val="tx1"/>
                        </a:solidFill>
                      </a:endParaRPr>
                    </a:p>
                    <a:p>
                      <a:pPr marL="171450" marR="0" lvl="0" indent="-171450" algn="l" rtl="0">
                        <a:lnSpc>
                          <a:spcPct val="100000"/>
                        </a:lnSpc>
                        <a:spcBef>
                          <a:spcPts val="0"/>
                        </a:spcBef>
                        <a:spcAft>
                          <a:spcPts val="0"/>
                        </a:spcAft>
                        <a:buClrTx/>
                        <a:buSzTx/>
                        <a:buFont typeface="Courier New" panose="02070309020205020404" pitchFamily="49" charset="0"/>
                        <a:buChar char="o"/>
                      </a:pPr>
                      <a:r>
                        <a:rPr lang="pl-PL" sz="1200" dirty="0">
                          <a:solidFill>
                            <a:schemeClr val="tx1"/>
                          </a:solidFill>
                          <a:latin typeface="Cambria"/>
                          <a:ea typeface="Cambria"/>
                        </a:rPr>
                        <a:t>organizowanie akcji edukacyjnych,</a:t>
                      </a:r>
                      <a:r>
                        <a:rPr lang="pl-PL" sz="1200" baseline="0" dirty="0">
                          <a:solidFill>
                            <a:schemeClr val="tx1"/>
                          </a:solidFill>
                          <a:latin typeface="Cambria"/>
                          <a:ea typeface="Cambria"/>
                        </a:rPr>
                        <a:t> wdrożenie zachęt i programów angażowania społeczności w zakresie działań pro środowiskowych</a:t>
                      </a:r>
                      <a:endParaRPr lang="pl-PL" sz="1200" dirty="0">
                        <a:solidFill>
                          <a:schemeClr val="tx1"/>
                        </a:solidFill>
                        <a:latin typeface="Cambria"/>
                        <a:ea typeface="Cambria"/>
                      </a:endParaRPr>
                    </a:p>
                    <a:p>
                      <a:pPr marL="0" marR="0" lvl="0" indent="0" algn="l" rtl="0">
                        <a:lnSpc>
                          <a:spcPct val="100000"/>
                        </a:lnSpc>
                        <a:spcBef>
                          <a:spcPts val="0"/>
                        </a:spcBef>
                        <a:spcAft>
                          <a:spcPts val="0"/>
                        </a:spcAft>
                        <a:buClrTx/>
                        <a:buSzTx/>
                        <a:buFontTx/>
                        <a:buNone/>
                      </a:pPr>
                      <a:r>
                        <a:rPr lang="pl-PL" sz="1200" baseline="0" dirty="0">
                          <a:solidFill>
                            <a:schemeClr val="tx1"/>
                          </a:solidFill>
                          <a:latin typeface="Cambria"/>
                          <a:ea typeface="Cambria"/>
                        </a:rPr>
                        <a:t>i inne kierunki działań służące realizacji tego celu operacyjnego</a:t>
                      </a:r>
                      <a:endParaRPr lang="pl-PL" dirty="0">
                        <a:solidFill>
                          <a:schemeClr val="tx1"/>
                        </a:solidFill>
                      </a:endParaRPr>
                    </a:p>
                  </a:txBody>
                  <a:tcPr/>
                </a:tc>
                <a:extLst>
                  <a:ext uri="{0D108BD9-81ED-4DB2-BD59-A6C34878D82A}">
                    <a16:rowId xmlns:a16="http://schemas.microsoft.com/office/drawing/2014/main" xmlns="" val="10002"/>
                  </a:ext>
                </a:extLst>
              </a:tr>
            </a:tbl>
          </a:graphicData>
        </a:graphic>
      </p:graphicFrame>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numeru slajdu 2"/>
          <p:cNvSpPr>
            <a:spLocks noGrp="1"/>
          </p:cNvSpPr>
          <p:nvPr>
            <p:ph type="sldNum" sz="quarter" idx="12"/>
          </p:nvPr>
        </p:nvSpPr>
        <p:spPr/>
        <p:txBody>
          <a:bodyPr/>
          <a:lstStyle/>
          <a:p>
            <a:fld id="{22AA28CC-A34B-4C19-AFE3-B6439D8E44AD}" type="slidenum">
              <a:rPr lang="pl-PL" smtClean="0"/>
              <a:t>39</a:t>
            </a:fld>
            <a:endParaRPr lang="pl-PL"/>
          </a:p>
        </p:txBody>
      </p:sp>
    </p:spTree>
    <p:extLst>
      <p:ext uri="{BB962C8B-B14F-4D97-AF65-F5344CB8AC3E}">
        <p14:creationId xmlns:p14="http://schemas.microsoft.com/office/powerpoint/2010/main" val="114412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a:t>Spis treści </a:t>
            </a:r>
          </a:p>
        </p:txBody>
      </p:sp>
      <p:sp>
        <p:nvSpPr>
          <p:cNvPr id="3" name="Symbol zastępczy zawartości 2"/>
          <p:cNvSpPr>
            <a:spLocks noGrp="1"/>
          </p:cNvSpPr>
          <p:nvPr>
            <p:ph idx="1"/>
          </p:nvPr>
        </p:nvSpPr>
        <p:spPr>
          <a:xfrm>
            <a:off x="914400" y="1207768"/>
            <a:ext cx="10515600" cy="4760913"/>
          </a:xfrm>
        </p:spPr>
        <p:txBody>
          <a:bodyPr numCol="2" spcCol="360000">
            <a:noAutofit/>
          </a:bodyPr>
          <a:lstStyle/>
          <a:p>
            <a:r>
              <a:rPr lang="pl-PL" sz="1200" dirty="0"/>
              <a:t>Rezultaty działania i ich wskaźniki w wymiarze środowiskowym – strona 47</a:t>
            </a:r>
          </a:p>
          <a:p>
            <a:r>
              <a:rPr lang="pl-PL" sz="1200" dirty="0"/>
              <a:t>Scenariusze rozwoju – strona 48</a:t>
            </a:r>
          </a:p>
          <a:p>
            <a:r>
              <a:rPr lang="pl-PL" sz="1200" dirty="0"/>
              <a:t>Scenariusz  innowacyjny – strona 49</a:t>
            </a:r>
          </a:p>
          <a:p>
            <a:r>
              <a:rPr lang="pl-PL" sz="1200" dirty="0"/>
              <a:t>Scenariusz optymistyczny – strona 51</a:t>
            </a:r>
          </a:p>
          <a:p>
            <a:r>
              <a:rPr lang="pl-PL" sz="1200" dirty="0"/>
              <a:t>Scenariusz realistyczny – strona 53</a:t>
            </a:r>
          </a:p>
          <a:p>
            <a:pPr marL="0" indent="0">
              <a:buNone/>
            </a:pPr>
            <a:r>
              <a:rPr lang="pl-PL" sz="1200" dirty="0"/>
              <a:t>Scenariusz pesymistyczny – strona 55</a:t>
            </a:r>
          </a:p>
          <a:p>
            <a:pPr marL="0" indent="0">
              <a:buNone/>
            </a:pPr>
            <a:r>
              <a:rPr lang="pl-PL" sz="1200" b="1" dirty="0">
                <a:solidFill>
                  <a:srgbClr val="C00000"/>
                </a:solidFill>
                <a:hlinkClick r:id="rId2" action="ppaction://hlinksldjump"/>
              </a:rPr>
              <a:t>CZĘŚĆ PRZESTRZENNA STRATEGII </a:t>
            </a:r>
            <a:endParaRPr lang="pl-PL" sz="1200" b="1" dirty="0">
              <a:solidFill>
                <a:srgbClr val="C00000"/>
              </a:solidFill>
            </a:endParaRPr>
          </a:p>
          <a:p>
            <a:r>
              <a:rPr lang="pl-PL" sz="1200" dirty="0"/>
              <a:t>Model struktury funkcjonalno-przestrzennej – strona 58</a:t>
            </a:r>
          </a:p>
          <a:p>
            <a:r>
              <a:rPr lang="pl-PL" sz="1200" dirty="0"/>
              <a:t>Struktura sieci osadniczej – strona 59</a:t>
            </a:r>
          </a:p>
          <a:p>
            <a:r>
              <a:rPr lang="pl-PL" sz="1200" dirty="0"/>
              <a:t>System powiązań przyrodniczych – strona 61</a:t>
            </a:r>
          </a:p>
          <a:p>
            <a:r>
              <a:rPr lang="pl-PL" sz="1200" dirty="0"/>
              <a:t>Główne korytarze i elementy sieci transportowych – strona 63</a:t>
            </a:r>
          </a:p>
          <a:p>
            <a:r>
              <a:rPr lang="pl-PL" sz="1200" dirty="0"/>
              <a:t>Główne elementy infrastruktury technicznej – strona 65</a:t>
            </a:r>
          </a:p>
          <a:p>
            <a:r>
              <a:rPr lang="pl-PL" sz="1200" dirty="0"/>
              <a:t>Główne elementy infrastruktury społecznej – strona 67</a:t>
            </a:r>
          </a:p>
          <a:p>
            <a:r>
              <a:rPr lang="pl-PL" sz="1200" dirty="0"/>
              <a:t>Ustalenia i rekomendacje w zakresie polityki przestrzennej – strona 69</a:t>
            </a:r>
          </a:p>
          <a:p>
            <a:r>
              <a:rPr lang="pl-PL" sz="1200" dirty="0"/>
              <a:t>Obszary strategicznej interwencji w strategii województwa mazowieckiego – strona 86</a:t>
            </a:r>
          </a:p>
          <a:p>
            <a:endParaRPr lang="pl-PL" sz="1200" dirty="0"/>
          </a:p>
          <a:p>
            <a:endParaRPr lang="pl-PL" sz="1200" dirty="0"/>
          </a:p>
          <a:p>
            <a:endParaRPr lang="pl-PL" sz="1200" dirty="0"/>
          </a:p>
          <a:p>
            <a:endParaRPr lang="pl-PL" sz="1200" dirty="0"/>
          </a:p>
          <a:p>
            <a:endParaRPr lang="pl-PL" sz="1200" smtClean="0"/>
          </a:p>
          <a:p>
            <a:endParaRPr lang="pl-PL" sz="1200" dirty="0"/>
          </a:p>
          <a:p>
            <a:r>
              <a:rPr lang="pl-PL" sz="1200" dirty="0"/>
              <a:t>Lokalne obszary strategicznej interwencji – strona 90</a:t>
            </a:r>
          </a:p>
          <a:p>
            <a:r>
              <a:rPr lang="pl-PL" sz="1200" dirty="0"/>
              <a:t>OSI Bieguny wzrostu – strona 91</a:t>
            </a:r>
          </a:p>
          <a:p>
            <a:r>
              <a:rPr lang="pl-PL" sz="1200" dirty="0"/>
              <a:t>OSI Obszar rozbudowy aglomeracji kanalizacyjnej – strona 96</a:t>
            </a:r>
          </a:p>
          <a:p>
            <a:r>
              <a:rPr lang="pl-PL" sz="1200" dirty="0"/>
              <a:t>OSI Tereny otwarte – strona 100</a:t>
            </a:r>
          </a:p>
          <a:p>
            <a:pPr marL="0" indent="0">
              <a:buNone/>
            </a:pPr>
            <a:r>
              <a:rPr lang="pl-PL" sz="1200" b="1" dirty="0">
                <a:solidFill>
                  <a:srgbClr val="C00000"/>
                </a:solidFill>
                <a:hlinkClick r:id="rId3" action="ppaction://hlinksldjump"/>
              </a:rPr>
              <a:t>CZĘŚĆ WDROŻENIOWA STRATEGII</a:t>
            </a:r>
            <a:endParaRPr lang="pl-PL" sz="1200" b="1" dirty="0">
              <a:solidFill>
                <a:srgbClr val="C00000"/>
              </a:solidFill>
            </a:endParaRPr>
          </a:p>
          <a:p>
            <a:r>
              <a:rPr lang="pl-PL" sz="1200" dirty="0"/>
              <a:t>System realizacji strategii – strona 105</a:t>
            </a:r>
          </a:p>
          <a:p>
            <a:r>
              <a:rPr lang="pl-PL" sz="1200" dirty="0"/>
              <a:t>Zespół ds. wdrażania strategii – strona 106</a:t>
            </a:r>
          </a:p>
          <a:p>
            <a:r>
              <a:rPr lang="pl-PL" sz="1200" dirty="0"/>
              <a:t>Dokumenty wykonawcze do strategii – strona 107 </a:t>
            </a:r>
          </a:p>
          <a:p>
            <a:r>
              <a:rPr lang="pl-PL" sz="1200" dirty="0"/>
              <a:t>Wytyczne do dokumentów wykonawczych – strona 108 </a:t>
            </a:r>
          </a:p>
          <a:p>
            <a:r>
              <a:rPr lang="pl-PL" sz="1200" dirty="0"/>
              <a:t>Monitoring – strona 109</a:t>
            </a:r>
          </a:p>
          <a:p>
            <a:r>
              <a:rPr lang="pl-PL" sz="1200" dirty="0"/>
              <a:t>Ewaluacja – strona 110</a:t>
            </a:r>
          </a:p>
          <a:p>
            <a:r>
              <a:rPr lang="pl-PL" sz="1200" dirty="0"/>
              <a:t>Aktualizacja strategii rozwoju – strona 111</a:t>
            </a:r>
          </a:p>
          <a:p>
            <a:r>
              <a:rPr lang="pl-PL" sz="1200" dirty="0"/>
              <a:t>Ramy finansowe – strona 112</a:t>
            </a:r>
          </a:p>
          <a:p>
            <a:r>
              <a:rPr lang="pl-PL" sz="1200" dirty="0"/>
              <a:t>Źródła finansowania – strona 113</a:t>
            </a:r>
          </a:p>
          <a:p>
            <a:pPr marL="0" indent="0">
              <a:buNone/>
            </a:pPr>
            <a:r>
              <a:rPr lang="pl-PL" sz="1200" b="1" dirty="0">
                <a:solidFill>
                  <a:srgbClr val="C00000"/>
                </a:solidFill>
                <a:hlinkClick r:id="rId4" action="ppaction://hlinksldjump"/>
              </a:rPr>
              <a:t>SPÓJNOŚĆ Z DOKUMENTAMI WYŻSZEGO RZĘDU </a:t>
            </a:r>
            <a:endParaRPr lang="pl-PL" sz="1200" b="1" dirty="0">
              <a:solidFill>
                <a:srgbClr val="C00000"/>
              </a:solidFill>
            </a:endParaRPr>
          </a:p>
          <a:p>
            <a:r>
              <a:rPr lang="pl-PL" sz="1200" dirty="0"/>
              <a:t>Spójność z dokumentami wyższego rzędu – strona 115</a:t>
            </a:r>
          </a:p>
          <a:p>
            <a:r>
              <a:rPr lang="pl-PL" sz="1200" dirty="0"/>
              <a:t>Spójność z innymi dokumentami strategicznymi – strona 118</a:t>
            </a:r>
          </a:p>
          <a:p>
            <a:pPr marL="0" indent="0">
              <a:buNone/>
            </a:pPr>
            <a:endParaRPr lang="pl-PL" sz="1200" dirty="0"/>
          </a:p>
          <a:p>
            <a:endParaRPr lang="pl-PL" sz="1200" dirty="0"/>
          </a:p>
          <a:p>
            <a:endParaRPr lang="pl-PL" sz="1200" u="sng" dirty="0"/>
          </a:p>
          <a:p>
            <a:endParaRPr lang="pl-PL" sz="1200" dirty="0"/>
          </a:p>
          <a:p>
            <a:pPr marL="0" indent="0">
              <a:buNone/>
            </a:pPr>
            <a:endParaRPr lang="pl-PL" sz="1200" dirty="0"/>
          </a:p>
        </p:txBody>
      </p:sp>
      <p:sp>
        <p:nvSpPr>
          <p:cNvPr id="4" name="Symbol zastępczy stopki 3"/>
          <p:cNvSpPr>
            <a:spLocks noGrp="1"/>
          </p:cNvSpPr>
          <p:nvPr>
            <p:ph type="ftr" sz="quarter" idx="11"/>
          </p:nvPr>
        </p:nvSpPr>
        <p:spPr>
          <a:xfrm>
            <a:off x="3822470" y="8085398"/>
            <a:ext cx="4114800" cy="365125"/>
          </a:xfrm>
        </p:spPr>
        <p:txBody>
          <a:bodyPr/>
          <a:lstStyle/>
          <a:p>
            <a:r>
              <a:rPr lang="pl-PL" b="1">
                <a:solidFill>
                  <a:schemeClr val="bg2">
                    <a:lumMod val="50000"/>
                  </a:schemeClr>
                </a:solidFill>
              </a:rPr>
              <a:t>Strategia rozwoju gminy Grodzisk Mazowiecki do 2035</a:t>
            </a:r>
          </a:p>
        </p:txBody>
      </p:sp>
      <p:sp>
        <p:nvSpPr>
          <p:cNvPr id="5" name="Symbol zastępczy numeru slajdu 4"/>
          <p:cNvSpPr>
            <a:spLocks noGrp="1"/>
          </p:cNvSpPr>
          <p:nvPr>
            <p:ph type="sldNum" sz="quarter" idx="12"/>
          </p:nvPr>
        </p:nvSpPr>
        <p:spPr>
          <a:xfrm>
            <a:off x="8610600" y="6356350"/>
            <a:ext cx="2743200" cy="365125"/>
          </a:xfrm>
        </p:spPr>
        <p:txBody>
          <a:bodyPr/>
          <a:lstStyle/>
          <a:p>
            <a:fld id="{22AA28CC-A34B-4C19-AFE3-B6439D8E44AD}" type="slidenum">
              <a:rPr lang="pl-PL" smtClean="0"/>
              <a:t>4</a:t>
            </a:fld>
            <a:endParaRPr lang="pl-PL"/>
          </a:p>
        </p:txBody>
      </p:sp>
      <p:sp>
        <p:nvSpPr>
          <p:cNvPr id="6" name="Symbol zastępczy stopki 3"/>
          <p:cNvSpPr txBox="1">
            <a:spLocks/>
          </p:cNvSpPr>
          <p:nvPr/>
        </p:nvSpPr>
        <p:spPr>
          <a:xfrm>
            <a:off x="4038600" y="6356350"/>
            <a:ext cx="4114800" cy="365125"/>
          </a:xfrm>
          <a:prstGeom prst="rect">
            <a:avLst/>
          </a:prstGeom>
        </p:spPr>
        <p:txBody>
          <a:bodyPr vert="horz" lIns="91440" tIns="45720" rIns="91440" bIns="45720" rtlCol="0" anchor="ctr"/>
          <a:lstStyle>
            <a:defPPr>
              <a:defRPr lang="pl-P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a:t>Strategia rozwoju gminy Grodzisk Mazowiecki do 2035</a:t>
            </a:r>
          </a:p>
        </p:txBody>
      </p:sp>
    </p:spTree>
    <p:extLst>
      <p:ext uri="{BB962C8B-B14F-4D97-AF65-F5344CB8AC3E}">
        <p14:creationId xmlns:p14="http://schemas.microsoft.com/office/powerpoint/2010/main" val="677346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Komplementarność celów strategicznych</a:t>
            </a:r>
          </a:p>
        </p:txBody>
      </p:sp>
      <p:sp>
        <p:nvSpPr>
          <p:cNvPr id="3" name="Symbol zastępczy zawartości 2"/>
          <p:cNvSpPr>
            <a:spLocks noGrp="1"/>
          </p:cNvSpPr>
          <p:nvPr>
            <p:ph idx="1"/>
          </p:nvPr>
        </p:nvSpPr>
        <p:spPr>
          <a:xfrm>
            <a:off x="838200" y="1382633"/>
            <a:ext cx="9966820" cy="4351338"/>
          </a:xfrm>
        </p:spPr>
        <p:txBody>
          <a:bodyPr>
            <a:normAutofit/>
          </a:bodyPr>
          <a:lstStyle/>
          <a:p>
            <a:pPr marL="0" indent="0">
              <a:buNone/>
            </a:pPr>
            <a:r>
              <a:rPr lang="pl-PL" sz="1200" dirty="0"/>
              <a:t>Komplementarność celów strategicznych gminy Grodzisk Mazowiecki, w kontekście jej wizji rozwoju jako </a:t>
            </a:r>
            <a:r>
              <a:rPr lang="pl-PL" sz="1200" b="1" dirty="0"/>
              <a:t>"</a:t>
            </a:r>
            <a:r>
              <a:rPr lang="pl-PL" sz="1200" b="1" cap="all" dirty="0">
                <a:solidFill>
                  <a:srgbClr val="C00000"/>
                </a:solidFill>
              </a:rPr>
              <a:t>Przyjaznej Gminy Wiedzy, Kultury, Edukacji i Bezpieczeństwa", </a:t>
            </a:r>
            <a:r>
              <a:rPr lang="pl-PL" sz="1200" dirty="0"/>
              <a:t>polega na harmonijnym współdziałaniu różnych obszarów rozwoju w celu stworzenia nowoczesnej i zrównoważonej przestrzeni życia społecznego.</a:t>
            </a:r>
          </a:p>
          <a:p>
            <a:pPr marL="0" indent="0">
              <a:buNone/>
            </a:pPr>
            <a:r>
              <a:rPr lang="pl-PL" sz="1200" b="1" cap="all" dirty="0">
                <a:solidFill>
                  <a:srgbClr val="C00000"/>
                </a:solidFill>
              </a:rPr>
              <a:t>Cel społeczny: Aktywna i zintegrowana wspólnota</a:t>
            </a:r>
            <a:r>
              <a:rPr lang="pl-PL" sz="1200" dirty="0"/>
              <a:t/>
            </a:r>
            <a:br>
              <a:rPr lang="pl-PL" sz="1200" dirty="0"/>
            </a:br>
            <a:r>
              <a:rPr lang="pl-PL" sz="1200" dirty="0"/>
              <a:t>Zgodnie z wizją, Grodzisk Mazowiecki ma być miejscem stymulującym wszechstronny rozwój mieszkańców, z bogatą ofertą edukacyjną, kulturalną oraz przestrzeniami integracyjnymi. Cel ten wspiera wizję przez tworzenie infrastruktury społecznej, która sprzyja aktywności, edukacji i integracji.</a:t>
            </a:r>
          </a:p>
          <a:p>
            <a:pPr marL="0" indent="0">
              <a:buNone/>
            </a:pPr>
            <a:r>
              <a:rPr lang="pl-PL" sz="1200" b="1" cap="all" dirty="0">
                <a:solidFill>
                  <a:srgbClr val="C00000"/>
                </a:solidFill>
              </a:rPr>
              <a:t>Cel gospodarczy</a:t>
            </a:r>
            <a:r>
              <a:rPr lang="pl-PL" sz="1200" cap="all" dirty="0">
                <a:solidFill>
                  <a:srgbClr val="C00000"/>
                </a:solidFill>
              </a:rPr>
              <a:t>: </a:t>
            </a:r>
            <a:r>
              <a:rPr lang="pl-PL" sz="1200" b="1" cap="all" dirty="0">
                <a:solidFill>
                  <a:srgbClr val="C00000"/>
                </a:solidFill>
              </a:rPr>
              <a:t>Konkurencyjna gospodarka</a:t>
            </a:r>
            <a:r>
              <a:rPr lang="pl-PL" sz="1200" dirty="0"/>
              <a:t/>
            </a:r>
            <a:br>
              <a:rPr lang="pl-PL" sz="1200" dirty="0"/>
            </a:br>
            <a:r>
              <a:rPr lang="pl-PL" sz="1200" dirty="0"/>
              <a:t>Wspieranie lokalnej przedsiębiorczości, rozwój infrastruktury technicznej i transportowej oraz promocja Grodziska Mazowieckiego jako atrakcyjnego miejsca do inwestycji i pracy są kluczowe dla konkurencyjności gospodarczej. To cel, który przyciąga inwestycje i tworzy miejsca pracy, co jest zgodne z wizją dynamicznego rozwoju gospodarczego.</a:t>
            </a:r>
          </a:p>
          <a:p>
            <a:pPr marL="0" indent="0">
              <a:buNone/>
            </a:pPr>
            <a:r>
              <a:rPr lang="pl-PL" sz="1200" b="1" cap="all" dirty="0">
                <a:solidFill>
                  <a:srgbClr val="C00000"/>
                </a:solidFill>
              </a:rPr>
              <a:t>Cel przestrzenny: Przyjazna przestrzeń</a:t>
            </a:r>
            <a:r>
              <a:rPr lang="pl-PL" sz="1200" dirty="0"/>
              <a:t/>
            </a:r>
            <a:br>
              <a:rPr lang="pl-PL" sz="1200" dirty="0"/>
            </a:br>
            <a:r>
              <a:rPr lang="pl-PL" sz="1200" dirty="0"/>
              <a:t>Estetyczna, funkcjonalna i dostępna przestrzeń publiczna nie tylko poprawia jakość życia mieszkańców, ale również wzmacnia lokalną tożsamość i promuje aktywność społeczną. Dbałość o przestrzeń przyczynia się do budowania atrakcyjnego środowiska życia oraz zwiększenia dostępności usług, co wspiera realizację wizji gminy jako miejsca przyjaznego dla mieszkańców i inwestorów</a:t>
            </a:r>
          </a:p>
          <a:p>
            <a:pPr marL="0" indent="0">
              <a:buNone/>
            </a:pPr>
            <a:r>
              <a:rPr lang="pl-PL" sz="1200" b="1" cap="all" dirty="0">
                <a:solidFill>
                  <a:srgbClr val="C00000"/>
                </a:solidFill>
              </a:rPr>
              <a:t>Cel środowiskowy: Czyste środowisko </a:t>
            </a:r>
            <a:r>
              <a:rPr lang="pl-PL" sz="1200" dirty="0"/>
              <a:t/>
            </a:r>
            <a:br>
              <a:rPr lang="pl-PL" sz="1200" dirty="0"/>
            </a:br>
            <a:r>
              <a:rPr lang="pl-PL" sz="1200" dirty="0"/>
              <a:t>Działania na rzecz ochrony środowiska, promowania odnawialnych źródeł energii, zielonej infrastruktury i zrównoważonego transportu przyczyniają się do poprawy jakości życia mieszkańców i są zgodne z wizją rozwoju Grodziska jako miejsca dbającego o środowisko i zdrowie mieszkańców.</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40</a:t>
            </a:fld>
            <a:endParaRPr lang="pl-PL"/>
          </a:p>
        </p:txBody>
      </p:sp>
    </p:spTree>
    <p:extLst>
      <p:ext uri="{BB962C8B-B14F-4D97-AF65-F5344CB8AC3E}">
        <p14:creationId xmlns:p14="http://schemas.microsoft.com/office/powerpoint/2010/main" val="4190561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1111540"/>
            <a:ext cx="3891603" cy="1119931"/>
          </a:xfrm>
        </p:spPr>
        <p:txBody>
          <a:bodyPr lIns="36000" rIns="144000">
            <a:normAutofit fontScale="90000"/>
          </a:bodyPr>
          <a:lstStyle/>
          <a:p>
            <a:r>
              <a:rPr lang="pl-PL"/>
              <a:t>Komplementarność</a:t>
            </a:r>
            <a:br>
              <a:rPr lang="pl-PL"/>
            </a:br>
            <a:r>
              <a:rPr lang="pl-PL"/>
              <a:t>celów strategicznych</a:t>
            </a:r>
            <a:endParaRPr lang="pl-PL">
              <a:solidFill>
                <a:srgbClr val="C00000"/>
              </a:solidFill>
            </a:endParaRPr>
          </a:p>
        </p:txBody>
      </p:sp>
      <p:sp>
        <p:nvSpPr>
          <p:cNvPr id="4" name="Symbol zastępczy tekstu 3"/>
          <p:cNvSpPr>
            <a:spLocks noGrp="1"/>
          </p:cNvSpPr>
          <p:nvPr>
            <p:ph type="body" sz="half" idx="2"/>
          </p:nvPr>
        </p:nvSpPr>
        <p:spPr>
          <a:xfrm>
            <a:off x="839788" y="2441196"/>
            <a:ext cx="3103038" cy="3457090"/>
          </a:xfrm>
        </p:spPr>
        <p:txBody>
          <a:bodyPr>
            <a:noAutofit/>
          </a:bodyPr>
          <a:lstStyle/>
          <a:p>
            <a:pPr>
              <a:lnSpc>
                <a:spcPct val="120000"/>
              </a:lnSpc>
              <a:spcBef>
                <a:spcPts val="0"/>
              </a:spcBef>
            </a:pPr>
            <a:endParaRPr lang="pl-PL" sz="1200"/>
          </a:p>
          <a:p>
            <a:pPr>
              <a:lnSpc>
                <a:spcPct val="100000"/>
              </a:lnSpc>
              <a:spcBef>
                <a:spcPts val="0"/>
              </a:spcBef>
            </a:pPr>
            <a:r>
              <a:rPr lang="pl-PL" sz="1200"/>
              <a:t>Każdy z celów strategicznych wspiera realizację pozostałych, co zapewnia spójność i efektywność w realizacji wizji gminy Grodzisk Mazowiecki jako miejsca przyjaznego do życia, pracy i rozwoju. </a:t>
            </a:r>
          </a:p>
          <a:p>
            <a:pPr>
              <a:lnSpc>
                <a:spcPct val="100000"/>
              </a:lnSpc>
              <a:spcBef>
                <a:spcPts val="0"/>
              </a:spcBef>
            </a:pPr>
            <a:endParaRPr lang="pl-PL" sz="1200"/>
          </a:p>
          <a:p>
            <a:pPr>
              <a:lnSpc>
                <a:spcPct val="100000"/>
              </a:lnSpc>
              <a:spcBef>
                <a:spcPts val="0"/>
              </a:spcBef>
            </a:pPr>
            <a:r>
              <a:rPr lang="pl-PL" sz="1200"/>
              <a:t>Dzięki wzajemnemu uzupełnianiu się celów w obszarze społecznym, gospodarczym, przestrzennym i środowiskowym, strategia dąży do zrównoważonego, harmonijnego rozwoju, który podnosi jakość życia mieszkańców i tworzy atrakcyjne warunki do inwestowania i pracy</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graphicFrame>
        <p:nvGraphicFramePr>
          <p:cNvPr id="7" name="Diagram 6"/>
          <p:cNvGraphicFramePr/>
          <p:nvPr>
            <p:extLst>
              <p:ext uri="{D42A27DB-BD31-4B8C-83A1-F6EECF244321}">
                <p14:modId xmlns:p14="http://schemas.microsoft.com/office/powerpoint/2010/main" val="3445946099"/>
              </p:ext>
            </p:extLst>
          </p:nvPr>
        </p:nvGraphicFramePr>
        <p:xfrm>
          <a:off x="4797221" y="897622"/>
          <a:ext cx="6712358" cy="4829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ymbol zastępczy numeru slajdu 11">
            <a:extLst>
              <a:ext uri="{FF2B5EF4-FFF2-40B4-BE49-F238E27FC236}">
                <a16:creationId xmlns:a16="http://schemas.microsoft.com/office/drawing/2014/main" xmlns="" id="{8526B606-C037-656A-21AB-DB47683F2E07}"/>
              </a:ext>
            </a:extLst>
          </p:cNvPr>
          <p:cNvSpPr>
            <a:spLocks noGrp="1"/>
          </p:cNvSpPr>
          <p:nvPr>
            <p:ph type="sldNum" sz="quarter" idx="12"/>
          </p:nvPr>
        </p:nvSpPr>
        <p:spPr/>
        <p:txBody>
          <a:bodyPr/>
          <a:lstStyle/>
          <a:p>
            <a:fld id="{22AA28CC-A34B-4C19-AFE3-B6439D8E44AD}" type="slidenum">
              <a:rPr lang="pl-PL" smtClean="0"/>
              <a:t>41</a:t>
            </a:fld>
            <a:endParaRPr lang="pl-PL"/>
          </a:p>
        </p:txBody>
      </p:sp>
      <p:sp>
        <p:nvSpPr>
          <p:cNvPr id="8" name="pole tekstowe 7"/>
          <p:cNvSpPr txBox="1"/>
          <p:nvPr/>
        </p:nvSpPr>
        <p:spPr>
          <a:xfrm>
            <a:off x="10477500" y="572769"/>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Schemat 5</a:t>
            </a:r>
          </a:p>
        </p:txBody>
      </p:sp>
    </p:spTree>
    <p:extLst>
      <p:ext uri="{BB962C8B-B14F-4D97-AF65-F5344CB8AC3E}">
        <p14:creationId xmlns:p14="http://schemas.microsoft.com/office/powerpoint/2010/main" val="2414099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a:t>Rezultaty długoterminowe i średnioterminowe działań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6" name="Symbol zastępczy zawartości 4"/>
          <p:cNvGraphicFramePr>
            <a:graphicFrameLocks noGrp="1"/>
          </p:cNvGraphicFramePr>
          <p:nvPr>
            <p:ph idx="1"/>
            <p:extLst>
              <p:ext uri="{D42A27DB-BD31-4B8C-83A1-F6EECF244321}">
                <p14:modId xmlns:p14="http://schemas.microsoft.com/office/powerpoint/2010/main" val="2511470910"/>
              </p:ext>
            </p:extLst>
          </p:nvPr>
        </p:nvGraphicFramePr>
        <p:xfrm>
          <a:off x="550963" y="1967845"/>
          <a:ext cx="10598791" cy="3923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rostokąt 2"/>
          <p:cNvSpPr/>
          <p:nvPr/>
        </p:nvSpPr>
        <p:spPr>
          <a:xfrm>
            <a:off x="838200" y="1227701"/>
            <a:ext cx="10428215" cy="646331"/>
          </a:xfrm>
          <a:prstGeom prst="rect">
            <a:avLst/>
          </a:prstGeom>
        </p:spPr>
        <p:txBody>
          <a:bodyPr wrap="square">
            <a:spAutoFit/>
          </a:bodyPr>
          <a:lstStyle/>
          <a:p>
            <a:r>
              <a:rPr lang="pl-PL" sz="1200" dirty="0">
                <a:latin typeface="Cambria" panose="02040503050406030204" pitchFamily="18" charset="0"/>
                <a:ea typeface="Cambria" panose="02040503050406030204" pitchFamily="18" charset="0"/>
              </a:rPr>
              <a:t>Rezultaty to bezpośrednie efekty działań podejmowanych dla realizacji celów strategicznych. Są to efekty uzyskane w wyniku zrealizowania działań. </a:t>
            </a:r>
            <a:br>
              <a:rPr lang="pl-PL" sz="1200" dirty="0">
                <a:latin typeface="Cambria" panose="02040503050406030204" pitchFamily="18" charset="0"/>
                <a:ea typeface="Cambria" panose="02040503050406030204" pitchFamily="18" charset="0"/>
              </a:rPr>
            </a:br>
            <a:r>
              <a:rPr lang="pl-PL" sz="1200" dirty="0">
                <a:latin typeface="Cambria" panose="02040503050406030204" pitchFamily="18" charset="0"/>
                <a:ea typeface="Cambria" panose="02040503050406030204" pitchFamily="18" charset="0"/>
              </a:rPr>
              <a:t>Mają one charakter długoterminowy i średnioterminowy (Schemat poniżej).</a:t>
            </a:r>
          </a:p>
          <a:p>
            <a:endParaRPr lang="pl-PL" sz="1200" dirty="0">
              <a:latin typeface="Cambria" panose="02040503050406030204" pitchFamily="18" charset="0"/>
              <a:ea typeface="Cambria" panose="02040503050406030204" pitchFamily="18" charset="0"/>
            </a:endParaRPr>
          </a:p>
        </p:txBody>
      </p:sp>
      <p:sp>
        <p:nvSpPr>
          <p:cNvPr id="5" name="Elipsa 4"/>
          <p:cNvSpPr/>
          <p:nvPr/>
        </p:nvSpPr>
        <p:spPr>
          <a:xfrm>
            <a:off x="8573549" y="5847127"/>
            <a:ext cx="151002" cy="16778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Elipsa 6"/>
          <p:cNvSpPr/>
          <p:nvPr/>
        </p:nvSpPr>
        <p:spPr>
          <a:xfrm>
            <a:off x="8573549" y="5600906"/>
            <a:ext cx="151002" cy="167780"/>
          </a:xfrm>
          <a:prstGeom prst="ellipse">
            <a:avLst/>
          </a:prstGeom>
          <a:solidFill>
            <a:srgbClr val="D715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8724551" y="5580973"/>
            <a:ext cx="2734811" cy="246221"/>
          </a:xfrm>
          <a:prstGeom prst="rect">
            <a:avLst/>
          </a:prstGeom>
          <a:noFill/>
        </p:spPr>
        <p:txBody>
          <a:bodyPr wrap="square" rtlCol="0">
            <a:spAutoFit/>
          </a:bodyPr>
          <a:lstStyle/>
          <a:p>
            <a:r>
              <a:rPr lang="pl-PL" sz="1000" b="1">
                <a:latin typeface="Cambria" panose="02040503050406030204" pitchFamily="18" charset="0"/>
                <a:ea typeface="Cambria" panose="02040503050406030204" pitchFamily="18" charset="0"/>
              </a:rPr>
              <a:t>Rezultaty długoterminowe</a:t>
            </a:r>
          </a:p>
        </p:txBody>
      </p:sp>
      <p:sp>
        <p:nvSpPr>
          <p:cNvPr id="9" name="pole tekstowe 8"/>
          <p:cNvSpPr txBox="1"/>
          <p:nvPr/>
        </p:nvSpPr>
        <p:spPr>
          <a:xfrm>
            <a:off x="8724551" y="5768686"/>
            <a:ext cx="2734811" cy="246221"/>
          </a:xfrm>
          <a:prstGeom prst="rect">
            <a:avLst/>
          </a:prstGeom>
          <a:noFill/>
        </p:spPr>
        <p:txBody>
          <a:bodyPr wrap="square" rtlCol="0">
            <a:spAutoFit/>
          </a:bodyPr>
          <a:lstStyle/>
          <a:p>
            <a:r>
              <a:rPr lang="pl-PL" sz="1000" b="1">
                <a:latin typeface="Cambria" panose="02040503050406030204" pitchFamily="18" charset="0"/>
                <a:ea typeface="Cambria" panose="02040503050406030204" pitchFamily="18" charset="0"/>
              </a:rPr>
              <a:t>Rezultaty średnioterminowe</a:t>
            </a:r>
          </a:p>
        </p:txBody>
      </p:sp>
      <p:sp>
        <p:nvSpPr>
          <p:cNvPr id="10" name="Symbol zastępczy numeru slajdu 9"/>
          <p:cNvSpPr>
            <a:spLocks noGrp="1"/>
          </p:cNvSpPr>
          <p:nvPr>
            <p:ph type="sldNum" sz="quarter" idx="12"/>
          </p:nvPr>
        </p:nvSpPr>
        <p:spPr/>
        <p:txBody>
          <a:bodyPr/>
          <a:lstStyle/>
          <a:p>
            <a:fld id="{22AA28CC-A34B-4C19-AFE3-B6439D8E44AD}" type="slidenum">
              <a:rPr lang="pl-PL" smtClean="0"/>
              <a:t>42</a:t>
            </a:fld>
            <a:endParaRPr lang="pl-PL"/>
          </a:p>
        </p:txBody>
      </p:sp>
      <p:sp>
        <p:nvSpPr>
          <p:cNvPr id="11" name="pole tekstowe 10"/>
          <p:cNvSpPr txBox="1"/>
          <p:nvPr/>
        </p:nvSpPr>
        <p:spPr>
          <a:xfrm>
            <a:off x="10091956" y="1643148"/>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Schemat 6</a:t>
            </a:r>
          </a:p>
        </p:txBody>
      </p:sp>
    </p:spTree>
    <p:extLst>
      <p:ext uri="{BB962C8B-B14F-4D97-AF65-F5344CB8AC3E}">
        <p14:creationId xmlns:p14="http://schemas.microsoft.com/office/powerpoint/2010/main" val="650287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09156" y="0"/>
            <a:ext cx="10515600" cy="1325563"/>
          </a:xfrm>
        </p:spPr>
        <p:txBody>
          <a:bodyPr>
            <a:normAutofit/>
          </a:bodyPr>
          <a:lstStyle/>
          <a:p>
            <a:r>
              <a:rPr lang="pl-PL" dirty="0"/>
              <a:t>Oddziaływanie strategii i wskaźnik oddziaływania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1199647460"/>
              </p:ext>
            </p:extLst>
          </p:nvPr>
        </p:nvGraphicFramePr>
        <p:xfrm>
          <a:off x="909157" y="3055881"/>
          <a:ext cx="10515600" cy="1242901"/>
        </p:xfrm>
        <a:graphic>
          <a:graphicData uri="http://schemas.openxmlformats.org/drawingml/2006/table">
            <a:tbl>
              <a:tblPr firstRow="1" bandRow="1">
                <a:tableStyleId>{5940675A-B579-460E-94D1-54222C63F5DA}</a:tableStyleId>
              </a:tblPr>
              <a:tblGrid>
                <a:gridCol w="1386840">
                  <a:extLst>
                    <a:ext uri="{9D8B030D-6E8A-4147-A177-3AD203B41FA5}">
                      <a16:colId xmlns:a16="http://schemas.microsoft.com/office/drawing/2014/main" xmlns="" val="20000"/>
                    </a:ext>
                  </a:extLst>
                </a:gridCol>
                <a:gridCol w="2956560">
                  <a:extLst>
                    <a:ext uri="{9D8B030D-6E8A-4147-A177-3AD203B41FA5}">
                      <a16:colId xmlns:a16="http://schemas.microsoft.com/office/drawing/2014/main" xmlns="" val="20001"/>
                    </a:ext>
                  </a:extLst>
                </a:gridCol>
                <a:gridCol w="1950720">
                  <a:extLst>
                    <a:ext uri="{9D8B030D-6E8A-4147-A177-3AD203B41FA5}">
                      <a16:colId xmlns:a16="http://schemas.microsoft.com/office/drawing/2014/main" xmlns="" val="20002"/>
                    </a:ext>
                  </a:extLst>
                </a:gridCol>
                <a:gridCol w="1865222">
                  <a:extLst>
                    <a:ext uri="{9D8B030D-6E8A-4147-A177-3AD203B41FA5}">
                      <a16:colId xmlns:a16="http://schemas.microsoft.com/office/drawing/2014/main" xmlns="" val="20003"/>
                    </a:ext>
                  </a:extLst>
                </a:gridCol>
                <a:gridCol w="989901">
                  <a:extLst>
                    <a:ext uri="{9D8B030D-6E8A-4147-A177-3AD203B41FA5}">
                      <a16:colId xmlns:a16="http://schemas.microsoft.com/office/drawing/2014/main" xmlns="" val="20004"/>
                    </a:ext>
                  </a:extLst>
                </a:gridCol>
                <a:gridCol w="1366357">
                  <a:extLst>
                    <a:ext uri="{9D8B030D-6E8A-4147-A177-3AD203B41FA5}">
                      <a16:colId xmlns:a16="http://schemas.microsoft.com/office/drawing/2014/main" xmlns="" val="20005"/>
                    </a:ext>
                  </a:extLst>
                </a:gridCol>
              </a:tblGrid>
              <a:tr h="330383">
                <a:tc>
                  <a:txBody>
                    <a:bodyPr/>
                    <a:lstStyle/>
                    <a:p>
                      <a:r>
                        <a:rPr lang="pl-PL" sz="1200" b="1">
                          <a:solidFill>
                            <a:schemeClr val="bg1"/>
                          </a:solidFill>
                          <a:latin typeface="Cambria" panose="02040503050406030204" pitchFamily="18" charset="0"/>
                          <a:ea typeface="Cambria" panose="02040503050406030204" pitchFamily="18" charset="0"/>
                        </a:rPr>
                        <a:t>Oddziaływanie strategii</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Nazwa wskaźnika oddziaływania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Jednostka miary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Zakładana zmiana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Źródła danych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Częstotliwość badania </a:t>
                      </a:r>
                    </a:p>
                  </a:txBody>
                  <a:tcPr>
                    <a:solidFill>
                      <a:srgbClr val="C00000"/>
                    </a:solidFill>
                  </a:tcPr>
                </a:tc>
                <a:extLst>
                  <a:ext uri="{0D108BD9-81ED-4DB2-BD59-A6C34878D82A}">
                    <a16:rowId xmlns:a16="http://schemas.microsoft.com/office/drawing/2014/main" xmlns="" val="10000"/>
                  </a:ext>
                </a:extLst>
              </a:tr>
              <a:tr h="785701">
                <a:tc>
                  <a:txBody>
                    <a:bodyPr/>
                    <a:lstStyle/>
                    <a:p>
                      <a:r>
                        <a:rPr lang="pl-PL" sz="1200">
                          <a:latin typeface="Cambria" panose="02040503050406030204" pitchFamily="18" charset="0"/>
                          <a:ea typeface="Cambria" panose="02040503050406030204" pitchFamily="18" charset="0"/>
                        </a:rPr>
                        <a:t>Poprawa </a:t>
                      </a:r>
                      <a:r>
                        <a:rPr lang="pl-PL" sz="1200" baseline="0">
                          <a:latin typeface="Cambria" panose="02040503050406030204" pitchFamily="18" charset="0"/>
                          <a:ea typeface="Cambria" panose="02040503050406030204" pitchFamily="18" charset="0"/>
                        </a:rPr>
                        <a:t>jakości życia w gminie </a:t>
                      </a:r>
                      <a:endParaRPr lang="pl-PL" sz="1200">
                        <a:latin typeface="Cambria" panose="02040503050406030204" pitchFamily="18" charset="0"/>
                        <a:ea typeface="Cambria" panose="02040503050406030204" pitchFamily="18" charset="0"/>
                      </a:endParaRPr>
                    </a:p>
                  </a:txBody>
                  <a:tcPr anchor="ctr"/>
                </a:tc>
                <a:tc>
                  <a:txBody>
                    <a:bodyPr/>
                    <a:lstStyle/>
                    <a:p>
                      <a:pPr>
                        <a:lnSpc>
                          <a:spcPct val="107000"/>
                        </a:lnSpc>
                        <a:spcAft>
                          <a:spcPts val="0"/>
                        </a:spcAft>
                      </a:pPr>
                      <a:r>
                        <a:rPr lang="pl-PL" sz="1200">
                          <a:effectLst/>
                          <a:latin typeface="Cambria" panose="02040503050406030204" pitchFamily="18" charset="0"/>
                          <a:ea typeface="Cambria" panose="02040503050406030204" pitchFamily="18" charset="0"/>
                        </a:rPr>
                        <a:t>Poziom zadowolenia mieszkańców z jakości życia w gminie</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l-PL" sz="1200">
                          <a:effectLst/>
                          <a:latin typeface="Cambria" panose="02040503050406030204" pitchFamily="18" charset="0"/>
                          <a:ea typeface="Cambria" panose="02040503050406030204" pitchFamily="18" charset="0"/>
                        </a:rPr>
                        <a:t>Skala 1-5</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spcAft>
                          <a:spcPts val="0"/>
                        </a:spcAft>
                      </a:pPr>
                      <a:r>
                        <a:rPr lang="pl-PL" sz="1200">
                          <a:effectLst/>
                          <a:latin typeface="Cambria" panose="02040503050406030204" pitchFamily="18" charset="0"/>
                          <a:ea typeface="Cambria" panose="02040503050406030204" pitchFamily="18" charset="0"/>
                        </a:rPr>
                        <a:t>Wzrost </a:t>
                      </a:r>
                    </a:p>
                    <a:p>
                      <a:pPr>
                        <a:lnSpc>
                          <a:spcPct val="107000"/>
                        </a:lnSpc>
                        <a:spcAft>
                          <a:spcPts val="0"/>
                        </a:spcAft>
                      </a:pPr>
                      <a:r>
                        <a:rPr lang="pl-PL" sz="1200">
                          <a:effectLst/>
                          <a:latin typeface="Cambria" panose="02040503050406030204" pitchFamily="18" charset="0"/>
                          <a:ea typeface="Cambria" panose="02040503050406030204" pitchFamily="18" charset="0"/>
                        </a:rPr>
                        <a:t> </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pl-PL" sz="1200">
                          <a:effectLst/>
                          <a:latin typeface="Cambria" panose="02040503050406030204" pitchFamily="18" charset="0"/>
                          <a:ea typeface="Cambria" panose="02040503050406030204" pitchFamily="18" charset="0"/>
                        </a:rPr>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Badanie ankietowe </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nSpc>
                          <a:spcPct val="107000"/>
                        </a:lnSpc>
                        <a:spcAft>
                          <a:spcPts val="0"/>
                        </a:spcAft>
                      </a:pPr>
                      <a:r>
                        <a:rPr lang="pl-PL" sz="1200">
                          <a:effectLst/>
                          <a:latin typeface="Cambria" panose="02040503050406030204" pitchFamily="18" charset="0"/>
                          <a:ea typeface="Cambria" panose="02040503050406030204" pitchFamily="18" charset="0"/>
                        </a:rPr>
                        <a:t>Jednorazowo – po zakończeniu wdrażania strategii</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bl>
          </a:graphicData>
        </a:graphic>
      </p:graphicFrame>
      <p:sp>
        <p:nvSpPr>
          <p:cNvPr id="3" name="pole tekstowe 2"/>
          <p:cNvSpPr txBox="1"/>
          <p:nvPr/>
        </p:nvSpPr>
        <p:spPr>
          <a:xfrm>
            <a:off x="821771" y="1209222"/>
            <a:ext cx="10548457" cy="1569660"/>
          </a:xfrm>
          <a:prstGeom prst="rect">
            <a:avLst/>
          </a:prstGeom>
          <a:noFill/>
        </p:spPr>
        <p:txBody>
          <a:bodyPr wrap="square" rtlCol="0">
            <a:spAutoFit/>
          </a:bodyPr>
          <a:lstStyle/>
          <a:p>
            <a:r>
              <a:rPr lang="pl-PL" sz="1200" dirty="0">
                <a:latin typeface="Cambria" panose="02040503050406030204" pitchFamily="18" charset="0"/>
                <a:ea typeface="Cambria" panose="02040503050406030204" pitchFamily="18" charset="0"/>
              </a:rPr>
              <a:t>Wskaźniki oddziaływania, wskaźniki rezultatów długookresowych i średniookresowych to narzędzia służące do oceny skuteczności strategii w kontekście realizacji wizji i celów rozwojowych gminy.</a:t>
            </a:r>
            <a:r>
              <a:rPr lang="pl-PL" sz="1200" dirty="0">
                <a:solidFill>
                  <a:srgbClr val="FF0000"/>
                </a:solidFill>
                <a:latin typeface="Cambria" panose="02040503050406030204" pitchFamily="18" charset="0"/>
                <a:ea typeface="Cambria" panose="02040503050406030204" pitchFamily="18" charset="0"/>
              </a:rPr>
              <a:t> </a:t>
            </a:r>
            <a:br>
              <a:rPr lang="pl-PL" sz="1200" dirty="0">
                <a:solidFill>
                  <a:srgbClr val="FF0000"/>
                </a:solidFill>
                <a:latin typeface="Cambria" panose="02040503050406030204" pitchFamily="18" charset="0"/>
                <a:ea typeface="Cambria" panose="02040503050406030204" pitchFamily="18" charset="0"/>
              </a:rPr>
            </a:br>
            <a:r>
              <a:rPr lang="pl-PL" sz="1200" dirty="0">
                <a:latin typeface="Cambria" panose="02040503050406030204" pitchFamily="18" charset="0"/>
                <a:ea typeface="Cambria" panose="02040503050406030204" pitchFamily="18" charset="0"/>
              </a:rPr>
              <a:t>Pomagają śledzić postępy w realizacji celów, dostosowywać działania do bieżących potrzeb i monitorować długoterminowy wpływ podejmowanych decyzji.</a:t>
            </a:r>
          </a:p>
          <a:p>
            <a:endParaRPr lang="pl-PL" sz="1200" dirty="0">
              <a:solidFill>
                <a:srgbClr val="FF0000"/>
              </a:solidFill>
              <a:latin typeface="Cambria" panose="02040503050406030204" pitchFamily="18" charset="0"/>
              <a:ea typeface="Cambria" panose="02040503050406030204" pitchFamily="18" charset="0"/>
            </a:endParaRPr>
          </a:p>
          <a:p>
            <a:pPr marL="171450" indent="-171450">
              <a:buFont typeface="Courier New" panose="02070309020205020404" pitchFamily="49" charset="0"/>
              <a:buChar char="o"/>
            </a:pPr>
            <a:r>
              <a:rPr lang="pl-PL" sz="1200" b="1" cap="all" dirty="0">
                <a:solidFill>
                  <a:srgbClr val="C00000"/>
                </a:solidFill>
                <a:latin typeface="Cambria" panose="02040503050406030204" pitchFamily="18" charset="0"/>
                <a:ea typeface="Cambria" panose="02040503050406030204" pitchFamily="18" charset="0"/>
              </a:rPr>
              <a:t>Wskaźniki oddziaływania </a:t>
            </a:r>
          </a:p>
          <a:p>
            <a:r>
              <a:rPr lang="pl-PL" sz="1200" dirty="0">
                <a:latin typeface="Cambria" panose="02040503050406030204" pitchFamily="18" charset="0"/>
                <a:ea typeface="Cambria" panose="02040503050406030204" pitchFamily="18" charset="0"/>
              </a:rPr>
              <a:t>Wskaźniki oddziaływania mierzą długoterminowy wpływ strategii na społeczność, gospodarkę lub inne kluczowe aspekty funkcjonowania gminy. Skupiają się na ogólnych zmianach strukturalnych i jakościowych, które są wynikiem realizacji strategii.</a:t>
            </a:r>
          </a:p>
          <a:p>
            <a:endParaRPr lang="pl-PL" sz="1200" b="1" cap="all" dirty="0">
              <a:solidFill>
                <a:srgbClr val="C00000"/>
              </a:solidFill>
              <a:latin typeface="Cambria" panose="02040503050406030204" pitchFamily="18" charset="0"/>
              <a:ea typeface="Cambria" panose="02040503050406030204" pitchFamily="18" charset="0"/>
            </a:endParaRPr>
          </a:p>
        </p:txBody>
      </p:sp>
      <p:sp>
        <p:nvSpPr>
          <p:cNvPr id="7" name="Prostokąt 6"/>
          <p:cNvSpPr/>
          <p:nvPr/>
        </p:nvSpPr>
        <p:spPr>
          <a:xfrm>
            <a:off x="876299" y="4501710"/>
            <a:ext cx="10548457" cy="1384995"/>
          </a:xfrm>
          <a:prstGeom prst="rect">
            <a:avLst/>
          </a:prstGeom>
        </p:spPr>
        <p:txBody>
          <a:bodyPr wrap="square">
            <a:spAutoFit/>
          </a:bodyPr>
          <a:lstStyle/>
          <a:p>
            <a:pPr marL="171450" indent="-171450">
              <a:buFont typeface="Courier New" panose="02070309020205020404" pitchFamily="49" charset="0"/>
              <a:buChar char="o"/>
            </a:pPr>
            <a:r>
              <a:rPr lang="pl-PL" sz="1200" b="1" cap="all">
                <a:solidFill>
                  <a:srgbClr val="C00000"/>
                </a:solidFill>
                <a:latin typeface="Cambria" panose="02040503050406030204" pitchFamily="18" charset="0"/>
                <a:ea typeface="Cambria" panose="02040503050406030204" pitchFamily="18" charset="0"/>
              </a:rPr>
              <a:t>Wskaźniki rezultatów długookresowych</a:t>
            </a:r>
          </a:p>
          <a:p>
            <a:r>
              <a:rPr lang="pl-PL" sz="1200">
                <a:latin typeface="Cambria" panose="02040503050406030204" pitchFamily="18" charset="0"/>
                <a:ea typeface="Cambria" panose="02040503050406030204" pitchFamily="18" charset="0"/>
              </a:rPr>
              <a:t>Mierzą rezultaty widoczne po dłuższym czasie realizacji strategii (kilku latach) ale nie są jeszcze końcowym efektem oddziaływania. Skupiają się na osiągnięciach, które będą miały trwały wpływ na gminę. Zostały one w tekście wyróżnione kolorem szarym </a:t>
            </a:r>
          </a:p>
          <a:p>
            <a:endParaRPr lang="pl-PL" sz="1200">
              <a:latin typeface="Cambria" panose="02040503050406030204" pitchFamily="18" charset="0"/>
              <a:ea typeface="Cambria" panose="02040503050406030204" pitchFamily="18" charset="0"/>
            </a:endParaRPr>
          </a:p>
          <a:p>
            <a:pPr marL="171450" indent="-171450">
              <a:buFont typeface="Courier New" panose="02070309020205020404" pitchFamily="49" charset="0"/>
              <a:buChar char="o"/>
            </a:pPr>
            <a:r>
              <a:rPr lang="pl-PL" sz="1200" b="1" cap="all">
                <a:solidFill>
                  <a:srgbClr val="C00000"/>
                </a:solidFill>
                <a:latin typeface="Cambria" panose="02040503050406030204" pitchFamily="18" charset="0"/>
                <a:ea typeface="Cambria" panose="02040503050406030204" pitchFamily="18" charset="0"/>
              </a:rPr>
              <a:t>Wskaźniki rezultatów średniookresowych </a:t>
            </a:r>
          </a:p>
          <a:p>
            <a:r>
              <a:rPr lang="pl-PL" sz="1200">
                <a:latin typeface="Cambria" panose="02040503050406030204" pitchFamily="18" charset="0"/>
                <a:ea typeface="Cambria" panose="02040503050406030204" pitchFamily="18" charset="0"/>
              </a:rPr>
              <a:t>Odnoszą się do rezultatów, które są widoczne po średnim okresie realizacji strategii, zwykle po roku (do kilku lat). Mierzą postępy w realizacji celów strategicznych i pozwalają na ocenę, czy kierunki działań zostały dobrane prawidłowo do realizacji celów.</a:t>
            </a:r>
            <a:endParaRPr lang="pl-PL" sz="1200" b="1" cap="all">
              <a:solidFill>
                <a:srgbClr val="C00000"/>
              </a:solidFill>
              <a:latin typeface="Cambria" panose="02040503050406030204" pitchFamily="18" charset="0"/>
              <a:ea typeface="Cambria" panose="02040503050406030204" pitchFamily="18" charset="0"/>
            </a:endParaRPr>
          </a:p>
        </p:txBody>
      </p:sp>
      <p:sp>
        <p:nvSpPr>
          <p:cNvPr id="6" name="Symbol zastępczy numeru slajdu 5"/>
          <p:cNvSpPr>
            <a:spLocks noGrp="1"/>
          </p:cNvSpPr>
          <p:nvPr>
            <p:ph type="sldNum" sz="quarter" idx="12"/>
          </p:nvPr>
        </p:nvSpPr>
        <p:spPr/>
        <p:txBody>
          <a:bodyPr/>
          <a:lstStyle/>
          <a:p>
            <a:fld id="{22AA28CC-A34B-4C19-AFE3-B6439D8E44AD}" type="slidenum">
              <a:rPr lang="pl-PL" smtClean="0"/>
              <a:t>43</a:t>
            </a:fld>
            <a:endParaRPr lang="pl-PL"/>
          </a:p>
        </p:txBody>
      </p:sp>
      <p:sp>
        <p:nvSpPr>
          <p:cNvPr id="8" name="pole tekstowe 7"/>
          <p:cNvSpPr txBox="1"/>
          <p:nvPr/>
        </p:nvSpPr>
        <p:spPr>
          <a:xfrm>
            <a:off x="10567506" y="2778882"/>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6</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516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22416"/>
            <a:ext cx="10515600" cy="875278"/>
          </a:xfrm>
        </p:spPr>
        <p:txBody>
          <a:bodyPr>
            <a:normAutofit fontScale="90000"/>
          </a:bodyPr>
          <a:lstStyle/>
          <a:p>
            <a:r>
              <a:rPr lang="pl-PL" dirty="0"/>
              <a:t>Rezultaty działań i ich wskaźniki w wymiarze społecznym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6" name="Symbol zastępczy zawartości 4"/>
          <p:cNvGraphicFramePr>
            <a:graphicFrameLocks noGrp="1"/>
          </p:cNvGraphicFramePr>
          <p:nvPr>
            <p:ph idx="1"/>
            <p:extLst>
              <p:ext uri="{D42A27DB-BD31-4B8C-83A1-F6EECF244321}">
                <p14:modId xmlns:p14="http://schemas.microsoft.com/office/powerpoint/2010/main" val="3891970858"/>
              </p:ext>
            </p:extLst>
          </p:nvPr>
        </p:nvGraphicFramePr>
        <p:xfrm>
          <a:off x="838200" y="1357772"/>
          <a:ext cx="10679885" cy="4738500"/>
        </p:xfrm>
        <a:graphic>
          <a:graphicData uri="http://schemas.openxmlformats.org/drawingml/2006/table">
            <a:tbl>
              <a:tblPr firstRow="1" bandRow="1">
                <a:tableStyleId>{5940675A-B579-460E-94D1-54222C63F5DA}</a:tableStyleId>
              </a:tblPr>
              <a:tblGrid>
                <a:gridCol w="1678497">
                  <a:extLst>
                    <a:ext uri="{9D8B030D-6E8A-4147-A177-3AD203B41FA5}">
                      <a16:colId xmlns:a16="http://schemas.microsoft.com/office/drawing/2014/main" xmlns="" val="20000"/>
                    </a:ext>
                  </a:extLst>
                </a:gridCol>
                <a:gridCol w="4051883">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1149292">
                  <a:extLst>
                    <a:ext uri="{9D8B030D-6E8A-4147-A177-3AD203B41FA5}">
                      <a16:colId xmlns:a16="http://schemas.microsoft.com/office/drawing/2014/main" xmlns="" val="20003"/>
                    </a:ext>
                  </a:extLst>
                </a:gridCol>
                <a:gridCol w="1560352">
                  <a:extLst>
                    <a:ext uri="{9D8B030D-6E8A-4147-A177-3AD203B41FA5}">
                      <a16:colId xmlns:a16="http://schemas.microsoft.com/office/drawing/2014/main" xmlns="" val="20004"/>
                    </a:ext>
                  </a:extLst>
                </a:gridCol>
                <a:gridCol w="1325461">
                  <a:extLst>
                    <a:ext uri="{9D8B030D-6E8A-4147-A177-3AD203B41FA5}">
                      <a16:colId xmlns:a16="http://schemas.microsoft.com/office/drawing/2014/main" xmlns="" val="20005"/>
                    </a:ext>
                  </a:extLst>
                </a:gridCol>
              </a:tblGrid>
              <a:tr h="473834">
                <a:tc>
                  <a:txBody>
                    <a:bodyPr/>
                    <a:lstStyle/>
                    <a:p>
                      <a:r>
                        <a:rPr lang="pl-PL" sz="1200" b="1" dirty="0">
                          <a:solidFill>
                            <a:schemeClr val="bg1"/>
                          </a:solidFill>
                          <a:latin typeface="Cambria" panose="02040503050406030204" pitchFamily="18" charset="0"/>
                          <a:ea typeface="Cambria" panose="02040503050406030204" pitchFamily="18" charset="0"/>
                        </a:rPr>
                        <a:t>Rezultat</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Nazwa wskaźnika rezultatu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Jednostka miary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Zakładana zmiana </a:t>
                      </a:r>
                    </a:p>
                  </a:txBody>
                  <a:tcPr>
                    <a:solidFill>
                      <a:srgbClr val="C00000"/>
                    </a:solidFill>
                  </a:tcPr>
                </a:tc>
                <a:tc>
                  <a:txBody>
                    <a:bodyPr/>
                    <a:lstStyle/>
                    <a:p>
                      <a:r>
                        <a:rPr lang="pl-PL" sz="1200" b="1" dirty="0">
                          <a:solidFill>
                            <a:schemeClr val="bg1"/>
                          </a:solidFill>
                          <a:latin typeface="Cambria" panose="02040503050406030204" pitchFamily="18" charset="0"/>
                          <a:ea typeface="Cambria" panose="02040503050406030204" pitchFamily="18" charset="0"/>
                        </a:rPr>
                        <a:t>Źródła danych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Częstotliwość badania </a:t>
                      </a:r>
                    </a:p>
                  </a:txBody>
                  <a:tcPr>
                    <a:solidFill>
                      <a:srgbClr val="C00000"/>
                    </a:solidFill>
                  </a:tcPr>
                </a:tc>
                <a:extLst>
                  <a:ext uri="{0D108BD9-81ED-4DB2-BD59-A6C34878D82A}">
                    <a16:rowId xmlns:a16="http://schemas.microsoft.com/office/drawing/2014/main" xmlns="" val="10000"/>
                  </a:ext>
                </a:extLst>
              </a:tr>
              <a:tr h="541387">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a:effectLst/>
                          <a:latin typeface="Cambria" panose="02040503050406030204" pitchFamily="18" charset="0"/>
                          <a:ea typeface="Cambria" panose="02040503050406030204" pitchFamily="18" charset="0"/>
                        </a:rPr>
                        <a:t>Wzrost zadowolenia z jakości usług i poprawa</a:t>
                      </a:r>
                      <a:r>
                        <a:rPr lang="pl-PL" sz="1200" kern="1200" baseline="0">
                          <a:effectLst/>
                          <a:latin typeface="Cambria" panose="02040503050406030204" pitchFamily="18" charset="0"/>
                          <a:ea typeface="Cambria" panose="02040503050406030204" pitchFamily="18" charset="0"/>
                        </a:rPr>
                        <a:t> </a:t>
                      </a:r>
                      <a:r>
                        <a:rPr lang="pl-PL" sz="1200" kern="1200">
                          <a:effectLst/>
                          <a:latin typeface="Cambria" panose="02040503050406030204" pitchFamily="18" charset="0"/>
                          <a:ea typeface="Cambria" panose="02040503050406030204" pitchFamily="18" charset="0"/>
                        </a:rPr>
                        <a:t>integracji</a:t>
                      </a:r>
                      <a:br>
                        <a:rPr lang="pl-PL" sz="1200" kern="1200">
                          <a:effectLst/>
                          <a:latin typeface="Cambria" panose="02040503050406030204" pitchFamily="18" charset="0"/>
                          <a:ea typeface="Cambria" panose="02040503050406030204" pitchFamily="18" charset="0"/>
                        </a:rPr>
                      </a:br>
                      <a:r>
                        <a:rPr lang="pl-PL" sz="1200" kern="1200">
                          <a:effectLst/>
                          <a:latin typeface="Cambria" panose="02040503050406030204" pitchFamily="18" charset="0"/>
                          <a:ea typeface="Cambria" panose="02040503050406030204" pitchFamily="18" charset="0"/>
                        </a:rPr>
                        <a:t>mieszkańców</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a:solidFill>
                      <a:schemeClr val="bg2"/>
                    </a:solidFill>
                  </a:tcPr>
                </a:tc>
                <a:tc>
                  <a:txBody>
                    <a:bodyPr/>
                    <a:lstStyle/>
                    <a:p>
                      <a:pPr marL="0" marR="0" indent="0" algn="l" defTabSz="914400" rtl="0" eaLnBrk="1" fontAlgn="auto" latinLnBrk="0" hangingPunct="1">
                        <a:lnSpc>
                          <a:spcPct val="108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Poziom zadowolenia z jakości usług świadczonych przez gminę</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rowSpan="2">
                  <a:txBody>
                    <a:bodyPr/>
                    <a:lstStyle/>
                    <a:p>
                      <a:pPr algn="ctr">
                        <a:lnSpc>
                          <a:spcPct val="108000"/>
                        </a:lnSpc>
                      </a:pPr>
                      <a:r>
                        <a:rPr lang="pl-PL" sz="1200">
                          <a:effectLst/>
                          <a:latin typeface="Cambria" panose="02040503050406030204" pitchFamily="18" charset="0"/>
                          <a:ea typeface="Cambria" panose="02040503050406030204" pitchFamily="18" charset="0"/>
                        </a:rPr>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Skala 1-5</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rowSpan="2">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rowSpan="2">
                  <a:txBody>
                    <a:bodyPr/>
                    <a:lstStyle/>
                    <a:p>
                      <a:pPr algn="ctr">
                        <a:lnSpc>
                          <a:spcPct val="108000"/>
                        </a:lnSpc>
                      </a:pPr>
                      <a:r>
                        <a:rPr lang="pl-PL" sz="1200">
                          <a:effectLst/>
                          <a:latin typeface="Cambria" panose="02040503050406030204" pitchFamily="18" charset="0"/>
                          <a:ea typeface="Cambria" panose="02040503050406030204" pitchFamily="18" charset="0"/>
                        </a:rPr>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Badanie ankietowe </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rowSpan="2">
                  <a:txBody>
                    <a:bodyPr/>
                    <a:lstStyle/>
                    <a:p>
                      <a:pPr algn="ctr">
                        <a:lnSpc>
                          <a:spcPct val="107000"/>
                        </a:lnSpc>
                      </a:pPr>
                      <a:r>
                        <a:rPr lang="pl-PL" sz="1200">
                          <a:solidFill>
                            <a:schemeClr val="tx1"/>
                          </a:solidFill>
                          <a:effectLst/>
                          <a:latin typeface="Cambria" panose="02040503050406030204" pitchFamily="18" charset="0"/>
                          <a:ea typeface="Cambria" panose="02040503050406030204" pitchFamily="18" charset="0"/>
                        </a:rPr>
                        <a:t>Co 4 lata</a:t>
                      </a:r>
                    </a:p>
                    <a:p>
                      <a:pPr algn="ctr">
                        <a:lnSpc>
                          <a:spcPct val="107000"/>
                        </a:lnSpc>
                      </a:pPr>
                      <a:r>
                        <a:rPr lang="pl-PL" sz="1200">
                          <a:solidFill>
                            <a:schemeClr val="tx1"/>
                          </a:solidFill>
                          <a:effectLst/>
                          <a:latin typeface="Cambria" panose="02040503050406030204" pitchFamily="18" charset="0"/>
                          <a:ea typeface="Cambria" panose="02040503050406030204" pitchFamily="18" charset="0"/>
                        </a:rPr>
                        <a:t>(2028, 2032, 2035)</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1"/>
                  </a:ext>
                </a:extLst>
              </a:tr>
              <a:tr h="411480">
                <a:tc vMerge="1">
                  <a:txBody>
                    <a:bodyPr/>
                    <a:lstStyle/>
                    <a:p>
                      <a:endParaRPr lang="pl-PL"/>
                    </a:p>
                  </a:txBody>
                  <a:tcPr/>
                </a:tc>
                <a:tc>
                  <a:txBody>
                    <a:bodyPr/>
                    <a:lstStyle/>
                    <a:p>
                      <a:pPr marL="0" marR="0" indent="0" algn="l" defTabSz="914400" rtl="0" eaLnBrk="1" fontAlgn="auto" latinLnBrk="0" hangingPunct="1">
                        <a:lnSpc>
                          <a:spcPct val="108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Poziom przywiązania i lojalności wobec miejsca zamieszkania </a:t>
                      </a: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vMerge="1">
                  <a:txBody>
                    <a:bodyPr/>
                    <a:lstStyle/>
                    <a:p>
                      <a:pPr algn="ctr">
                        <a:lnSpc>
                          <a:spcPct val="108000"/>
                        </a:lnSpc>
                      </a:pPr>
                      <a:endParaRPr lang="pl-PL" sz="12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vMerge="1">
                  <a:txBody>
                    <a:bodyPr/>
                    <a:lstStyle/>
                    <a:p>
                      <a:endParaRPr lang="pl-PL"/>
                    </a:p>
                  </a:txBody>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xmlns="" val="10002"/>
                  </a:ext>
                </a:extLst>
              </a:tr>
              <a:tr h="370840">
                <a:tc rowSpan="4">
                  <a:txBody>
                    <a:bodyPr/>
                    <a:lstStyle/>
                    <a:p>
                      <a:r>
                        <a:rPr lang="pl-PL" sz="1200">
                          <a:latin typeface="Cambria" panose="02040503050406030204" pitchFamily="18" charset="0"/>
                          <a:ea typeface="Cambria" panose="02040503050406030204" pitchFamily="18" charset="0"/>
                        </a:rPr>
                        <a:t>Poprawa dostępności jakości</a:t>
                      </a:r>
                      <a:r>
                        <a:rPr lang="pl-PL" sz="1200" baseline="0">
                          <a:latin typeface="Cambria" panose="02040503050406030204" pitchFamily="18" charset="0"/>
                          <a:ea typeface="Cambria" panose="02040503050406030204" pitchFamily="18" charset="0"/>
                        </a:rPr>
                        <a:t> usług publicznych </a:t>
                      </a:r>
                      <a:endParaRPr lang="pl-PL" sz="1200">
                        <a:latin typeface="Cambria" panose="02040503050406030204" pitchFamily="18" charset="0"/>
                        <a:ea typeface="Cambria" panose="02040503050406030204" pitchFamily="18" charset="0"/>
                      </a:endParaRPr>
                    </a:p>
                  </a:txBody>
                  <a:tcPr/>
                </a:tc>
                <a:tc>
                  <a:txBody>
                    <a:bodyPr/>
                    <a:lstStyle/>
                    <a:p>
                      <a:pPr>
                        <a:lnSpc>
                          <a:spcPct val="108000"/>
                        </a:lnSpc>
                      </a:pPr>
                      <a:r>
                        <a:rPr lang="pl-PL" sz="1200">
                          <a:effectLst/>
                          <a:latin typeface="Cambria" panose="02040503050406030204" pitchFamily="18" charset="0"/>
                          <a:ea typeface="Cambria" panose="02040503050406030204" pitchFamily="18" charset="0"/>
                        </a:rPr>
                        <a:t>Współczynnik skolaryzacji brutto szkół podstawowych</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r>
                        <a:rPr lang="pl-PL" sz="1200">
                          <a:effectLst/>
                          <a:latin typeface="Cambria" panose="02040503050406030204" pitchFamily="18" charset="0"/>
                          <a:ea typeface="Cambria" panose="02040503050406030204" pitchFamily="18" charset="0"/>
                        </a:rPr>
                        <a:t> </a:t>
                      </a:r>
                    </a:p>
                    <a:p>
                      <a:pPr algn="ctr">
                        <a:lnSpc>
                          <a:spcPct val="108000"/>
                        </a:lnSpc>
                      </a:pPr>
                      <a:r>
                        <a:rPr lang="pl-PL" sz="1200">
                          <a:effectLst/>
                          <a:latin typeface="Cambria" panose="02040503050406030204" pitchFamily="18" charset="0"/>
                          <a:ea typeface="Cambria" panose="02040503050406030204" pitchFamily="18" charset="0"/>
                        </a:rPr>
                        <a:t>Stabilizacja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49135">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nSpc>
                          <a:spcPct val="108000"/>
                        </a:lnSpc>
                      </a:pPr>
                      <a:r>
                        <a:rPr lang="pl-PL" sz="1200">
                          <a:effectLst/>
                          <a:latin typeface="Cambria" panose="02040503050406030204" pitchFamily="18" charset="0"/>
                          <a:ea typeface="Cambria" panose="02040503050406030204" pitchFamily="18" charset="0"/>
                          <a:cs typeface="Times New Roman" panose="02020603050405020304" pitchFamily="18" charset="0"/>
                        </a:rPr>
                        <a:t>Udział </a:t>
                      </a:r>
                      <a:r>
                        <a:rPr lang="pl-PL" sz="1200" baseline="0">
                          <a:effectLst/>
                          <a:latin typeface="Cambria" panose="02040503050406030204" pitchFamily="18" charset="0"/>
                          <a:ea typeface="Cambria" panose="02040503050406030204" pitchFamily="18" charset="0"/>
                          <a:cs typeface="Times New Roman" panose="02020603050405020304" pitchFamily="18" charset="0"/>
                        </a:rPr>
                        <a:t>dzieci objętych opieką przedszkolną w grupie wiekowej 3-6 lat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r>
                        <a:rPr lang="pl-PL" sz="1200">
                          <a:effectLst/>
                          <a:latin typeface="Cambria" panose="02040503050406030204" pitchFamily="18" charset="0"/>
                          <a:ea typeface="Cambria" panose="02040503050406030204" pitchFamily="18" charset="0"/>
                        </a:rPr>
                        <a:t> </a:t>
                      </a:r>
                    </a:p>
                    <a:p>
                      <a:pPr algn="ctr">
                        <a:lnSpc>
                          <a:spcPct val="108000"/>
                        </a:lnSpc>
                      </a:pPr>
                      <a:r>
                        <a:rPr lang="pl-PL" sz="1200">
                          <a:effectLst/>
                          <a:latin typeface="Cambria" panose="02040503050406030204" pitchFamily="18" charset="0"/>
                          <a:ea typeface="Cambria" panose="02040503050406030204" pitchFamily="18" charset="0"/>
                        </a:rPr>
                        <a:t>Stabilizacja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205711">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nSpc>
                          <a:spcPct val="108000"/>
                        </a:lnSpc>
                      </a:pPr>
                      <a:r>
                        <a:rPr lang="pl-PL" sz="1200">
                          <a:effectLst/>
                          <a:latin typeface="Cambria" panose="02040503050406030204" pitchFamily="18" charset="0"/>
                          <a:ea typeface="Cambria" panose="02040503050406030204" pitchFamily="18" charset="0"/>
                        </a:rPr>
                        <a:t>Liczba członków klubów sportowych na 1000 mieszkańców</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osoba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Roczne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51775">
                <a:tc vMerge="1">
                  <a:txBody>
                    <a:bodyPr/>
                    <a:lstStyle/>
                    <a:p>
                      <a:endParaRPr lang="pl-PL"/>
                    </a:p>
                  </a:txBody>
                  <a:tcPr/>
                </a:tc>
                <a:tc>
                  <a:txBody>
                    <a:bodyPr/>
                    <a:lstStyle/>
                    <a:p>
                      <a:pPr marL="0" marR="0" indent="0" algn="l" defTabSz="914400" rtl="0" eaLnBrk="1" fontAlgn="auto" latinLnBrk="0" hangingPunct="1">
                        <a:lnSpc>
                          <a:spcPct val="108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Stopień elektronizacji usług publicznych</a:t>
                      </a:r>
                      <a:r>
                        <a:rPr lang="pl-PL" sz="1200" baseline="0">
                          <a:effectLst/>
                          <a:latin typeface="Cambria" panose="02040503050406030204" pitchFamily="18" charset="0"/>
                          <a:ea typeface="Cambria" panose="02040503050406030204" pitchFamily="18" charset="0"/>
                        </a:rPr>
                        <a:t> (udział usług on-line we wszystkich usługach świadczonych przez gminę)</a:t>
                      </a:r>
                      <a:endParaRPr lang="pl-PL" sz="1200">
                        <a:effectLst/>
                        <a:latin typeface="Cambria" panose="02040503050406030204" pitchFamily="18" charset="0"/>
                        <a:ea typeface="Cambria" panose="020405030504060302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Dane własne gminy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39428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a:latin typeface="Cambria" panose="02040503050406030204" pitchFamily="18" charset="0"/>
                          <a:ea typeface="Cambria" panose="02040503050406030204" pitchFamily="18" charset="0"/>
                        </a:rPr>
                        <a:t>Poprawa</a:t>
                      </a:r>
                      <a:r>
                        <a:rPr lang="pl-PL" sz="1200" baseline="0">
                          <a:latin typeface="Cambria" panose="02040503050406030204" pitchFamily="18" charset="0"/>
                          <a:ea typeface="Cambria" panose="02040503050406030204" pitchFamily="18" charset="0"/>
                        </a:rPr>
                        <a:t> integracji mieszkańców </a:t>
                      </a:r>
                      <a:endParaRPr lang="pl-PL" sz="1200">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0">
                          <a:effectLst/>
                          <a:latin typeface="Cambria" panose="02040503050406030204" pitchFamily="18" charset="0"/>
                          <a:ea typeface="Cambria" panose="02040503050406030204" pitchFamily="18" charset="0"/>
                          <a:cs typeface="Times New Roman" panose="02020603050405020304" pitchFamily="18" charset="0"/>
                        </a:rPr>
                        <a:t>Poziom</a:t>
                      </a:r>
                      <a:r>
                        <a:rPr lang="pl-PL" sz="1200" b="0" baseline="0">
                          <a:effectLst/>
                          <a:latin typeface="Cambria" panose="02040503050406030204" pitchFamily="18" charset="0"/>
                          <a:ea typeface="Cambria" panose="02040503050406030204" pitchFamily="18" charset="0"/>
                          <a:cs typeface="Times New Roman" panose="02020603050405020304" pitchFamily="18" charset="0"/>
                        </a:rPr>
                        <a:t> ubóstwa głębokiego </a:t>
                      </a:r>
                      <a:endParaRPr lang="pl-PL" sz="1200" b="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b="0">
                          <a:effectLst/>
                          <a:latin typeface="Cambria" panose="02040503050406030204" pitchFamily="18" charset="0"/>
                          <a:ea typeface="Cambria" panose="02040503050406030204" pitchFamily="18" charset="0"/>
                          <a:cs typeface="Times New Roman" panose="02020603050405020304" pitchFamily="18" charset="0"/>
                        </a:rPr>
                        <a:t>_</a:t>
                      </a:r>
                    </a:p>
                  </a:txBody>
                  <a:tcPr marL="68580" marR="68580"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obniżenie </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Roczne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436571">
                <a:tc vMerge="1">
                  <a:txBody>
                    <a:bodyPr/>
                    <a:lstStyle/>
                    <a:p>
                      <a:endParaRPr lang="pl-P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cs typeface="Times New Roman" panose="02020603050405020304" pitchFamily="18" charset="0"/>
                        </a:rPr>
                        <a:t>Liczba imprez i</a:t>
                      </a:r>
                      <a:r>
                        <a:rPr lang="pl-PL" sz="1200" baseline="0">
                          <a:effectLst/>
                          <a:latin typeface="Cambria" panose="02040503050406030204" pitchFamily="18" charset="0"/>
                          <a:ea typeface="Cambria" panose="02040503050406030204" pitchFamily="18" charset="0"/>
                          <a:cs typeface="Times New Roman" panose="02020603050405020304" pitchFamily="18" charset="0"/>
                        </a:rPr>
                        <a:t> wydarzeń organizowanych przez gminę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cs typeface="Times New Roman" panose="02020603050405020304" pitchFamily="18" charset="0"/>
                        </a:rPr>
                        <a:t>szt. </a:t>
                      </a: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Roczne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380448">
                <a:tc rowSpan="2">
                  <a:txBody>
                    <a:bodyPr/>
                    <a:lstStyle/>
                    <a:p>
                      <a:r>
                        <a:rPr lang="pl-PL" sz="1200">
                          <a:latin typeface="Cambria" panose="02040503050406030204" pitchFamily="18" charset="0"/>
                          <a:ea typeface="Cambria" panose="02040503050406030204" pitchFamily="18" charset="0"/>
                        </a:rPr>
                        <a:t>Wzrost aktywności społecznej mieszkańców </a:t>
                      </a:r>
                    </a:p>
                  </a:txBody>
                  <a:tcPr/>
                </a:tc>
                <a:tc>
                  <a:txBody>
                    <a:bodyPr/>
                    <a:lstStyle/>
                    <a:p>
                      <a:pPr>
                        <a:lnSpc>
                          <a:spcPct val="108000"/>
                        </a:lnSpc>
                      </a:pPr>
                      <a:r>
                        <a:rPr lang="pl-PL" sz="1200">
                          <a:effectLst/>
                          <a:latin typeface="Cambria" panose="02040503050406030204" pitchFamily="18" charset="0"/>
                          <a:ea typeface="Cambria" panose="02040503050406030204" pitchFamily="18" charset="0"/>
                        </a:rPr>
                        <a:t>Frekwencja wyborcza (wybory samorządowe)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r>
                        <a:rPr lang="pl-PL" sz="1200">
                          <a:effectLst/>
                          <a:latin typeface="Cambria" panose="02040503050406030204" pitchFamily="18" charset="0"/>
                          <a:ea typeface="Cambria" panose="02040503050406030204" pitchFamily="18" charset="0"/>
                        </a:rPr>
                        <a:t> </a:t>
                      </a:r>
                    </a:p>
                    <a:p>
                      <a:pPr algn="ctr">
                        <a:lnSpc>
                          <a:spcPct val="108000"/>
                        </a:lnSpc>
                      </a:pPr>
                      <a:r>
                        <a:rPr lang="pl-PL" sz="1200">
                          <a:effectLst/>
                          <a:latin typeface="Cambria" panose="02040503050406030204" pitchFamily="18" charset="0"/>
                          <a:ea typeface="Cambria" panose="02040503050406030204" pitchFamily="18" charset="0"/>
                        </a:rPr>
                        <a:t>Stabilizacja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Dane PKW</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baseline="0">
                          <a:effectLst/>
                          <a:latin typeface="Cambria" panose="02040503050406030204" pitchFamily="18" charset="0"/>
                          <a:ea typeface="Cambria" panose="02040503050406030204" pitchFamily="18" charset="0"/>
                          <a:cs typeface="+mn-cs"/>
                        </a:rPr>
                        <a:t>Wg kalendarza wyborczego</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451931">
                <a:tc vMerge="1">
                  <a:txBody>
                    <a:bodyPr/>
                    <a:lstStyle/>
                    <a:p>
                      <a:endParaRPr lang="pl-PL"/>
                    </a:p>
                  </a:txBody>
                  <a:tcPr/>
                </a:tc>
                <a:tc>
                  <a:txBody>
                    <a:bodyPr/>
                    <a:lstStyle/>
                    <a:p>
                      <a:pPr>
                        <a:lnSpc>
                          <a:spcPct val="108000"/>
                        </a:lnSpc>
                      </a:pPr>
                      <a:r>
                        <a:rPr lang="pl-PL" sz="1200">
                          <a:effectLst/>
                          <a:latin typeface="Cambria" panose="02040503050406030204" pitchFamily="18" charset="0"/>
                          <a:ea typeface="Cambria" panose="02040503050406030204" pitchFamily="18" charset="0"/>
                        </a:rPr>
                        <a:t>Udział wydatków na dotacje bieżące dla organizacje pozarządowe w wydatkach JST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Dane własne gminy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dirty="0">
                          <a:effectLst/>
                          <a:latin typeface="Cambria" panose="02040503050406030204" pitchFamily="18" charset="0"/>
                          <a:ea typeface="Cambria" panose="02040503050406030204" pitchFamily="18" charset="0"/>
                        </a:rPr>
                        <a:t>Roczne</a:t>
                      </a:r>
                      <a:endParaRPr lang="pl-PL"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sp>
        <p:nvSpPr>
          <p:cNvPr id="5" name="Prostokąt 4"/>
          <p:cNvSpPr/>
          <p:nvPr/>
        </p:nvSpPr>
        <p:spPr>
          <a:xfrm rot="10800000">
            <a:off x="8024489" y="4514605"/>
            <a:ext cx="45719" cy="368755"/>
          </a:xfrm>
          <a:prstGeom prst="rect">
            <a:avLst/>
          </a:prstGeom>
        </p:spPr>
        <p:txBody>
          <a:bodyPr wrap="square">
            <a:spAutoFit/>
          </a:bodyPr>
          <a:lstStyle/>
          <a:p>
            <a:pPr algn="ctr">
              <a:lnSpc>
                <a:spcPct val="108000"/>
              </a:lnSpc>
            </a:pPr>
            <a:r>
              <a:rPr lang="pl-PL">
                <a:latin typeface="Cambria" panose="02040503050406030204" pitchFamily="18" charset="0"/>
                <a:ea typeface="Cambria" panose="02040503050406030204" pitchFamily="18" charset="0"/>
                <a:sym typeface="Symbol" panose="05050102010706020507" pitchFamily="18" charset="2"/>
              </a:rPr>
              <a:t></a:t>
            </a:r>
            <a:endParaRPr lang="pl-PL">
              <a:latin typeface="Cambria" panose="02040503050406030204" pitchFamily="18" charset="0"/>
              <a:ea typeface="Cambria" panose="02040503050406030204" pitchFamily="18" charset="0"/>
            </a:endParaRPr>
          </a:p>
        </p:txBody>
      </p:sp>
      <p:sp>
        <p:nvSpPr>
          <p:cNvPr id="3" name="Symbol zastępczy numeru slajdu 2"/>
          <p:cNvSpPr>
            <a:spLocks noGrp="1"/>
          </p:cNvSpPr>
          <p:nvPr>
            <p:ph type="sldNum" sz="quarter" idx="12"/>
          </p:nvPr>
        </p:nvSpPr>
        <p:spPr/>
        <p:txBody>
          <a:bodyPr/>
          <a:lstStyle/>
          <a:p>
            <a:fld id="{22AA28CC-A34B-4C19-AFE3-B6439D8E44AD}" type="slidenum">
              <a:rPr lang="pl-PL" smtClean="0"/>
              <a:t>44</a:t>
            </a:fld>
            <a:endParaRPr lang="pl-PL"/>
          </a:p>
        </p:txBody>
      </p:sp>
      <p:sp>
        <p:nvSpPr>
          <p:cNvPr id="8" name="pole tekstowe 7">
            <a:extLst>
              <a:ext uri="{FF2B5EF4-FFF2-40B4-BE49-F238E27FC236}">
                <a16:creationId xmlns:a16="http://schemas.microsoft.com/office/drawing/2014/main" xmlns="" id="{1573129E-67BB-FB30-6C0C-40BFBD7175E2}"/>
              </a:ext>
            </a:extLst>
          </p:cNvPr>
          <p:cNvSpPr txBox="1"/>
          <p:nvPr/>
        </p:nvSpPr>
        <p:spPr>
          <a:xfrm>
            <a:off x="10667647" y="1097694"/>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7</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0866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19150" y="0"/>
            <a:ext cx="10988040" cy="1325563"/>
          </a:xfrm>
        </p:spPr>
        <p:txBody>
          <a:bodyPr>
            <a:normAutofit fontScale="90000"/>
          </a:bodyPr>
          <a:lstStyle/>
          <a:p>
            <a:r>
              <a:rPr lang="pl-PL" dirty="0"/>
              <a:t>Rezultaty działań i ich wskaźniki w wymiarze gospodarczym</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6" name="Symbol zastępczy zawartości 4"/>
          <p:cNvGraphicFramePr>
            <a:graphicFrameLocks noGrp="1"/>
          </p:cNvGraphicFramePr>
          <p:nvPr>
            <p:ph idx="1"/>
            <p:extLst>
              <p:ext uri="{D42A27DB-BD31-4B8C-83A1-F6EECF244321}">
                <p14:modId xmlns:p14="http://schemas.microsoft.com/office/powerpoint/2010/main" val="487571355"/>
              </p:ext>
            </p:extLst>
          </p:nvPr>
        </p:nvGraphicFramePr>
        <p:xfrm>
          <a:off x="819150" y="1374693"/>
          <a:ext cx="10679885" cy="4194784"/>
        </p:xfrm>
        <a:graphic>
          <a:graphicData uri="http://schemas.openxmlformats.org/drawingml/2006/table">
            <a:tbl>
              <a:tblPr firstRow="1" bandRow="1">
                <a:tableStyleId>{5940675A-B579-460E-94D1-54222C63F5DA}</a:tableStyleId>
              </a:tblPr>
              <a:tblGrid>
                <a:gridCol w="1435217">
                  <a:extLst>
                    <a:ext uri="{9D8B030D-6E8A-4147-A177-3AD203B41FA5}">
                      <a16:colId xmlns:a16="http://schemas.microsoft.com/office/drawing/2014/main" xmlns="" val="20000"/>
                    </a:ext>
                  </a:extLst>
                </a:gridCol>
                <a:gridCol w="3839405">
                  <a:extLst>
                    <a:ext uri="{9D8B030D-6E8A-4147-A177-3AD203B41FA5}">
                      <a16:colId xmlns:a16="http://schemas.microsoft.com/office/drawing/2014/main" xmlns="" val="20001"/>
                    </a:ext>
                  </a:extLst>
                </a:gridCol>
                <a:gridCol w="1101710">
                  <a:extLst>
                    <a:ext uri="{9D8B030D-6E8A-4147-A177-3AD203B41FA5}">
                      <a16:colId xmlns:a16="http://schemas.microsoft.com/office/drawing/2014/main" xmlns="" val="20002"/>
                    </a:ext>
                  </a:extLst>
                </a:gridCol>
                <a:gridCol w="1124125">
                  <a:extLst>
                    <a:ext uri="{9D8B030D-6E8A-4147-A177-3AD203B41FA5}">
                      <a16:colId xmlns:a16="http://schemas.microsoft.com/office/drawing/2014/main" xmlns="" val="20003"/>
                    </a:ext>
                  </a:extLst>
                </a:gridCol>
                <a:gridCol w="1786855">
                  <a:extLst>
                    <a:ext uri="{9D8B030D-6E8A-4147-A177-3AD203B41FA5}">
                      <a16:colId xmlns:a16="http://schemas.microsoft.com/office/drawing/2014/main" xmlns="" val="20004"/>
                    </a:ext>
                  </a:extLst>
                </a:gridCol>
                <a:gridCol w="1392573">
                  <a:extLst>
                    <a:ext uri="{9D8B030D-6E8A-4147-A177-3AD203B41FA5}">
                      <a16:colId xmlns:a16="http://schemas.microsoft.com/office/drawing/2014/main" xmlns="" val="20005"/>
                    </a:ext>
                  </a:extLst>
                </a:gridCol>
              </a:tblGrid>
              <a:tr h="370840">
                <a:tc>
                  <a:txBody>
                    <a:bodyPr/>
                    <a:lstStyle/>
                    <a:p>
                      <a:r>
                        <a:rPr lang="pl-PL" sz="1200" b="1" dirty="0">
                          <a:solidFill>
                            <a:schemeClr val="bg1"/>
                          </a:solidFill>
                          <a:latin typeface="Cambria" panose="02040503050406030204" pitchFamily="18" charset="0"/>
                          <a:ea typeface="Cambria" panose="02040503050406030204" pitchFamily="18" charset="0"/>
                        </a:rPr>
                        <a:t>Rezultat</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Nazwa wskaźnika rezultatu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Jednostka miary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Zakładana zmiana </a:t>
                      </a:r>
                    </a:p>
                  </a:txBody>
                  <a:tcPr>
                    <a:solidFill>
                      <a:srgbClr val="C00000"/>
                    </a:solidFill>
                  </a:tcPr>
                </a:tc>
                <a:tc>
                  <a:txBody>
                    <a:bodyPr/>
                    <a:lstStyle/>
                    <a:p>
                      <a:r>
                        <a:rPr lang="pl-PL" sz="1200" b="1" dirty="0">
                          <a:solidFill>
                            <a:schemeClr val="bg1"/>
                          </a:solidFill>
                          <a:latin typeface="Cambria" panose="02040503050406030204" pitchFamily="18" charset="0"/>
                          <a:ea typeface="Cambria" panose="02040503050406030204" pitchFamily="18" charset="0"/>
                        </a:rPr>
                        <a:t>Źródła danych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Częstotliwość badania </a:t>
                      </a:r>
                    </a:p>
                  </a:txBody>
                  <a:tcPr>
                    <a:solidFill>
                      <a:srgbClr val="C00000"/>
                    </a:solidFill>
                  </a:tcPr>
                </a:tc>
                <a:extLst>
                  <a:ext uri="{0D108BD9-81ED-4DB2-BD59-A6C34878D82A}">
                    <a16:rowId xmlns:a16="http://schemas.microsoft.com/office/drawing/2014/main" xmlns="" val="10000"/>
                  </a:ext>
                </a:extLst>
              </a:tr>
              <a:tr h="434657">
                <a:tc>
                  <a:txBody>
                    <a:bodyPr/>
                    <a:lstStyle/>
                    <a:p>
                      <a:r>
                        <a:rPr lang="pl-PL" sz="1200">
                          <a:solidFill>
                            <a:schemeClr val="tx1"/>
                          </a:solidFill>
                          <a:latin typeface="Cambria" panose="02040503050406030204" pitchFamily="18" charset="0"/>
                          <a:ea typeface="Cambria" panose="02040503050406030204" pitchFamily="18" charset="0"/>
                        </a:rPr>
                        <a:t>Wzrost konkurencyjności gminy </a:t>
                      </a:r>
                    </a:p>
                  </a:txBody>
                  <a:tcPr>
                    <a:solidFill>
                      <a:schemeClr val="bg2"/>
                    </a:solidFill>
                  </a:tcPr>
                </a:tc>
                <a:tc>
                  <a:txBody>
                    <a:bodyPr/>
                    <a:lstStyle/>
                    <a:p>
                      <a:pPr>
                        <a:lnSpc>
                          <a:spcPct val="108000"/>
                        </a:lnSpc>
                      </a:pPr>
                      <a:r>
                        <a:rPr lang="pl-PL" sz="1200" dirty="0">
                          <a:effectLst/>
                          <a:latin typeface="Cambria" panose="02040503050406030204" pitchFamily="18" charset="0"/>
                          <a:ea typeface="Cambria" panose="02040503050406030204" pitchFamily="18" charset="0"/>
                        </a:rPr>
                        <a:t>Liczba podmiotów sektora kreatywnego w REGON na 1 tys. mieszkańców </a:t>
                      </a:r>
                      <a:endParaRPr lang="pl-PL"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8000"/>
                        </a:lnSpc>
                      </a:pPr>
                      <a:r>
                        <a:rPr lang="pl-PL" sz="1200">
                          <a:effectLst/>
                          <a:latin typeface="Cambria" panose="02040503050406030204" pitchFamily="18" charset="0"/>
                          <a:ea typeface="Cambria" panose="02040503050406030204" pitchFamily="18" charset="0"/>
                        </a:rPr>
                        <a:t>Sztuka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8000"/>
                        </a:lnSpc>
                      </a:pP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pPr>
                      <a:r>
                        <a:rPr lang="pl-PL" sz="1200">
                          <a:solidFill>
                            <a:schemeClr val="tx1"/>
                          </a:solidFill>
                          <a:effectLst/>
                          <a:latin typeface="Cambria" panose="02040503050406030204" pitchFamily="18" charset="0"/>
                          <a:ea typeface="Cambria" panose="02040503050406030204" pitchFamily="18" charset="0"/>
                        </a:rPr>
                        <a:t>Co 4 lata</a:t>
                      </a:r>
                    </a:p>
                    <a:p>
                      <a:pPr algn="ctr">
                        <a:lnSpc>
                          <a:spcPct val="107000"/>
                        </a:lnSpc>
                      </a:pPr>
                      <a:r>
                        <a:rPr lang="pl-PL" sz="1200">
                          <a:solidFill>
                            <a:schemeClr val="tx1"/>
                          </a:solidFill>
                          <a:effectLst/>
                          <a:latin typeface="Cambria" panose="02040503050406030204" pitchFamily="18" charset="0"/>
                          <a:ea typeface="Cambria" panose="02040503050406030204" pitchFamily="18" charset="0"/>
                        </a:rPr>
                        <a:t>(2028, 2032, 2035)</a:t>
                      </a: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1"/>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a:latin typeface="Cambria" panose="02040503050406030204" pitchFamily="18" charset="0"/>
                          <a:ea typeface="Cambria" panose="02040503050406030204" pitchFamily="18" charset="0"/>
                        </a:rPr>
                        <a:t>Rozwój przedsiębiorczości lokalnej </a:t>
                      </a:r>
                    </a:p>
                    <a:p>
                      <a:endParaRPr lang="pl-PL" sz="1200">
                        <a:latin typeface="Cambria" panose="02040503050406030204" pitchFamily="18" charset="0"/>
                        <a:ea typeface="Cambria" panose="02040503050406030204" pitchFamily="18" charset="0"/>
                      </a:endParaRPr>
                    </a:p>
                  </a:txBody>
                  <a:tcPr/>
                </a:tc>
                <a:tc>
                  <a:txBody>
                    <a:bodyPr/>
                    <a:lstStyle/>
                    <a:p>
                      <a:pPr>
                        <a:lnSpc>
                          <a:spcPct val="108000"/>
                        </a:lnSpc>
                      </a:pPr>
                      <a:r>
                        <a:rPr lang="pl-PL" sz="1200">
                          <a:effectLst/>
                          <a:latin typeface="Cambria" panose="02040503050406030204" pitchFamily="18" charset="0"/>
                          <a:ea typeface="Cambria" panose="02040503050406030204" pitchFamily="18" charset="0"/>
                        </a:rPr>
                        <a:t>Dochody budżetu gminy z tytułu udziału w PIT na 1 mieszkańca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PLN</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Dane własne gminy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08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49135">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nSpc>
                          <a:spcPct val="108000"/>
                        </a:lnSpc>
                      </a:pPr>
                      <a:r>
                        <a:rPr lang="pl-PL" sz="1200">
                          <a:effectLst/>
                          <a:latin typeface="Cambria" panose="02040503050406030204" pitchFamily="18" charset="0"/>
                          <a:ea typeface="Cambria" panose="02040503050406030204" pitchFamily="18" charset="0"/>
                        </a:rPr>
                        <a:t>Dochody budżetu gminy z tytułu udziału w CIT na 1 mieszkańca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PLN</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8000"/>
                        </a:lnSpc>
                      </a:pPr>
                      <a:r>
                        <a:rPr lang="pl-PL" sz="1200">
                          <a:effectLst/>
                          <a:latin typeface="Cambria" panose="02040503050406030204" pitchFamily="18" charset="0"/>
                          <a:ea typeface="Cambria" panose="02040503050406030204" pitchFamily="18" charset="0"/>
                        </a:rPr>
                        <a:t>Wzrost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effectLst/>
                          <a:latin typeface="Cambria" panose="02040503050406030204" pitchFamily="18" charset="0"/>
                          <a:ea typeface="Cambria" panose="02040503050406030204" pitchFamily="18" charset="0"/>
                        </a:rPr>
                        <a:t>Dane własne gminy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08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11421">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nSpc>
                          <a:spcPct val="108000"/>
                        </a:lnSpc>
                      </a:pPr>
                      <a:r>
                        <a:rPr lang="pl-PL" sz="1200">
                          <a:solidFill>
                            <a:schemeClr val="tx1"/>
                          </a:solidFill>
                          <a:effectLst/>
                          <a:latin typeface="Cambria" panose="02040503050406030204" pitchFamily="18" charset="0"/>
                          <a:ea typeface="Cambria" panose="02040503050406030204" pitchFamily="18" charset="0"/>
                        </a:rPr>
                        <a:t>Liczba podmiotów gospodarczych nowo zarejestrowanych w REGON na 1 tys. mieszkańców    </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solidFill>
                            <a:schemeClr val="tx1"/>
                          </a:solidFill>
                          <a:effectLst/>
                          <a:latin typeface="Cambria" panose="02040503050406030204" pitchFamily="18" charset="0"/>
                          <a:ea typeface="Cambria" panose="02040503050406030204" pitchFamily="18" charset="0"/>
                        </a:rPr>
                        <a:t>szt.</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solidFill>
                            <a:schemeClr val="tx1"/>
                          </a:solidFill>
                          <a:effectLst/>
                          <a:latin typeface="Cambria" panose="02040503050406030204" pitchFamily="18" charset="0"/>
                          <a:ea typeface="Cambria" panose="02040503050406030204" pitchFamily="18" charset="0"/>
                          <a:sym typeface="Symbol" panose="05050102010706020507" pitchFamily="18" charset="2"/>
                        </a:rPr>
                        <a:t></a:t>
                      </a:r>
                      <a:endParaRPr lang="pl-PL" sz="1200">
                        <a:solidFill>
                          <a:schemeClr val="tx1"/>
                        </a:solidFill>
                        <a:effectLst/>
                        <a:latin typeface="Cambria" panose="02040503050406030204" pitchFamily="18" charset="0"/>
                        <a:ea typeface="Cambria" panose="02040503050406030204" pitchFamily="18" charset="0"/>
                      </a:endParaRPr>
                    </a:p>
                    <a:p>
                      <a:pPr algn="ctr">
                        <a:lnSpc>
                          <a:spcPct val="108000"/>
                        </a:lnSpc>
                      </a:pPr>
                      <a:r>
                        <a:rPr lang="pl-PL" sz="1200">
                          <a:solidFill>
                            <a:schemeClr val="tx1"/>
                          </a:solidFill>
                          <a:effectLst/>
                          <a:latin typeface="Cambria" panose="02040503050406030204" pitchFamily="18" charset="0"/>
                          <a:ea typeface="Cambria" panose="02040503050406030204" pitchFamily="18" charset="0"/>
                        </a:rPr>
                        <a:t>Wzrost</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8000"/>
                        </a:lnSpc>
                      </a:pPr>
                      <a:r>
                        <a:rPr lang="pl-PL" sz="1200">
                          <a:solidFill>
                            <a:schemeClr val="tx1"/>
                          </a:solidFill>
                          <a:effectLst/>
                          <a:latin typeface="Cambria" panose="02040503050406030204" pitchFamily="18" charset="0"/>
                          <a:ea typeface="Cambria" panose="02040503050406030204" pitchFamily="18" charset="0"/>
                        </a:rPr>
                        <a:t>GUS/BDL</a:t>
                      </a:r>
                      <a:endParaRPr lang="pl-PL" sz="120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08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9428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a:latin typeface="Cambria" panose="02040503050406030204" pitchFamily="18" charset="0"/>
                          <a:ea typeface="Cambria" panose="02040503050406030204" pitchFamily="18" charset="0"/>
                        </a:rPr>
                        <a:t>Rozwój infrastruktury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0" kern="1200">
                          <a:solidFill>
                            <a:schemeClr val="tx1"/>
                          </a:solidFill>
                          <a:effectLst/>
                          <a:latin typeface="Cambria" panose="02040503050406030204" pitchFamily="18" charset="0"/>
                          <a:ea typeface="Cambria" panose="02040503050406030204" pitchFamily="18" charset="0"/>
                          <a:cs typeface="+mn-cs"/>
                        </a:rPr>
                        <a:t>Łączna długość dróg gminnych i powiatowych na 100 km</a:t>
                      </a:r>
                      <a:r>
                        <a:rPr lang="pl-PL" sz="1200" b="0" kern="1200" baseline="30000">
                          <a:solidFill>
                            <a:schemeClr val="tx1"/>
                          </a:solidFill>
                          <a:effectLst/>
                          <a:latin typeface="Cambria" panose="02040503050406030204" pitchFamily="18" charset="0"/>
                          <a:ea typeface="Cambria" panose="02040503050406030204" pitchFamily="18" charset="0"/>
                          <a:cs typeface="+mn-cs"/>
                        </a:rPr>
                        <a:t>2</a:t>
                      </a:r>
                      <a:r>
                        <a:rPr lang="pl-PL" sz="1200" b="0" kern="1200">
                          <a:solidFill>
                            <a:schemeClr val="tx1"/>
                          </a:solidFill>
                          <a:effectLst/>
                          <a:latin typeface="Cambria" panose="02040503050406030204" pitchFamily="18" charset="0"/>
                          <a:ea typeface="Cambria" panose="02040503050406030204" pitchFamily="18" charset="0"/>
                          <a:cs typeface="+mn-cs"/>
                        </a:rPr>
                        <a:t> </a:t>
                      </a:r>
                      <a:endParaRPr lang="pl-PL" sz="1200" b="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b="0">
                          <a:effectLst/>
                          <a:latin typeface="Cambria" panose="02040503050406030204" pitchFamily="18" charset="0"/>
                          <a:ea typeface="Cambria" panose="02040503050406030204" pitchFamily="18" charset="0"/>
                          <a:cs typeface="Times New Roman" panose="02020603050405020304" pitchFamily="18" charset="0"/>
                        </a:rPr>
                        <a:t>km</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44724">
                <a:tc vMerge="1">
                  <a:txBody>
                    <a:bodyPr/>
                    <a:lstStyle/>
                    <a:p>
                      <a:endParaRPr lang="pl-P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cs typeface="Times New Roman" panose="02020603050405020304" pitchFamily="18" charset="0"/>
                        </a:rPr>
                        <a:t>Długość</a:t>
                      </a:r>
                      <a:r>
                        <a:rPr lang="pl-PL" sz="1200" baseline="0">
                          <a:effectLst/>
                          <a:latin typeface="Cambria" panose="02040503050406030204" pitchFamily="18" charset="0"/>
                          <a:ea typeface="Cambria" panose="02040503050406030204" pitchFamily="18" charset="0"/>
                          <a:cs typeface="Times New Roman" panose="02020603050405020304" pitchFamily="18" charset="0"/>
                        </a:rPr>
                        <a:t> czynnej sieci wodociągowej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cs typeface="Times New Roman" panose="02020603050405020304" pitchFamily="18" charset="0"/>
                        </a:rPr>
                        <a:t>km</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5486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a:latin typeface="Cambria" panose="02040503050406030204" pitchFamily="18" charset="0"/>
                          <a:ea typeface="Cambria" panose="02040503050406030204" pitchFamily="18" charset="0"/>
                        </a:rPr>
                        <a:t>Wzrost rozpoznawalności gminy</a:t>
                      </a:r>
                    </a:p>
                    <a:p>
                      <a:endParaRPr lang="pl-PL" sz="1200">
                        <a:latin typeface="Cambria" panose="02040503050406030204" pitchFamily="18" charset="0"/>
                        <a:ea typeface="Cambria" panose="02040503050406030204" pitchFamily="18" charset="0"/>
                      </a:endParaRPr>
                    </a:p>
                  </a:txBody>
                  <a:tcPr/>
                </a:tc>
                <a:tc>
                  <a:txBody>
                    <a:bodyPr/>
                    <a:lstStyle/>
                    <a:p>
                      <a:r>
                        <a:rPr lang="pl-PL" sz="1200" dirty="0">
                          <a:solidFill>
                            <a:schemeClr val="tx1"/>
                          </a:solidFill>
                          <a:latin typeface="Cambria" panose="02040503050406030204" pitchFamily="18" charset="0"/>
                          <a:ea typeface="Cambria" panose="02040503050406030204" pitchFamily="18" charset="0"/>
                        </a:rPr>
                        <a:t>Liczba nowo zarejestrowanych</a:t>
                      </a:r>
                      <a:r>
                        <a:rPr lang="pl-PL" sz="1200" baseline="0" dirty="0">
                          <a:solidFill>
                            <a:schemeClr val="tx1"/>
                          </a:solidFill>
                          <a:latin typeface="Cambria" panose="02040503050406030204" pitchFamily="18" charset="0"/>
                          <a:ea typeface="Cambria" panose="02040503050406030204" pitchFamily="18" charset="0"/>
                        </a:rPr>
                        <a:t> podmiotów gospodarczych w REGON</a:t>
                      </a:r>
                      <a:endParaRPr lang="pl-PL" sz="12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pl-PL" sz="1200">
                          <a:latin typeface="Cambria" panose="02040503050406030204" pitchFamily="18" charset="0"/>
                          <a:ea typeface="Cambria" panose="02040503050406030204" pitchFamily="18" charset="0"/>
                        </a:rPr>
                        <a:t>szt. </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137160">
                <a:tc vMerge="1">
                  <a:txBody>
                    <a:bodyPr/>
                    <a:lstStyle/>
                    <a:p>
                      <a:endParaRPr lang="pl-PL"/>
                    </a:p>
                  </a:txBody>
                  <a:tcPr/>
                </a:tc>
                <a:tc>
                  <a:txBody>
                    <a:bodyPr/>
                    <a:lstStyle/>
                    <a:p>
                      <a:r>
                        <a:rPr lang="pl-PL" sz="1200" dirty="0">
                          <a:latin typeface="Cambria" panose="02040503050406030204" pitchFamily="18" charset="0"/>
                          <a:ea typeface="Cambria" panose="02040503050406030204" pitchFamily="18" charset="0"/>
                        </a:rPr>
                        <a:t>Liczba wzmianek o gminie w mediach (zasięg</a:t>
                      </a:r>
                      <a:r>
                        <a:rPr lang="pl-PL" sz="1200" baseline="0" dirty="0">
                          <a:latin typeface="Cambria" panose="02040503050406030204" pitchFamily="18" charset="0"/>
                          <a:ea typeface="Cambria" panose="02040503050406030204" pitchFamily="18" charset="0"/>
                        </a:rPr>
                        <a:t> medialny)</a:t>
                      </a:r>
                      <a:endParaRPr lang="pl-PL" sz="12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pl-PL" sz="1200">
                          <a:latin typeface="Cambria" panose="02040503050406030204" pitchFamily="18" charset="0"/>
                          <a:ea typeface="Cambria" panose="02040503050406030204" pitchFamily="18" charset="0"/>
                        </a:rPr>
                        <a:t>szt.</a:t>
                      </a: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dirty="0">
                          <a:effectLst/>
                          <a:latin typeface="Cambria" panose="02040503050406030204" pitchFamily="18" charset="0"/>
                          <a:ea typeface="Cambria" panose="02040503050406030204" pitchFamily="18" charset="0"/>
                        </a:rPr>
                        <a:t>Roczne</a:t>
                      </a:r>
                      <a:endParaRPr lang="pl-PL"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bl>
          </a:graphicData>
        </a:graphic>
      </p:graphicFrame>
      <p:sp>
        <p:nvSpPr>
          <p:cNvPr id="3" name="Symbol zastępczy numeru slajdu 2"/>
          <p:cNvSpPr>
            <a:spLocks noGrp="1"/>
          </p:cNvSpPr>
          <p:nvPr>
            <p:ph type="sldNum" sz="quarter" idx="12"/>
          </p:nvPr>
        </p:nvSpPr>
        <p:spPr/>
        <p:txBody>
          <a:bodyPr/>
          <a:lstStyle/>
          <a:p>
            <a:fld id="{22AA28CC-A34B-4C19-AFE3-B6439D8E44AD}" type="slidenum">
              <a:rPr lang="pl-PL" smtClean="0"/>
              <a:t>45</a:t>
            </a:fld>
            <a:endParaRPr lang="pl-PL"/>
          </a:p>
        </p:txBody>
      </p:sp>
      <p:sp>
        <p:nvSpPr>
          <p:cNvPr id="7" name="pole tekstowe 6">
            <a:extLst>
              <a:ext uri="{FF2B5EF4-FFF2-40B4-BE49-F238E27FC236}">
                <a16:creationId xmlns:a16="http://schemas.microsoft.com/office/drawing/2014/main" xmlns="" id="{1573129E-67BB-FB30-6C0C-40BFBD7175E2}"/>
              </a:ext>
            </a:extLst>
          </p:cNvPr>
          <p:cNvSpPr txBox="1"/>
          <p:nvPr/>
        </p:nvSpPr>
        <p:spPr>
          <a:xfrm>
            <a:off x="10667647" y="1097694"/>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8</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0759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Rezultaty działań i ich wskaźniki w wymiarze przestrzennym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6" name="Symbol zastępczy zawartości 4"/>
          <p:cNvGraphicFramePr>
            <a:graphicFrameLocks noGrp="1"/>
          </p:cNvGraphicFramePr>
          <p:nvPr>
            <p:ph idx="1"/>
            <p:extLst>
              <p:ext uri="{D42A27DB-BD31-4B8C-83A1-F6EECF244321}">
                <p14:modId xmlns:p14="http://schemas.microsoft.com/office/powerpoint/2010/main" val="889521821"/>
              </p:ext>
            </p:extLst>
          </p:nvPr>
        </p:nvGraphicFramePr>
        <p:xfrm>
          <a:off x="885825" y="1415886"/>
          <a:ext cx="10515600" cy="4287964"/>
        </p:xfrm>
        <a:graphic>
          <a:graphicData uri="http://schemas.openxmlformats.org/drawingml/2006/table">
            <a:tbl>
              <a:tblPr firstRow="1" bandRow="1">
                <a:tableStyleId>{5940675A-B579-460E-94D1-54222C63F5DA}</a:tableStyleId>
              </a:tblPr>
              <a:tblGrid>
                <a:gridCol w="1257637">
                  <a:extLst>
                    <a:ext uri="{9D8B030D-6E8A-4147-A177-3AD203B41FA5}">
                      <a16:colId xmlns:a16="http://schemas.microsoft.com/office/drawing/2014/main" xmlns="" val="20000"/>
                    </a:ext>
                  </a:extLst>
                </a:gridCol>
                <a:gridCol w="3253403">
                  <a:extLst>
                    <a:ext uri="{9D8B030D-6E8A-4147-A177-3AD203B41FA5}">
                      <a16:colId xmlns:a16="http://schemas.microsoft.com/office/drawing/2014/main" xmlns="" val="20001"/>
                    </a:ext>
                  </a:extLst>
                </a:gridCol>
                <a:gridCol w="2014512">
                  <a:extLst>
                    <a:ext uri="{9D8B030D-6E8A-4147-A177-3AD203B41FA5}">
                      <a16:colId xmlns:a16="http://schemas.microsoft.com/office/drawing/2014/main" xmlns="" val="20002"/>
                    </a:ext>
                  </a:extLst>
                </a:gridCol>
                <a:gridCol w="1293687">
                  <a:extLst>
                    <a:ext uri="{9D8B030D-6E8A-4147-A177-3AD203B41FA5}">
                      <a16:colId xmlns:a16="http://schemas.microsoft.com/office/drawing/2014/main" xmlns="" val="20003"/>
                    </a:ext>
                  </a:extLst>
                </a:gridCol>
                <a:gridCol w="1249959">
                  <a:extLst>
                    <a:ext uri="{9D8B030D-6E8A-4147-A177-3AD203B41FA5}">
                      <a16:colId xmlns:a16="http://schemas.microsoft.com/office/drawing/2014/main" xmlns="" val="20004"/>
                    </a:ext>
                  </a:extLst>
                </a:gridCol>
                <a:gridCol w="1446402">
                  <a:extLst>
                    <a:ext uri="{9D8B030D-6E8A-4147-A177-3AD203B41FA5}">
                      <a16:colId xmlns:a16="http://schemas.microsoft.com/office/drawing/2014/main" xmlns="" val="20005"/>
                    </a:ext>
                  </a:extLst>
                </a:gridCol>
              </a:tblGrid>
              <a:tr h="370840">
                <a:tc>
                  <a:txBody>
                    <a:bodyPr/>
                    <a:lstStyle/>
                    <a:p>
                      <a:r>
                        <a:rPr lang="pl-PL" sz="1200" b="1" dirty="0">
                          <a:solidFill>
                            <a:schemeClr val="bg1"/>
                          </a:solidFill>
                          <a:latin typeface="Cambria" panose="02040503050406030204" pitchFamily="18" charset="0"/>
                          <a:ea typeface="Cambria" panose="02040503050406030204" pitchFamily="18" charset="0"/>
                        </a:rPr>
                        <a:t>Rezultat</a:t>
                      </a:r>
                    </a:p>
                  </a:txBody>
                  <a:tcPr>
                    <a:solidFill>
                      <a:srgbClr val="C00000"/>
                    </a:solidFill>
                  </a:tcPr>
                </a:tc>
                <a:tc>
                  <a:txBody>
                    <a:bodyPr/>
                    <a:lstStyle/>
                    <a:p>
                      <a:r>
                        <a:rPr lang="pl-PL" sz="1200" b="1" dirty="0">
                          <a:solidFill>
                            <a:schemeClr val="bg1"/>
                          </a:solidFill>
                          <a:latin typeface="Cambria" panose="02040503050406030204" pitchFamily="18" charset="0"/>
                          <a:ea typeface="Cambria" panose="02040503050406030204" pitchFamily="18" charset="0"/>
                        </a:rPr>
                        <a:t>Nazwa wskaźnika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Jednostka miary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Zakładana zmiana </a:t>
                      </a:r>
                    </a:p>
                  </a:txBody>
                  <a:tcPr>
                    <a:solidFill>
                      <a:srgbClr val="C00000"/>
                    </a:solidFill>
                  </a:tcPr>
                </a:tc>
                <a:tc>
                  <a:txBody>
                    <a:bodyPr/>
                    <a:lstStyle/>
                    <a:p>
                      <a:r>
                        <a:rPr lang="pl-PL" sz="1200" b="1" dirty="0">
                          <a:solidFill>
                            <a:schemeClr val="bg1"/>
                          </a:solidFill>
                          <a:latin typeface="Cambria" panose="02040503050406030204" pitchFamily="18" charset="0"/>
                          <a:ea typeface="Cambria" panose="02040503050406030204" pitchFamily="18" charset="0"/>
                        </a:rPr>
                        <a:t>Źródła danych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Częstotliwość badania </a:t>
                      </a:r>
                    </a:p>
                  </a:txBody>
                  <a:tcPr>
                    <a:solidFill>
                      <a:srgbClr val="C00000"/>
                    </a:solidFill>
                  </a:tcPr>
                </a:tc>
                <a:extLst>
                  <a:ext uri="{0D108BD9-81ED-4DB2-BD59-A6C34878D82A}">
                    <a16:rowId xmlns:a16="http://schemas.microsoft.com/office/drawing/2014/main" xmlns="" val="10000"/>
                  </a:ext>
                </a:extLst>
              </a:tr>
              <a:tr h="434657">
                <a:tc>
                  <a:txBody>
                    <a:bodyPr/>
                    <a:lstStyle/>
                    <a:p>
                      <a:r>
                        <a:rPr lang="pl-PL" sz="1200" b="0">
                          <a:solidFill>
                            <a:schemeClr val="tx1"/>
                          </a:solidFill>
                          <a:latin typeface="Cambria" panose="02040503050406030204" pitchFamily="18" charset="0"/>
                          <a:ea typeface="Cambria" panose="02040503050406030204" pitchFamily="18" charset="0"/>
                        </a:rPr>
                        <a:t>Poprawa jakości przestrzeni </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0">
                          <a:solidFill>
                            <a:schemeClr val="tx1"/>
                          </a:solidFill>
                          <a:effectLst/>
                          <a:latin typeface="Cambria" panose="02040503050406030204" pitchFamily="18" charset="0"/>
                          <a:ea typeface="Cambria" panose="02040503050406030204" pitchFamily="18" charset="0"/>
                        </a:rPr>
                        <a:t>Poziom zadowolenia z jakości przestrzeni</a:t>
                      </a:r>
                      <a:endParaRPr lang="pl-PL" sz="1200" b="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solidFill>
                      <a:schemeClr val="bg2"/>
                    </a:solidFill>
                  </a:tcPr>
                </a:tc>
                <a:tc>
                  <a:txBody>
                    <a:bodyPr/>
                    <a:lstStyle/>
                    <a:p>
                      <a:pPr algn="ctr">
                        <a:lnSpc>
                          <a:spcPct val="107000"/>
                        </a:lnSpc>
                      </a:pPr>
                      <a:r>
                        <a:rPr lang="pl-PL" sz="1200" b="0">
                          <a:solidFill>
                            <a:schemeClr val="tx1"/>
                          </a:solidFill>
                          <a:effectLst/>
                          <a:latin typeface="Cambria" panose="02040503050406030204" pitchFamily="18" charset="0"/>
                          <a:ea typeface="Cambria" panose="02040503050406030204" pitchFamily="18" charset="0"/>
                        </a:rPr>
                        <a:t>Skala 1-5</a:t>
                      </a:r>
                    </a:p>
                    <a:p>
                      <a:pPr algn="ctr">
                        <a:lnSpc>
                          <a:spcPct val="107000"/>
                        </a:lnSpc>
                      </a:pPr>
                      <a:r>
                        <a:rPr lang="pl-PL" sz="1200" b="0">
                          <a:solidFill>
                            <a:schemeClr val="tx1"/>
                          </a:solidFill>
                          <a:effectLst/>
                          <a:latin typeface="Cambria" panose="02040503050406030204" pitchFamily="18" charset="0"/>
                          <a:ea typeface="Cambria" panose="02040503050406030204" pitchFamily="18" charset="0"/>
                        </a:rPr>
                        <a:t> </a:t>
                      </a:r>
                      <a:endParaRPr lang="pl-PL" sz="1200" b="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pPr>
                      <a:r>
                        <a:rPr lang="pl-PL" sz="1200" b="0">
                          <a:solidFill>
                            <a:schemeClr val="tx1"/>
                          </a:solidFill>
                          <a:effectLst/>
                          <a:latin typeface="Cambria" panose="02040503050406030204" pitchFamily="18" charset="0"/>
                          <a:ea typeface="Cambria" panose="02040503050406030204" pitchFamily="18" charset="0"/>
                          <a:sym typeface="Symbol" panose="05050102010706020507" pitchFamily="18" charset="2"/>
                        </a:rPr>
                        <a:t></a:t>
                      </a:r>
                      <a:endParaRPr lang="pl-PL" sz="1200" b="0">
                        <a:solidFill>
                          <a:schemeClr val="tx1"/>
                        </a:solidFill>
                        <a:effectLst/>
                        <a:latin typeface="Cambria" panose="02040503050406030204" pitchFamily="18" charset="0"/>
                        <a:ea typeface="Cambria" panose="02040503050406030204" pitchFamily="18" charset="0"/>
                      </a:endParaRPr>
                    </a:p>
                    <a:p>
                      <a:pPr algn="ctr">
                        <a:lnSpc>
                          <a:spcPct val="107000"/>
                        </a:lnSpc>
                      </a:pPr>
                      <a:r>
                        <a:rPr lang="pl-PL" sz="1200" b="0">
                          <a:solidFill>
                            <a:schemeClr val="tx1"/>
                          </a:solidFill>
                          <a:effectLst/>
                          <a:latin typeface="Cambria" panose="02040503050406030204" pitchFamily="18" charset="0"/>
                          <a:ea typeface="Cambria" panose="02040503050406030204" pitchFamily="18" charset="0"/>
                        </a:rPr>
                        <a:t>Wzrost</a:t>
                      </a:r>
                    </a:p>
                    <a:p>
                      <a:pPr algn="ctr">
                        <a:lnSpc>
                          <a:spcPct val="107000"/>
                        </a:lnSpc>
                      </a:pPr>
                      <a:r>
                        <a:rPr lang="pl-PL" sz="1200" b="0">
                          <a:solidFill>
                            <a:schemeClr val="tx1"/>
                          </a:solidFill>
                          <a:effectLst/>
                          <a:latin typeface="Cambria" panose="02040503050406030204" pitchFamily="18" charset="0"/>
                          <a:ea typeface="Cambria" panose="02040503050406030204" pitchFamily="18" charset="0"/>
                        </a:rPr>
                        <a:t> </a:t>
                      </a:r>
                      <a:endParaRPr lang="pl-PL" sz="1200" b="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pPr>
                      <a:r>
                        <a:rPr lang="pl-PL" sz="1200" b="0">
                          <a:solidFill>
                            <a:schemeClr val="tx1"/>
                          </a:solidFill>
                          <a:effectLst/>
                          <a:latin typeface="Cambria" panose="02040503050406030204" pitchFamily="18" charset="0"/>
                          <a:ea typeface="Cambria" panose="02040503050406030204" pitchFamily="18" charset="0"/>
                        </a:rPr>
                        <a:t>Badanie ankietowe </a:t>
                      </a:r>
                      <a:endParaRPr lang="pl-PL" sz="1200" b="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pPr>
                      <a:r>
                        <a:rPr lang="pl-PL" sz="1200" b="0">
                          <a:solidFill>
                            <a:schemeClr val="tx1"/>
                          </a:solidFill>
                          <a:effectLst/>
                          <a:latin typeface="Cambria" panose="02040503050406030204" pitchFamily="18" charset="0"/>
                          <a:ea typeface="Cambria" panose="02040503050406030204" pitchFamily="18" charset="0"/>
                        </a:rPr>
                        <a:t>Co 4 lata</a:t>
                      </a:r>
                    </a:p>
                    <a:p>
                      <a:pPr algn="ctr">
                        <a:lnSpc>
                          <a:spcPct val="107000"/>
                        </a:lnSpc>
                      </a:pPr>
                      <a:r>
                        <a:rPr lang="pl-PL" sz="1200" b="0">
                          <a:solidFill>
                            <a:schemeClr val="tx1"/>
                          </a:solidFill>
                          <a:effectLst/>
                          <a:latin typeface="Cambria" panose="02040503050406030204" pitchFamily="18" charset="0"/>
                          <a:ea typeface="Cambria" panose="02040503050406030204" pitchFamily="18" charset="0"/>
                        </a:rPr>
                        <a:t>(2028, 2032, 2035)</a:t>
                      </a:r>
                      <a:endParaRPr lang="pl-PL" sz="1200" b="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1"/>
                  </a:ext>
                </a:extLst>
              </a:tr>
              <a:tr h="370840">
                <a:tc rowSpan="3">
                  <a:txBody>
                    <a:bodyPr/>
                    <a:lstStyle/>
                    <a:p>
                      <a:r>
                        <a:rPr lang="pl-PL" sz="1200">
                          <a:latin typeface="Cambria" panose="02040503050406030204" pitchFamily="18" charset="0"/>
                          <a:ea typeface="Cambria" panose="02040503050406030204" pitchFamily="18" charset="0"/>
                        </a:rPr>
                        <a:t>Zwiększenie</a:t>
                      </a:r>
                      <a:r>
                        <a:rPr lang="pl-PL" sz="1200" baseline="0">
                          <a:latin typeface="Cambria" panose="02040503050406030204" pitchFamily="18" charset="0"/>
                          <a:ea typeface="Cambria" panose="02040503050406030204" pitchFamily="18" charset="0"/>
                        </a:rPr>
                        <a:t> atrakcyjności przestrzeni  </a:t>
                      </a:r>
                      <a:endParaRPr lang="pl-PL" sz="1200">
                        <a:latin typeface="Cambria" panose="02040503050406030204" pitchFamily="18" charset="0"/>
                        <a:ea typeface="Cambria" panose="02040503050406030204" pitchFamily="18" charset="0"/>
                      </a:endParaRPr>
                    </a:p>
                  </a:txBody>
                  <a:tcPr/>
                </a:tc>
                <a:tc>
                  <a:txBody>
                    <a:bodyPr/>
                    <a:lstStyle/>
                    <a:p>
                      <a:pPr>
                        <a:lnSpc>
                          <a:spcPct val="107000"/>
                        </a:lnSpc>
                      </a:pPr>
                      <a:r>
                        <a:rPr lang="pl-PL" sz="1200">
                          <a:effectLst/>
                          <a:latin typeface="Cambria" panose="02040503050406030204" pitchFamily="18" charset="0"/>
                          <a:ea typeface="Cambria" panose="02040503050406030204" pitchFamily="18" charset="0"/>
                        </a:rPr>
                        <a:t>Udział powierzchni cennych przyrodniczo prawnie chronionych w powierzchni gminy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r>
                        <a:rPr lang="pl-PL" sz="1200">
                          <a:effectLst/>
                          <a:latin typeface="Cambria" panose="02040503050406030204" pitchFamily="18" charset="0"/>
                          <a:ea typeface="Cambria" panose="02040503050406030204" pitchFamily="18" charset="0"/>
                        </a:rPr>
                        <a:t> </a:t>
                      </a:r>
                    </a:p>
                    <a:p>
                      <a:pPr algn="ctr">
                        <a:lnSpc>
                          <a:spcPct val="107000"/>
                        </a:lnSpc>
                      </a:pPr>
                      <a:r>
                        <a:rPr lang="pl-PL" sz="1200">
                          <a:effectLst/>
                          <a:latin typeface="Cambria" panose="02040503050406030204" pitchFamily="18" charset="0"/>
                          <a:ea typeface="Cambria" panose="02040503050406030204" pitchFamily="18" charset="0"/>
                        </a:rPr>
                        <a:t>Stabilizacja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49135">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a:lnSpc>
                          <a:spcPct val="107000"/>
                        </a:lnSpc>
                      </a:pPr>
                      <a:r>
                        <a:rPr lang="pl-PL" sz="1200">
                          <a:effectLst/>
                          <a:latin typeface="Cambria" panose="02040503050406030204" pitchFamily="18" charset="0"/>
                          <a:ea typeface="Cambria" panose="02040503050406030204" pitchFamily="18" charset="0"/>
                        </a:rPr>
                        <a:t>Udział terenów zieleni</a:t>
                      </a:r>
                      <a:r>
                        <a:rPr lang="pl-PL" sz="1200" baseline="0">
                          <a:effectLst/>
                          <a:latin typeface="Cambria" panose="02040503050406030204" pitchFamily="18" charset="0"/>
                          <a:ea typeface="Cambria" panose="02040503050406030204" pitchFamily="18" charset="0"/>
                        </a:rPr>
                        <a:t> i</a:t>
                      </a:r>
                      <a:r>
                        <a:rPr lang="pl-PL" sz="1200">
                          <a:effectLst/>
                          <a:latin typeface="Cambria" panose="02040503050406030204" pitchFamily="18" charset="0"/>
                          <a:ea typeface="Cambria" panose="02040503050406030204" pitchFamily="18" charset="0"/>
                        </a:rPr>
                        <a:t> lasów w powierzchni gminy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r>
                        <a:rPr lang="pl-PL" sz="1200">
                          <a:effectLst/>
                          <a:latin typeface="Cambria" panose="02040503050406030204" pitchFamily="18" charset="0"/>
                          <a:ea typeface="Cambria" panose="02040503050406030204" pitchFamily="18" charset="0"/>
                        </a:rPr>
                        <a:t> </a:t>
                      </a:r>
                    </a:p>
                    <a:p>
                      <a:pPr algn="ctr">
                        <a:lnSpc>
                          <a:spcPct val="107000"/>
                        </a:lnSpc>
                      </a:pPr>
                      <a:r>
                        <a:rPr lang="pl-PL" sz="1200">
                          <a:effectLst/>
                          <a:latin typeface="Cambria" panose="02040503050406030204" pitchFamily="18" charset="0"/>
                          <a:ea typeface="Cambria" panose="02040503050406030204" pitchFamily="18" charset="0"/>
                        </a:rPr>
                        <a:t>Stabilizacja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583748">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cs typeface="Times New Roman" panose="02020603050405020304" pitchFamily="18" charset="0"/>
                        </a:rPr>
                        <a:t>Liczba obiektów</a:t>
                      </a:r>
                      <a:r>
                        <a:rPr lang="pl-PL" sz="1200" baseline="0">
                          <a:effectLst/>
                          <a:latin typeface="Cambria" panose="02040503050406030204" pitchFamily="18" charset="0"/>
                          <a:ea typeface="Cambria" panose="02040503050406030204" pitchFamily="18" charset="0"/>
                          <a:cs typeface="Times New Roman" panose="02020603050405020304" pitchFamily="18" charset="0"/>
                        </a:rPr>
                        <a:t> sportowych (np. boiska, siłownie zewnętrzne, skraplarki) na terenie gminy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r>
                        <a:rPr lang="pl-PL" sz="1200">
                          <a:latin typeface="Cambria" panose="02040503050406030204" pitchFamily="18" charset="0"/>
                          <a:ea typeface="Cambria" panose="02040503050406030204" pitchFamily="18" charset="0"/>
                        </a:rPr>
                        <a:t>szt. </a:t>
                      </a: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76216">
                <a:tc rowSpan="3">
                  <a:txBody>
                    <a:bodyPr/>
                    <a:lstStyle/>
                    <a:p>
                      <a:r>
                        <a:rPr lang="pl-PL" sz="1200">
                          <a:latin typeface="Cambria" panose="02040503050406030204" pitchFamily="18" charset="0"/>
                          <a:ea typeface="Cambria" panose="02040503050406030204" pitchFamily="18" charset="0"/>
                        </a:rPr>
                        <a:t>Poprawa dostępności  i bezpieczeństwa przestrzeni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0" kern="1200">
                          <a:solidFill>
                            <a:schemeClr val="tx1"/>
                          </a:solidFill>
                          <a:effectLst/>
                          <a:latin typeface="Cambria" panose="02040503050406030204" pitchFamily="18" charset="0"/>
                          <a:ea typeface="Cambria" panose="02040503050406030204" pitchFamily="18" charset="0"/>
                          <a:cs typeface="+mn-cs"/>
                        </a:rPr>
                        <a:t>Liczba</a:t>
                      </a:r>
                      <a:r>
                        <a:rPr lang="pl-PL" sz="1200" b="0" kern="1200" baseline="0">
                          <a:solidFill>
                            <a:schemeClr val="tx1"/>
                          </a:solidFill>
                          <a:effectLst/>
                          <a:latin typeface="Cambria" panose="02040503050406030204" pitchFamily="18" charset="0"/>
                          <a:ea typeface="Cambria" panose="02040503050406030204" pitchFamily="18" charset="0"/>
                          <a:cs typeface="+mn-cs"/>
                        </a:rPr>
                        <a:t> wdrożonych rozwiązań architektonicznych poprawiających dostępność przestrzeni i budynków użyteczności publicznej </a:t>
                      </a:r>
                      <a:endParaRPr lang="pl-PL" sz="1200" b="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b="0">
                          <a:effectLst/>
                          <a:latin typeface="Cambria" panose="02040503050406030204" pitchFamily="18" charset="0"/>
                          <a:ea typeface="Cambria" panose="02040503050406030204" pitchFamily="18" charset="0"/>
                          <a:cs typeface="Times New Roman" panose="02020603050405020304" pitchFamily="18" charset="0"/>
                        </a:rPr>
                        <a:t>szt.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a:t>
                      </a:r>
                    </a:p>
                    <a:p>
                      <a:pPr algn="ctr">
                        <a:lnSpc>
                          <a:spcPct val="107000"/>
                        </a:lnSpc>
                      </a:pPr>
                      <a:endParaRPr lang="pl-PL" sz="12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43438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cs typeface="Times New Roman" panose="02020603050405020304" pitchFamily="18" charset="0"/>
                        </a:rPr>
                        <a:t>Liczna nowouruchomionych linii</a:t>
                      </a:r>
                      <a:r>
                        <a:rPr lang="pl-PL" sz="1200" baseline="0">
                          <a:effectLst/>
                          <a:latin typeface="Cambria" panose="02040503050406030204" pitchFamily="18" charset="0"/>
                          <a:ea typeface="Cambria" panose="02040503050406030204" pitchFamily="18" charset="0"/>
                          <a:cs typeface="Times New Roman" panose="02020603050405020304" pitchFamily="18" charset="0"/>
                        </a:rPr>
                        <a:t> komunikacji publicznej (transport kolejowy, drogowy)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cs typeface="Times New Roman" panose="02020603050405020304" pitchFamily="18" charset="0"/>
                        </a:rPr>
                        <a:t>szt.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a:t>
                      </a: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18542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r>
                        <a:rPr lang="pl-PL" sz="1200" dirty="0">
                          <a:latin typeface="Cambria" panose="02040503050406030204" pitchFamily="18" charset="0"/>
                          <a:ea typeface="Cambria" panose="02040503050406030204" pitchFamily="18" charset="0"/>
                        </a:rPr>
                        <a:t>Liczba stwierdzonych przestępstw</a:t>
                      </a:r>
                      <a:r>
                        <a:rPr lang="pl-PL" sz="1200" baseline="0" dirty="0">
                          <a:latin typeface="Cambria" panose="02040503050406030204" pitchFamily="18" charset="0"/>
                          <a:ea typeface="Cambria" panose="02040503050406030204" pitchFamily="18" charset="0"/>
                        </a:rPr>
                        <a:t> na 1 tys. mieszkańców </a:t>
                      </a:r>
                      <a:endParaRPr lang="pl-PL" sz="1200" dirty="0">
                        <a:latin typeface="Cambria" panose="02040503050406030204" pitchFamily="18" charset="0"/>
                        <a:ea typeface="Cambria" panose="02040503050406030204" pitchFamily="18" charset="0"/>
                      </a:endParaRPr>
                    </a:p>
                  </a:txBody>
                  <a:tcPr/>
                </a:tc>
                <a:tc>
                  <a:txBody>
                    <a:bodyPr/>
                    <a:lstStyle/>
                    <a:p>
                      <a:pPr algn="ctr"/>
                      <a:r>
                        <a:rPr lang="pl-PL" sz="1200">
                          <a:latin typeface="Cambria" panose="02040503050406030204" pitchFamily="18" charset="0"/>
                          <a:ea typeface="Cambria" panose="02040503050406030204" pitchFamily="18" charset="0"/>
                        </a:rPr>
                        <a:t>szt. </a:t>
                      </a: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r>
                        <a:rPr lang="pl-PL" sz="1200">
                          <a:effectLst/>
                          <a:latin typeface="Cambria" panose="02040503050406030204" pitchFamily="18" charset="0"/>
                          <a:ea typeface="Cambria" panose="02040503050406030204" pitchFamily="18" charset="0"/>
                        </a:rPr>
                        <a:t> </a:t>
                      </a:r>
                    </a:p>
                    <a:p>
                      <a:pPr algn="ctr">
                        <a:lnSpc>
                          <a:spcPct val="107000"/>
                        </a:lnSpc>
                      </a:pPr>
                      <a:r>
                        <a:rPr lang="pl-PL" sz="1200">
                          <a:effectLst/>
                          <a:latin typeface="Cambria" panose="02040503050406030204" pitchFamily="18" charset="0"/>
                          <a:ea typeface="Cambria" panose="02040503050406030204" pitchFamily="18" charset="0"/>
                        </a:rPr>
                        <a:t>Stabilizacja</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dirty="0">
                          <a:effectLst/>
                          <a:latin typeface="Cambria" panose="02040503050406030204" pitchFamily="18" charset="0"/>
                          <a:ea typeface="Cambria" panose="02040503050406030204" pitchFamily="18" charset="0"/>
                        </a:rPr>
                        <a:t>Roczne</a:t>
                      </a:r>
                      <a:endParaRPr lang="pl-PL"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bl>
          </a:graphicData>
        </a:graphic>
      </p:graphicFrame>
      <p:sp>
        <p:nvSpPr>
          <p:cNvPr id="3" name="Symbol zastępczy numeru slajdu 2"/>
          <p:cNvSpPr>
            <a:spLocks noGrp="1"/>
          </p:cNvSpPr>
          <p:nvPr>
            <p:ph type="sldNum" sz="quarter" idx="12"/>
          </p:nvPr>
        </p:nvSpPr>
        <p:spPr/>
        <p:txBody>
          <a:bodyPr/>
          <a:lstStyle/>
          <a:p>
            <a:fld id="{22AA28CC-A34B-4C19-AFE3-B6439D8E44AD}" type="slidenum">
              <a:rPr lang="pl-PL" smtClean="0"/>
              <a:t>46</a:t>
            </a:fld>
            <a:endParaRPr lang="pl-PL"/>
          </a:p>
        </p:txBody>
      </p:sp>
      <p:sp>
        <p:nvSpPr>
          <p:cNvPr id="7" name="pole tekstowe 6">
            <a:extLst>
              <a:ext uri="{FF2B5EF4-FFF2-40B4-BE49-F238E27FC236}">
                <a16:creationId xmlns:a16="http://schemas.microsoft.com/office/drawing/2014/main" xmlns="" id="{1573129E-67BB-FB30-6C0C-40BFBD7175E2}"/>
              </a:ext>
            </a:extLst>
          </p:cNvPr>
          <p:cNvSpPr txBox="1"/>
          <p:nvPr/>
        </p:nvSpPr>
        <p:spPr>
          <a:xfrm>
            <a:off x="10667647" y="1097694"/>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9</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7821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6775" y="0"/>
            <a:ext cx="10988040" cy="1325563"/>
          </a:xfrm>
        </p:spPr>
        <p:txBody>
          <a:bodyPr>
            <a:normAutofit fontScale="90000"/>
          </a:bodyPr>
          <a:lstStyle/>
          <a:p>
            <a:r>
              <a:rPr lang="pl-PL" dirty="0"/>
              <a:t>Rezultaty działań i ich wskaźniki w wymiarze środowiskowym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5" name="Symbol zastępczy zawartości 4"/>
          <p:cNvGraphicFramePr>
            <a:graphicFrameLocks noGrp="1"/>
          </p:cNvGraphicFramePr>
          <p:nvPr>
            <p:ph idx="1"/>
            <p:extLst>
              <p:ext uri="{D42A27DB-BD31-4B8C-83A1-F6EECF244321}">
                <p14:modId xmlns:p14="http://schemas.microsoft.com/office/powerpoint/2010/main" val="398642754"/>
              </p:ext>
            </p:extLst>
          </p:nvPr>
        </p:nvGraphicFramePr>
        <p:xfrm>
          <a:off x="942622" y="1465837"/>
          <a:ext cx="10515600" cy="4148963"/>
        </p:xfrm>
        <a:graphic>
          <a:graphicData uri="http://schemas.openxmlformats.org/drawingml/2006/table">
            <a:tbl>
              <a:tblPr firstRow="1" bandRow="1">
                <a:tableStyleId>{5940675A-B579-460E-94D1-54222C63F5DA}</a:tableStyleId>
              </a:tblPr>
              <a:tblGrid>
                <a:gridCol w="1938556">
                  <a:extLst>
                    <a:ext uri="{9D8B030D-6E8A-4147-A177-3AD203B41FA5}">
                      <a16:colId xmlns:a16="http://schemas.microsoft.com/office/drawing/2014/main" xmlns="" val="20000"/>
                    </a:ext>
                  </a:extLst>
                </a:gridCol>
                <a:gridCol w="3179427">
                  <a:extLst>
                    <a:ext uri="{9D8B030D-6E8A-4147-A177-3AD203B41FA5}">
                      <a16:colId xmlns:a16="http://schemas.microsoft.com/office/drawing/2014/main" xmlns="" val="20001"/>
                    </a:ext>
                  </a:extLst>
                </a:gridCol>
                <a:gridCol w="1407569">
                  <a:extLst>
                    <a:ext uri="{9D8B030D-6E8A-4147-A177-3AD203B41FA5}">
                      <a16:colId xmlns:a16="http://schemas.microsoft.com/office/drawing/2014/main" xmlns="" val="20002"/>
                    </a:ext>
                  </a:extLst>
                </a:gridCol>
                <a:gridCol w="1293687">
                  <a:extLst>
                    <a:ext uri="{9D8B030D-6E8A-4147-A177-3AD203B41FA5}">
                      <a16:colId xmlns:a16="http://schemas.microsoft.com/office/drawing/2014/main" xmlns="" val="20003"/>
                    </a:ext>
                  </a:extLst>
                </a:gridCol>
                <a:gridCol w="1249959">
                  <a:extLst>
                    <a:ext uri="{9D8B030D-6E8A-4147-A177-3AD203B41FA5}">
                      <a16:colId xmlns:a16="http://schemas.microsoft.com/office/drawing/2014/main" xmlns="" val="20004"/>
                    </a:ext>
                  </a:extLst>
                </a:gridCol>
                <a:gridCol w="1446402">
                  <a:extLst>
                    <a:ext uri="{9D8B030D-6E8A-4147-A177-3AD203B41FA5}">
                      <a16:colId xmlns:a16="http://schemas.microsoft.com/office/drawing/2014/main" xmlns="" val="20005"/>
                    </a:ext>
                  </a:extLst>
                </a:gridCol>
              </a:tblGrid>
              <a:tr h="370840">
                <a:tc>
                  <a:txBody>
                    <a:bodyPr/>
                    <a:lstStyle/>
                    <a:p>
                      <a:r>
                        <a:rPr lang="pl-PL" sz="1200" b="1" dirty="0">
                          <a:solidFill>
                            <a:schemeClr val="bg1"/>
                          </a:solidFill>
                          <a:latin typeface="Cambria" panose="02040503050406030204" pitchFamily="18" charset="0"/>
                          <a:ea typeface="Cambria" panose="02040503050406030204" pitchFamily="18" charset="0"/>
                        </a:rPr>
                        <a:t>Rezultat</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Nazwa wskaźnika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Jednostka miary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Zakładana zmiana </a:t>
                      </a:r>
                    </a:p>
                  </a:txBody>
                  <a:tcPr>
                    <a:solidFill>
                      <a:srgbClr val="C00000"/>
                    </a:solidFill>
                  </a:tcPr>
                </a:tc>
                <a:tc>
                  <a:txBody>
                    <a:bodyPr/>
                    <a:lstStyle/>
                    <a:p>
                      <a:r>
                        <a:rPr lang="pl-PL" sz="1200" b="1" dirty="0">
                          <a:solidFill>
                            <a:schemeClr val="bg1"/>
                          </a:solidFill>
                          <a:latin typeface="Cambria" panose="02040503050406030204" pitchFamily="18" charset="0"/>
                          <a:ea typeface="Cambria" panose="02040503050406030204" pitchFamily="18" charset="0"/>
                        </a:rPr>
                        <a:t>Źródła danych </a:t>
                      </a:r>
                    </a:p>
                  </a:txBody>
                  <a:tcPr>
                    <a:solidFill>
                      <a:srgbClr val="C00000"/>
                    </a:solidFill>
                  </a:tcPr>
                </a:tc>
                <a:tc>
                  <a:txBody>
                    <a:bodyPr/>
                    <a:lstStyle/>
                    <a:p>
                      <a:r>
                        <a:rPr lang="pl-PL" sz="1200" b="1">
                          <a:solidFill>
                            <a:schemeClr val="bg1"/>
                          </a:solidFill>
                          <a:latin typeface="Cambria" panose="02040503050406030204" pitchFamily="18" charset="0"/>
                          <a:ea typeface="Cambria" panose="02040503050406030204" pitchFamily="18" charset="0"/>
                        </a:rPr>
                        <a:t>Częstotliwość badania </a:t>
                      </a:r>
                    </a:p>
                  </a:txBody>
                  <a:tcPr>
                    <a:solidFill>
                      <a:srgbClr val="C00000"/>
                    </a:solidFill>
                  </a:tcPr>
                </a:tc>
                <a:extLst>
                  <a:ext uri="{0D108BD9-81ED-4DB2-BD59-A6C34878D82A}">
                    <a16:rowId xmlns:a16="http://schemas.microsoft.com/office/drawing/2014/main" xmlns="" val="10000"/>
                  </a:ext>
                </a:extLst>
              </a:tr>
              <a:tr h="434657">
                <a:tc>
                  <a:txBody>
                    <a:bodyPr/>
                    <a:lstStyle/>
                    <a:p>
                      <a:r>
                        <a:rPr lang="pl-PL" sz="1200">
                          <a:solidFill>
                            <a:schemeClr val="tx1"/>
                          </a:solidFill>
                          <a:latin typeface="Cambria" panose="02040503050406030204" pitchFamily="18" charset="0"/>
                          <a:ea typeface="Cambria" panose="02040503050406030204" pitchFamily="18" charset="0"/>
                        </a:rPr>
                        <a:t>Poprawa jakości środowiska naturalnego</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solidFill>
                            <a:schemeClr val="tx1"/>
                          </a:solidFill>
                          <a:effectLst/>
                          <a:latin typeface="Cambria" panose="02040503050406030204" pitchFamily="18" charset="0"/>
                          <a:ea typeface="Cambria" panose="02040503050406030204" pitchFamily="18" charset="0"/>
                        </a:rPr>
                        <a:t>Poziom zadowolenia z jakości środowiska naturalnego</a:t>
                      </a: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solidFill>
                      <a:schemeClr val="bg2"/>
                    </a:solidFill>
                  </a:tcPr>
                </a:tc>
                <a:tc>
                  <a:txBody>
                    <a:bodyPr/>
                    <a:lstStyle/>
                    <a:p>
                      <a:pPr algn="ctr">
                        <a:lnSpc>
                          <a:spcPct val="107000"/>
                        </a:lnSpc>
                      </a:pPr>
                      <a:r>
                        <a:rPr lang="pl-PL" sz="1200">
                          <a:solidFill>
                            <a:schemeClr val="tx1"/>
                          </a:solidFill>
                          <a:effectLst/>
                          <a:latin typeface="Cambria" panose="02040503050406030204" pitchFamily="18" charset="0"/>
                          <a:ea typeface="Cambria" panose="02040503050406030204" pitchFamily="18" charset="0"/>
                        </a:rPr>
                        <a:t>Skala 1-5</a:t>
                      </a:r>
                    </a:p>
                    <a:p>
                      <a:pPr algn="ctr">
                        <a:lnSpc>
                          <a:spcPct val="107000"/>
                        </a:lnSpc>
                      </a:pPr>
                      <a:r>
                        <a:rPr lang="pl-PL" sz="1200">
                          <a:solidFill>
                            <a:schemeClr val="tx1"/>
                          </a:solidFill>
                          <a:effectLst/>
                          <a:latin typeface="Cambria" panose="02040503050406030204" pitchFamily="18" charset="0"/>
                          <a:ea typeface="Cambria" panose="02040503050406030204" pitchFamily="18" charset="0"/>
                        </a:rPr>
                        <a:t> </a:t>
                      </a: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pPr>
                      <a:r>
                        <a:rPr lang="pl-PL" sz="1200">
                          <a:solidFill>
                            <a:schemeClr val="tx1"/>
                          </a:solidFill>
                          <a:effectLst/>
                          <a:latin typeface="Cambria" panose="02040503050406030204" pitchFamily="18" charset="0"/>
                          <a:ea typeface="Cambria" panose="02040503050406030204" pitchFamily="18" charset="0"/>
                          <a:sym typeface="Symbol" panose="05050102010706020507" pitchFamily="18" charset="2"/>
                        </a:rPr>
                        <a:t></a:t>
                      </a:r>
                      <a:endParaRPr lang="pl-PL" sz="1200">
                        <a:solidFill>
                          <a:schemeClr val="tx1"/>
                        </a:solidFill>
                        <a:effectLst/>
                        <a:latin typeface="Cambria" panose="02040503050406030204" pitchFamily="18" charset="0"/>
                        <a:ea typeface="Cambria" panose="02040503050406030204" pitchFamily="18" charset="0"/>
                      </a:endParaRPr>
                    </a:p>
                    <a:p>
                      <a:pPr algn="ctr">
                        <a:lnSpc>
                          <a:spcPct val="107000"/>
                        </a:lnSpc>
                      </a:pPr>
                      <a:r>
                        <a:rPr lang="pl-PL" sz="1200">
                          <a:solidFill>
                            <a:schemeClr val="tx1"/>
                          </a:solidFill>
                          <a:effectLst/>
                          <a:latin typeface="Cambria" panose="02040503050406030204" pitchFamily="18" charset="0"/>
                          <a:ea typeface="Cambria" panose="02040503050406030204" pitchFamily="18" charset="0"/>
                        </a:rPr>
                        <a:t>Wzrost</a:t>
                      </a:r>
                    </a:p>
                    <a:p>
                      <a:pPr algn="ctr">
                        <a:lnSpc>
                          <a:spcPct val="107000"/>
                        </a:lnSpc>
                      </a:pPr>
                      <a:r>
                        <a:rPr lang="pl-PL" sz="1200">
                          <a:solidFill>
                            <a:schemeClr val="tx1"/>
                          </a:solidFill>
                          <a:effectLst/>
                          <a:latin typeface="Cambria" panose="02040503050406030204" pitchFamily="18" charset="0"/>
                          <a:ea typeface="Cambria" panose="02040503050406030204" pitchFamily="18" charset="0"/>
                        </a:rPr>
                        <a:t> </a:t>
                      </a: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pPr>
                      <a:r>
                        <a:rPr lang="pl-PL" sz="1200">
                          <a:solidFill>
                            <a:schemeClr val="tx1"/>
                          </a:solidFill>
                          <a:effectLst/>
                          <a:latin typeface="Cambria" panose="02040503050406030204" pitchFamily="18" charset="0"/>
                          <a:ea typeface="Cambria" panose="02040503050406030204" pitchFamily="18" charset="0"/>
                        </a:rPr>
                        <a:t>Badanie ankietowe </a:t>
                      </a: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tc>
                  <a:txBody>
                    <a:bodyPr/>
                    <a:lstStyle/>
                    <a:p>
                      <a:pPr algn="ctr">
                        <a:lnSpc>
                          <a:spcPct val="107000"/>
                        </a:lnSpc>
                      </a:pPr>
                      <a:r>
                        <a:rPr lang="pl-PL" sz="1200">
                          <a:solidFill>
                            <a:schemeClr val="tx1"/>
                          </a:solidFill>
                          <a:effectLst/>
                          <a:latin typeface="Cambria" panose="02040503050406030204" pitchFamily="18" charset="0"/>
                          <a:ea typeface="Cambria" panose="02040503050406030204" pitchFamily="18" charset="0"/>
                        </a:rPr>
                        <a:t>Co 4 lata</a:t>
                      </a:r>
                    </a:p>
                    <a:p>
                      <a:pPr algn="ctr">
                        <a:lnSpc>
                          <a:spcPct val="107000"/>
                        </a:lnSpc>
                      </a:pPr>
                      <a:r>
                        <a:rPr lang="pl-PL" sz="1200">
                          <a:solidFill>
                            <a:schemeClr val="tx1"/>
                          </a:solidFill>
                          <a:effectLst/>
                          <a:latin typeface="Cambria" panose="02040503050406030204" pitchFamily="18" charset="0"/>
                          <a:ea typeface="Cambria" panose="02040503050406030204" pitchFamily="18" charset="0"/>
                        </a:rPr>
                        <a:t>(2028, 2032, 2035)</a:t>
                      </a:r>
                      <a:endParaRPr lang="pl-PL" sz="1200" b="1">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xmlns="" val="10001"/>
                  </a:ext>
                </a:extLst>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latin typeface="Cambria" panose="02040503050406030204" pitchFamily="18" charset="0"/>
                          <a:ea typeface="Cambria" panose="02040503050406030204" pitchFamily="18" charset="0"/>
                        </a:rPr>
                        <a:t>Poprawa jakości powietrza</a:t>
                      </a:r>
                      <a:r>
                        <a:rPr lang="pl-PL" sz="1200" baseline="0">
                          <a:latin typeface="Cambria" panose="02040503050406030204" pitchFamily="18" charset="0"/>
                          <a:ea typeface="Cambria" panose="02040503050406030204" pitchFamily="18" charset="0"/>
                        </a:rPr>
                        <a:t> </a:t>
                      </a:r>
                      <a:endParaRPr lang="pl-PL" sz="1200">
                        <a:latin typeface="Cambria" panose="02040503050406030204" pitchFamily="18" charset="0"/>
                        <a:ea typeface="Cambria" panose="02040503050406030204" pitchFamily="18" charset="0"/>
                      </a:endParaRPr>
                    </a:p>
                    <a:p>
                      <a:endParaRPr lang="pl-PL" sz="1200">
                        <a:latin typeface="Cambria" panose="02040503050406030204" pitchFamily="18" charset="0"/>
                        <a:ea typeface="Cambria" panose="02040503050406030204" pitchFamily="18" charset="0"/>
                      </a:endParaRPr>
                    </a:p>
                  </a:txBody>
                  <a:tcPr/>
                </a:tc>
                <a:tc>
                  <a:txBody>
                    <a:bodyPr/>
                    <a:lstStyle/>
                    <a:p>
                      <a:pPr>
                        <a:lnSpc>
                          <a:spcPct val="107000"/>
                        </a:lnSpc>
                      </a:pPr>
                      <a:r>
                        <a:rPr lang="pl-PL" sz="1200">
                          <a:effectLst/>
                          <a:latin typeface="Cambria" panose="02040503050406030204" pitchFamily="18" charset="0"/>
                          <a:ea typeface="Cambria" panose="02040503050406030204" pitchFamily="18" charset="0"/>
                        </a:rPr>
                        <a:t>Udział energii pochodzącej z odnawialnych źródeł w całkowitym zużyciu energii) w gminie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449135">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r>
                        <a:rPr lang="pl-PL" sz="1200">
                          <a:latin typeface="Cambria" panose="02040503050406030204" pitchFamily="18" charset="0"/>
                          <a:ea typeface="Cambria" panose="02040503050406030204" pitchFamily="18" charset="0"/>
                        </a:rPr>
                        <a:t>Udział lasów i terenów</a:t>
                      </a:r>
                      <a:r>
                        <a:rPr lang="pl-PL" sz="1200" baseline="0">
                          <a:latin typeface="Cambria" panose="02040503050406030204" pitchFamily="18" charset="0"/>
                          <a:ea typeface="Cambria" panose="02040503050406030204" pitchFamily="18" charset="0"/>
                        </a:rPr>
                        <a:t> zieleni w powierzchni gminy </a:t>
                      </a:r>
                      <a:endParaRPr lang="pl-PL" sz="1200">
                        <a:latin typeface="Cambria" panose="02040503050406030204" pitchFamily="18" charset="0"/>
                        <a:ea typeface="Cambria" panose="020405030504060302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r>
                        <a:rPr lang="pl-PL" sz="1200">
                          <a:effectLst/>
                          <a:latin typeface="Cambria" panose="02040503050406030204" pitchFamily="18" charset="0"/>
                          <a:ea typeface="Cambria" panose="02040503050406030204" pitchFamily="18" charset="0"/>
                        </a:rPr>
                        <a:t> </a:t>
                      </a:r>
                    </a:p>
                    <a:p>
                      <a:pPr algn="ctr">
                        <a:lnSpc>
                          <a:spcPct val="107000"/>
                        </a:lnSpc>
                      </a:pPr>
                      <a:r>
                        <a:rPr lang="pl-PL" sz="1200">
                          <a:effectLst/>
                          <a:latin typeface="Cambria" panose="02040503050406030204" pitchFamily="18" charset="0"/>
                          <a:ea typeface="Cambria" panose="02040503050406030204" pitchFamily="18" charset="0"/>
                        </a:rPr>
                        <a:t>Stabilizacja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51373">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0" kern="1200">
                          <a:solidFill>
                            <a:schemeClr val="tx1"/>
                          </a:solidFill>
                          <a:effectLst/>
                          <a:latin typeface="Cambria" panose="02040503050406030204" pitchFamily="18" charset="0"/>
                          <a:ea typeface="Cambria" panose="02040503050406030204" pitchFamily="18" charset="0"/>
                          <a:cs typeface="+mn-cs"/>
                        </a:rPr>
                        <a:t>Drogi rowerowe na 10 tys. km</a:t>
                      </a:r>
                      <a:r>
                        <a:rPr lang="pl-PL" sz="1200" b="0" kern="1200" baseline="30000">
                          <a:solidFill>
                            <a:schemeClr val="tx1"/>
                          </a:solidFill>
                          <a:effectLst/>
                          <a:latin typeface="Cambria" panose="02040503050406030204" pitchFamily="18" charset="0"/>
                          <a:ea typeface="Cambria" panose="02040503050406030204" pitchFamily="18" charset="0"/>
                          <a:cs typeface="+mn-cs"/>
                        </a:rPr>
                        <a:t>2</a:t>
                      </a:r>
                      <a:r>
                        <a:rPr lang="pl-PL" sz="1200" b="0" kern="1200">
                          <a:solidFill>
                            <a:schemeClr val="tx1"/>
                          </a:solidFill>
                          <a:effectLst/>
                          <a:latin typeface="Cambria" panose="02040503050406030204" pitchFamily="18" charset="0"/>
                          <a:ea typeface="Cambria" panose="02040503050406030204" pitchFamily="18" charset="0"/>
                          <a:cs typeface="+mn-cs"/>
                        </a:rPr>
                        <a:t> powierzchni gminy</a:t>
                      </a:r>
                      <a:endParaRPr lang="pl-PL" sz="1200" b="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r>
                        <a:rPr lang="pl-PL" sz="1200">
                          <a:latin typeface="Cambria" panose="02040503050406030204" pitchFamily="18" charset="0"/>
                          <a:ea typeface="Cambria" panose="02040503050406030204" pitchFamily="18" charset="0"/>
                        </a:rPr>
                        <a:t>km</a:t>
                      </a: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8542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latin typeface="Cambria" panose="02040503050406030204" pitchFamily="18" charset="0"/>
                          <a:ea typeface="Cambria" panose="02040503050406030204" pitchFamily="18" charset="0"/>
                        </a:rPr>
                        <a:t>Poprawa jakości</a:t>
                      </a:r>
                      <a:r>
                        <a:rPr lang="pl-PL" sz="1200" baseline="0">
                          <a:latin typeface="Cambria" panose="02040503050406030204" pitchFamily="18" charset="0"/>
                          <a:ea typeface="Cambria" panose="02040503050406030204" pitchFamily="18" charset="0"/>
                        </a:rPr>
                        <a:t> wód i gleb </a:t>
                      </a:r>
                      <a:endParaRPr lang="pl-PL" sz="1200">
                        <a:latin typeface="Cambria" panose="02040503050406030204" pitchFamily="18" charset="0"/>
                        <a:ea typeface="Cambria" panose="02040503050406030204" pitchFamily="18" charset="0"/>
                      </a:endParaRPr>
                    </a:p>
                    <a:p>
                      <a:endParaRPr lang="pl-PL" sz="1200">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a:effectLst/>
                          <a:latin typeface="Cambria" panose="02040503050406030204" pitchFamily="18" charset="0"/>
                          <a:ea typeface="Cambria" panose="02040503050406030204" pitchFamily="18" charset="0"/>
                        </a:rPr>
                        <a:t>Udział odebranych odpadów komunalnych segregowanych w odpadach odebranych komunalnych ogółem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Roczne</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741680">
                <a:tc vMerge="1">
                  <a:txBody>
                    <a:bodyPr/>
                    <a:lstStyle/>
                    <a:p>
                      <a:endParaRPr lang="pl-PL" sz="1200">
                        <a:latin typeface="Cambria" panose="02040503050406030204" pitchFamily="18" charset="0"/>
                        <a:ea typeface="Cambria" panose="020405030504060302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a:effectLst/>
                          <a:latin typeface="Cambria" panose="02040503050406030204" pitchFamily="18" charset="0"/>
                          <a:ea typeface="Cambria" panose="02040503050406030204" pitchFamily="18" charset="0"/>
                        </a:rPr>
                        <a:t>Udział budynków przyłączonych do kanalizacji sanitarnej w gminy</a:t>
                      </a:r>
                      <a:endParaRPr lang="pl-PL" sz="1200" dirty="0">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algn="ctr">
                        <a:lnSpc>
                          <a:spcPct val="107000"/>
                        </a:lnSpc>
                      </a:pPr>
                      <a:r>
                        <a:rPr lang="pl-PL" sz="1200">
                          <a:effectLst/>
                          <a:latin typeface="Cambria" panose="02040503050406030204" pitchFamily="18" charset="0"/>
                          <a:ea typeface="Cambria" panose="02040503050406030204" pitchFamily="18" charset="0"/>
                        </a:rPr>
                        <a:t>%</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sym typeface="Symbol" panose="05050102010706020507" pitchFamily="18" charset="2"/>
                        </a:rPr>
                        <a:t></a:t>
                      </a:r>
                      <a:endParaRPr lang="pl-PL" sz="1200">
                        <a:effectLst/>
                        <a:latin typeface="Cambria" panose="02040503050406030204" pitchFamily="18" charset="0"/>
                        <a:ea typeface="Cambria" panose="02040503050406030204" pitchFamily="18" charset="0"/>
                      </a:endParaRPr>
                    </a:p>
                    <a:p>
                      <a:pPr algn="ctr">
                        <a:lnSpc>
                          <a:spcPct val="107000"/>
                        </a:lnSpc>
                      </a:pPr>
                      <a:r>
                        <a:rPr lang="pl-PL" sz="1200">
                          <a:effectLst/>
                          <a:latin typeface="Cambria" panose="02040503050406030204" pitchFamily="18" charset="0"/>
                          <a:ea typeface="Cambria" panose="02040503050406030204" pitchFamily="18" charset="0"/>
                        </a:rPr>
                        <a:t>Wzrost </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a:effectLst/>
                          <a:latin typeface="Cambria" panose="02040503050406030204" pitchFamily="18" charset="0"/>
                          <a:ea typeface="Cambria" panose="02040503050406030204" pitchFamily="18" charset="0"/>
                        </a:rPr>
                        <a:t>Dane własne gminy </a:t>
                      </a:r>
                      <a:br>
                        <a:rPr lang="pl-PL" sz="1200">
                          <a:effectLst/>
                          <a:latin typeface="Cambria" panose="02040503050406030204" pitchFamily="18" charset="0"/>
                          <a:ea typeface="Cambria" panose="02040503050406030204" pitchFamily="18" charset="0"/>
                        </a:rPr>
                      </a:br>
                      <a:r>
                        <a:rPr lang="pl-PL" sz="1200">
                          <a:effectLst/>
                          <a:latin typeface="Cambria" panose="02040503050406030204" pitchFamily="18" charset="0"/>
                          <a:ea typeface="Cambria" panose="02040503050406030204" pitchFamily="18" charset="0"/>
                        </a:rPr>
                        <a:t>GUS/BDL</a:t>
                      </a:r>
                      <a:endParaRPr lang="pl-PL"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pPr>
                      <a:r>
                        <a:rPr lang="pl-PL" sz="1200" dirty="0">
                          <a:effectLst/>
                          <a:latin typeface="Cambria" panose="02040503050406030204" pitchFamily="18" charset="0"/>
                          <a:ea typeface="Cambria" panose="02040503050406030204" pitchFamily="18" charset="0"/>
                        </a:rPr>
                        <a:t>Roczne</a:t>
                      </a:r>
                      <a:endParaRPr lang="pl-PL"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3" name="Symbol zastępczy numeru slajdu 2"/>
          <p:cNvSpPr>
            <a:spLocks noGrp="1"/>
          </p:cNvSpPr>
          <p:nvPr>
            <p:ph type="sldNum" sz="quarter" idx="12"/>
          </p:nvPr>
        </p:nvSpPr>
        <p:spPr/>
        <p:txBody>
          <a:bodyPr/>
          <a:lstStyle/>
          <a:p>
            <a:fld id="{22AA28CC-A34B-4C19-AFE3-B6439D8E44AD}" type="slidenum">
              <a:rPr lang="pl-PL" smtClean="0"/>
              <a:t>47</a:t>
            </a:fld>
            <a:endParaRPr lang="pl-PL"/>
          </a:p>
        </p:txBody>
      </p:sp>
      <p:sp>
        <p:nvSpPr>
          <p:cNvPr id="6" name="pole tekstowe 5">
            <a:extLst>
              <a:ext uri="{FF2B5EF4-FFF2-40B4-BE49-F238E27FC236}">
                <a16:creationId xmlns:a16="http://schemas.microsoft.com/office/drawing/2014/main" xmlns="" id="{1573129E-67BB-FB30-6C0C-40BFBD7175E2}"/>
              </a:ext>
            </a:extLst>
          </p:cNvPr>
          <p:cNvSpPr txBox="1"/>
          <p:nvPr/>
        </p:nvSpPr>
        <p:spPr>
          <a:xfrm>
            <a:off x="10600972" y="1187063"/>
            <a:ext cx="1714500" cy="276999"/>
          </a:xfrm>
          <a:prstGeom prst="rect">
            <a:avLst/>
          </a:prstGeom>
          <a:noFill/>
        </p:spPr>
        <p:txBody>
          <a:bodyPr wrap="square" lIns="91440" tIns="45720" rIns="91440" bIns="45720" rtlCol="0" anchor="t">
            <a:spAutoFit/>
          </a:bodyPr>
          <a:lstStyle/>
          <a:p>
            <a:r>
              <a:rPr lang="pl-PL" sz="1200" b="1" dirty="0">
                <a:solidFill>
                  <a:srgbClr val="C00000"/>
                </a:solidFill>
                <a:latin typeface="Cambria"/>
                <a:ea typeface="Cambria"/>
              </a:rPr>
              <a:t>Tabela 10</a:t>
            </a:r>
            <a:endParaRPr lang="pl-PL" sz="1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9764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43950" y="1317071"/>
            <a:ext cx="4252330" cy="789063"/>
          </a:xfrm>
        </p:spPr>
        <p:txBody>
          <a:bodyPr/>
          <a:lstStyle/>
          <a:p>
            <a:r>
              <a:rPr lang="pl-PL"/>
              <a:t>Scenariusze rozwoju</a:t>
            </a:r>
          </a:p>
        </p:txBody>
      </p:sp>
      <p:graphicFrame>
        <p:nvGraphicFramePr>
          <p:cNvPr id="7" name="Symbol zastępczy obrazu 6"/>
          <p:cNvGraphicFramePr>
            <a:graphicFrameLocks noGrp="1"/>
          </p:cNvGraphicFramePr>
          <p:nvPr>
            <p:ph type="pic" idx="1"/>
            <p:extLst>
              <p:ext uri="{D42A27DB-BD31-4B8C-83A1-F6EECF244321}">
                <p14:modId xmlns:p14="http://schemas.microsoft.com/office/powerpoint/2010/main" val="1590792331"/>
              </p:ext>
            </p:extLst>
          </p:nvPr>
        </p:nvGraphicFramePr>
        <p:xfrm>
          <a:off x="4832059" y="771787"/>
          <a:ext cx="6836329" cy="4954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ymbol zastępczy tekstu 3"/>
          <p:cNvSpPr>
            <a:spLocks noGrp="1"/>
          </p:cNvSpPr>
          <p:nvPr>
            <p:ph type="body" sz="half" idx="2"/>
          </p:nvPr>
        </p:nvSpPr>
        <p:spPr>
          <a:xfrm>
            <a:off x="943950" y="2212687"/>
            <a:ext cx="4252330" cy="3751885"/>
          </a:xfrm>
        </p:spPr>
        <p:txBody>
          <a:bodyPr>
            <a:normAutofit/>
          </a:bodyPr>
          <a:lstStyle/>
          <a:p>
            <a:r>
              <a:rPr lang="pl-PL" sz="1200"/>
              <a:t>Scenariusze rozwoju gminy Grodzisk Mazowiecki to możliwe warianty przyszłego rozwoju gminy.</a:t>
            </a:r>
          </a:p>
          <a:p>
            <a:r>
              <a:rPr lang="pl-PL" sz="1200"/>
              <a:t>Scenariusze mają na celu ułatwić podejmowanie władzom gminy decyzji realizacyjnych, w tym inwestycyjnych koncentrując działania na wybranych kierunkach, zgodnie w zmieniających się warunkach ekonomicznych i społecznych. </a:t>
            </a:r>
          </a:p>
          <a:p>
            <a:r>
              <a:rPr lang="pl-PL" sz="1200"/>
              <a:t>Scenariusze rozwoju gminy Grodzisk Mazowiecki uwzględniają trendy, czynniki zewnętrzne (przede wszystkim planowaną realizację CPK i rozwój aglomeracji warszawskiej) oraz poziom elastyczności organizacji. Odnoszą się one także do innych czynników wewnętrznych i zewnętrznych wpływających na rozwój gminy.</a:t>
            </a:r>
          </a:p>
          <a:p>
            <a:endParaRPr lang="pl-PL" sz="1200"/>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8" name="Obraz 7" descr="C:\Users\jcwik\Downloads\LOGO-MIASTO_COLOR+CLAIM-BLACK-BG-WHITE-100.jpg"/>
          <p:cNvPicPr/>
          <p:nvPr/>
        </p:nvPicPr>
        <p:blipFill>
          <a:blip r:embed="rId7">
            <a:extLst>
              <a:ext uri="{28A0092B-C50C-407E-A947-70E740481C1C}">
                <a14:useLocalDpi xmlns:a14="http://schemas.microsoft.com/office/drawing/2010/main" val="0"/>
              </a:ext>
            </a:extLst>
          </a:blip>
          <a:srcRect/>
          <a:stretch>
            <a:fillRect/>
          </a:stretch>
        </p:blipFill>
        <p:spPr bwMode="auto">
          <a:xfrm>
            <a:off x="9419840" y="6261735"/>
            <a:ext cx="1591235" cy="459740"/>
          </a:xfrm>
          <a:prstGeom prst="rect">
            <a:avLst/>
          </a:prstGeom>
          <a:noFill/>
          <a:ln>
            <a:noFill/>
          </a:ln>
        </p:spPr>
      </p:pic>
      <p:sp>
        <p:nvSpPr>
          <p:cNvPr id="13" name="Symbol zastępczy numeru slajdu 12">
            <a:extLst>
              <a:ext uri="{FF2B5EF4-FFF2-40B4-BE49-F238E27FC236}">
                <a16:creationId xmlns:a16="http://schemas.microsoft.com/office/drawing/2014/main" xmlns="" id="{2196F622-AECA-7314-378A-6EA20FA6CACC}"/>
              </a:ext>
            </a:extLst>
          </p:cNvPr>
          <p:cNvSpPr>
            <a:spLocks noGrp="1"/>
          </p:cNvSpPr>
          <p:nvPr>
            <p:ph type="sldNum" sz="quarter" idx="12"/>
          </p:nvPr>
        </p:nvSpPr>
        <p:spPr/>
        <p:txBody>
          <a:bodyPr/>
          <a:lstStyle/>
          <a:p>
            <a:fld id="{22AA28CC-A34B-4C19-AFE3-B6439D8E44AD}" type="slidenum">
              <a:rPr lang="pl-PL" smtClean="0"/>
              <a:t>48</a:t>
            </a:fld>
            <a:endParaRPr lang="pl-PL"/>
          </a:p>
        </p:txBody>
      </p:sp>
    </p:spTree>
    <p:extLst>
      <p:ext uri="{BB962C8B-B14F-4D97-AF65-F5344CB8AC3E}">
        <p14:creationId xmlns:p14="http://schemas.microsoft.com/office/powerpoint/2010/main" val="3803209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72704" y="1009650"/>
            <a:ext cx="4227136" cy="1305711"/>
          </a:xfrm>
        </p:spPr>
        <p:txBody>
          <a:bodyPr>
            <a:normAutofit/>
          </a:bodyPr>
          <a:lstStyle/>
          <a:p>
            <a:r>
              <a:rPr lang="pl-PL"/>
              <a:t>Scenariusz rozwoju</a:t>
            </a:r>
            <a:r>
              <a:rPr lang="pl-PL">
                <a:solidFill>
                  <a:srgbClr val="D7153A"/>
                </a:solidFill>
              </a:rPr>
              <a:t/>
            </a:r>
            <a:br>
              <a:rPr lang="pl-PL">
                <a:solidFill>
                  <a:srgbClr val="D7153A"/>
                </a:solidFill>
              </a:rPr>
            </a:br>
            <a:r>
              <a:rPr lang="pl-PL">
                <a:solidFill>
                  <a:srgbClr val="C00000"/>
                </a:solidFill>
              </a:rPr>
              <a:t>INNOWACYJNY</a:t>
            </a:r>
          </a:p>
        </p:txBody>
      </p:sp>
      <p:sp>
        <p:nvSpPr>
          <p:cNvPr id="3" name="Symbol zastępczy zawartości 2"/>
          <p:cNvSpPr>
            <a:spLocks noGrp="1"/>
          </p:cNvSpPr>
          <p:nvPr>
            <p:ph idx="1"/>
          </p:nvPr>
        </p:nvSpPr>
        <p:spPr>
          <a:xfrm>
            <a:off x="4820429" y="247151"/>
            <a:ext cx="6470039" cy="6368223"/>
          </a:xfrm>
        </p:spPr>
        <p:txBody>
          <a:bodyPr vert="horz" lIns="91440" tIns="45720" rIns="91440" bIns="45720" rtlCol="0" anchor="t">
            <a:normAutofit/>
          </a:bodyPr>
          <a:lstStyle/>
          <a:p>
            <a:pPr marL="0" indent="0">
              <a:buNone/>
            </a:pPr>
            <a:r>
              <a:rPr lang="pl-PL" sz="1200">
                <a:latin typeface="Cambria"/>
                <a:ea typeface="Cambria"/>
              </a:rPr>
              <a:t>Gmina Grodzisk Mazowiecki jest samorządowym liderem innowacji na Mazowszu, wdrażającą nowoczesne technologie w zarządzaniu miastem, w pełni korzystającą z szans rozwojowych oraz transformacji organizacyjną struktur gminnych. Budowa CPK, dynamiczny rozwój aglomeracji warszawskiej oraz układ drogowy (autostrada A2 z węzłem) powodują wzrost poziomu zainteresowania i inwestowania w gminie. </a:t>
            </a:r>
          </a:p>
          <a:p>
            <a:pPr marL="0" lvl="0" indent="0">
              <a:buNone/>
            </a:pPr>
            <a:r>
              <a:rPr lang="pl-PL" sz="1200">
                <a:latin typeface="Cambria"/>
                <a:ea typeface="Cambria"/>
              </a:rPr>
              <a:t>Gmina sprawnie i elastycznie reaguje na tą nową rzeczywistość, co więcej poprzez zmiany w zarządzaniu jakością (procesowym i projektowym) oraz ukierunkowaniu na pracę zespołową i międzywydziałową kreuje także nowe rozwiązania, trafiające w wymagania firm i mieszkańców oraz osób przyjezdnych.</a:t>
            </a:r>
          </a:p>
          <a:p>
            <a:pPr marL="0" lvl="0" indent="0">
              <a:buNone/>
            </a:pPr>
            <a:r>
              <a:rPr lang="pl-PL" sz="1200">
                <a:latin typeface="Cambria"/>
                <a:ea typeface="Cambria"/>
              </a:rPr>
              <a:t>Grodzisk Mazowiecki wdraża zaawansowane technologie cyfrowe w zarządzaniu miastem. Inteligentne systemy monitorowania i zarządzania infrastrukturą miejską (w tym energetyczną, transportową i środowiskową) będą integrowane na platformie Smart City. Rozwój infrastruktury sieci 5G umożliwi wprowadzenie inteligentnych usług publicznych, takich jak monitoring jakości powietrza, zarządzanie ruchem czy zdalna obsługa mieszkańców przez aplikacje miejskie. </a:t>
            </a:r>
          </a:p>
          <a:p>
            <a:pPr marL="0" lvl="0" indent="0">
              <a:buNone/>
            </a:pPr>
            <a:r>
              <a:rPr lang="pl-PL" sz="1200">
                <a:latin typeface="Cambria"/>
                <a:ea typeface="Cambria"/>
              </a:rPr>
              <a:t>Gmina wdraża inteligentne systemy transportowe, które zwiększą efektywność komunikacji. Funkcjonowanie szybkiej kolei miejskiej, łączącej gminę z Warszawą zwiększa jej atrakcyjność dla nowych mieszkańców i inwestorów. </a:t>
            </a:r>
          </a:p>
          <a:p>
            <a:pPr marL="0" lvl="0" indent="0">
              <a:buNone/>
            </a:pPr>
            <a:r>
              <a:rPr lang="pl-PL" sz="1200">
                <a:latin typeface="Cambria"/>
                <a:ea typeface="Cambria"/>
              </a:rPr>
              <a:t>Gmina utworzy specjalne strefy innowacyjności, w których młode firmy technologiczne, start-</a:t>
            </a:r>
            <a:r>
              <a:rPr lang="pl-PL" sz="1200" err="1">
                <a:latin typeface="Cambria"/>
                <a:ea typeface="Cambria"/>
              </a:rPr>
              <a:t>upy</a:t>
            </a:r>
            <a:r>
              <a:rPr lang="pl-PL" sz="1200">
                <a:latin typeface="Cambria"/>
                <a:ea typeface="Cambria"/>
              </a:rPr>
              <a:t> i przedsiębiorstwa pracujące nad nowymi technologiami będą miały preferencyjne warunki prowadzenia działalności. Wspieranie lokalnych przedsiębiorców poprzez dostęp do inkubatorów przedsiębiorczości, funduszy unijnych i doradztwa, przyczyni się do rozwoju gospodarki innowacyjnej. </a:t>
            </a:r>
          </a:p>
          <a:p>
            <a:pPr marL="0" lvl="0" indent="0">
              <a:buNone/>
            </a:pPr>
            <a:r>
              <a:rPr lang="pl-PL" sz="1200">
                <a:latin typeface="Cambria"/>
                <a:ea typeface="Cambria"/>
              </a:rPr>
              <a:t>Grodzisk Mazowiecki będzie rozwijał nowoczesne systemy edukacyjne, wprowadzając do szkół programy rozwijające m.in. kompetencje cyfrowe oraz umiejętności niezbędne do pracy w gospodarce 4.0. </a:t>
            </a:r>
          </a:p>
          <a:p>
            <a:pPr marL="0" lvl="0" indent="0">
              <a:buNone/>
            </a:pPr>
            <a:r>
              <a:rPr lang="pl-PL" sz="1200">
                <a:latin typeface="Cambria"/>
                <a:ea typeface="Cambria"/>
              </a:rPr>
              <a:t>Gmina zainwestuje w rozwój wielofunkcyjnych przestrzeni miejskich, które sprzyjają integracji mieszkańców i tworzeniu lokalnych społeczności. W miejscach publicznych pojawią się zielone ściany, inteligentne ławki z możliwością ładowania urządzeń mobilnych oraz rozwiązania wspierające ekologiczny styl życia, takie jak punkty recyklingu odpadów i inteligentne systemy nawadniania parków. </a:t>
            </a:r>
          </a:p>
        </p:txBody>
      </p:sp>
      <p:sp>
        <p:nvSpPr>
          <p:cNvPr id="4" name="Symbol zastępczy tekstu 3"/>
          <p:cNvSpPr>
            <a:spLocks noGrp="1"/>
          </p:cNvSpPr>
          <p:nvPr>
            <p:ph type="body" sz="half" idx="2"/>
          </p:nvPr>
        </p:nvSpPr>
        <p:spPr>
          <a:xfrm>
            <a:off x="772704" y="2315360"/>
            <a:ext cx="3618924" cy="3802847"/>
          </a:xfrm>
        </p:spPr>
        <p:txBody>
          <a:bodyPr>
            <a:normAutofit/>
          </a:bodyPr>
          <a:lstStyle/>
          <a:p>
            <a:pPr>
              <a:lnSpc>
                <a:spcPct val="100000"/>
              </a:lnSpc>
              <a:spcBef>
                <a:spcPts val="0"/>
              </a:spcBef>
            </a:pPr>
            <a:r>
              <a:rPr lang="pl-PL" sz="1200"/>
              <a:t>Grodzisk Mazowiecki rozwija i doskonali swoje mocne strony, takie jak dobra jakość usług społecznych, rozwinięta infrastruktura i aktywność gospodarcza, kładąc szczególny nacisk na wdrażanie innowacji i wykorzystując szanse związane z transformacją cyfrową, zmianami technologicznymi i korzystnymi dla gminy globalnym trendami rozwojowymi. W wymiarze instytucjonalnym gmina dokonuje transformacji w organizację procesową i cyfrową.</a:t>
            </a:r>
          </a:p>
          <a:p>
            <a:pPr>
              <a:lnSpc>
                <a:spcPct val="100000"/>
              </a:lnSpc>
              <a:spcBef>
                <a:spcPts val="0"/>
              </a:spcBef>
            </a:pPr>
            <a:endParaRPr lang="pl-PL" sz="1200" b="1"/>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7" name="Obraz 6"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29365" y="6226810"/>
            <a:ext cx="1591235" cy="459740"/>
          </a:xfrm>
          <a:prstGeom prst="rect">
            <a:avLst/>
          </a:prstGeom>
          <a:noFill/>
          <a:ln>
            <a:noFill/>
          </a:ln>
        </p:spPr>
      </p:pic>
      <p:sp>
        <p:nvSpPr>
          <p:cNvPr id="6" name="Symbol zastępczy numeru slajdu 5">
            <a:extLst>
              <a:ext uri="{FF2B5EF4-FFF2-40B4-BE49-F238E27FC236}">
                <a16:creationId xmlns:a16="http://schemas.microsoft.com/office/drawing/2014/main" xmlns="" id="{F0077D1A-D1D2-4256-3380-AC2CCEEEC37A}"/>
              </a:ext>
            </a:extLst>
          </p:cNvPr>
          <p:cNvSpPr>
            <a:spLocks noGrp="1"/>
          </p:cNvSpPr>
          <p:nvPr>
            <p:ph type="sldNum" sz="quarter" idx="12"/>
          </p:nvPr>
        </p:nvSpPr>
        <p:spPr/>
        <p:txBody>
          <a:bodyPr/>
          <a:lstStyle/>
          <a:p>
            <a:fld id="{22AA28CC-A34B-4C19-AFE3-B6439D8E44AD}" type="slidenum">
              <a:rPr lang="pl-PL" smtClean="0"/>
              <a:t>49</a:t>
            </a:fld>
            <a:endParaRPr lang="pl-PL"/>
          </a:p>
        </p:txBody>
      </p:sp>
    </p:spTree>
    <p:extLst>
      <p:ext uri="{BB962C8B-B14F-4D97-AF65-F5344CB8AC3E}">
        <p14:creationId xmlns:p14="http://schemas.microsoft.com/office/powerpoint/2010/main" val="4050226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Wstęp</a:t>
            </a:r>
          </a:p>
        </p:txBody>
      </p:sp>
      <p:sp>
        <p:nvSpPr>
          <p:cNvPr id="3" name="Symbol zastępczy zawartości 2"/>
          <p:cNvSpPr>
            <a:spLocks noGrp="1"/>
          </p:cNvSpPr>
          <p:nvPr>
            <p:ph idx="1"/>
          </p:nvPr>
        </p:nvSpPr>
        <p:spPr>
          <a:xfrm>
            <a:off x="838200" y="1360993"/>
            <a:ext cx="9476764" cy="3396352"/>
          </a:xfrm>
        </p:spPr>
        <p:txBody>
          <a:bodyPr>
            <a:normAutofit fontScale="62500" lnSpcReduction="20000"/>
          </a:bodyPr>
          <a:lstStyle/>
          <a:p>
            <a:pPr marL="0" indent="0">
              <a:lnSpc>
                <a:spcPct val="120000"/>
              </a:lnSpc>
              <a:buNone/>
            </a:pPr>
            <a:r>
              <a:rPr lang="pl-PL" sz="1900" dirty="0"/>
              <a:t>Strategia rozwoju gminy Grodzisk Mazowiecki do 2035 r. stanowi kluczowy dokument planistyczny, który wyznacza kierunki działań mających na celu długofalowy rozwój społeczno-gospodarczy gminy. </a:t>
            </a:r>
          </a:p>
          <a:p>
            <a:pPr marL="0" indent="0">
              <a:lnSpc>
                <a:spcPct val="120000"/>
              </a:lnSpc>
              <a:buNone/>
            </a:pPr>
            <a:r>
              <a:rPr lang="pl-PL" sz="1900" dirty="0"/>
              <a:t>Opracowana strategia jest efektem szerokich konsultacji społecznych, analizy uwarunkowań lokalnych i ponadlokalnych, w tym trendów globalnych oraz identyfikacji potrzeb mieszkańców i przedsiębiorców. Stanowi odpowiedź na wyzwania stojące przed gminą w kontekście dynamicznych zmian gospodarczych, technologicznych, demograficznych oraz środowiskowych.</a:t>
            </a:r>
          </a:p>
          <a:p>
            <a:pPr marL="0" indent="0">
              <a:lnSpc>
                <a:spcPct val="120000"/>
              </a:lnSpc>
              <a:buNone/>
            </a:pPr>
            <a:r>
              <a:rPr lang="pl-PL" sz="1900" dirty="0"/>
              <a:t>W strategii rozwoju gminy ujęto wizję rozwoju gminy Grodzisk Mazowiecki, która pozwoli na wykorzystanie jej potencjału, poprawę jakości życia mieszkańców oraz wzmocnienie konkurencyjności gospodarczej gminy. W dokumencie określono także cele i priorytetowe obszary działania, takie jak rozwój usług i  przestrzeni publicznych, rozwój infrastruktury technicznej, ochronę środowiska, wspieranie przedsiębiorczości, wzmacnianie kapitału społecznego oraz promocję gminy.</a:t>
            </a:r>
          </a:p>
          <a:p>
            <a:pPr marL="0" indent="0">
              <a:lnSpc>
                <a:spcPct val="120000"/>
              </a:lnSpc>
              <a:buNone/>
            </a:pPr>
            <a:r>
              <a:rPr lang="pl-PL" sz="1900" dirty="0"/>
              <a:t>W kontekście rosnącej globalizacji i potrzeb związanych z ochroną klimatu, strategia uwzględnia również cele zrównoważonego rozwoju, które mają na celu integrację aspektów ekologicznych, gospodarczych i społecznych. Wspólne działanie władz samorządowych, przedsiębiorców, organizacji pozarządowych oraz samych mieszkańców pozwoli na stworzenie przestrzeni sprzyjającej innowacyjności, aktywizacji społecznej oraz trwałemu rozwojowi, z korzyścią dla obecnych i przyszłych pokoleń.</a:t>
            </a:r>
          </a:p>
          <a:p>
            <a:pPr marL="0" indent="0">
              <a:lnSpc>
                <a:spcPct val="120000"/>
              </a:lnSpc>
              <a:buNone/>
            </a:pPr>
            <a:r>
              <a:rPr lang="pl-PL" sz="1900" dirty="0"/>
              <a:t>Dzięki realizacji działań zgodnych z przedstawionymi w strategii kierunkami, gmina będzie mogła sprostać wyzwaniom współczesności, jednocześnie zachowując swoje unikalne walory i tożsamość.</a:t>
            </a:r>
          </a:p>
          <a:p>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5</a:t>
            </a:fld>
            <a:endParaRPr lang="pl-PL"/>
          </a:p>
        </p:txBody>
      </p:sp>
    </p:spTree>
    <p:extLst>
      <p:ext uri="{BB962C8B-B14F-4D97-AF65-F5344CB8AC3E}">
        <p14:creationId xmlns:p14="http://schemas.microsoft.com/office/powerpoint/2010/main" val="1839547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p:cNvSpPr>
            <a:spLocks noGrp="1"/>
          </p:cNvSpPr>
          <p:nvPr>
            <p:ph type="ftr" sz="quarter" idx="11"/>
          </p:nvPr>
        </p:nvSpPr>
        <p:spPr/>
        <p:txBody>
          <a:bodyPr/>
          <a:lstStyle/>
          <a:p>
            <a:r>
              <a:rPr lang="pl-PL"/>
              <a:t>Strategia rozwoju gminy Grodzisk Mazowiecki do 2035</a:t>
            </a:r>
          </a:p>
        </p:txBody>
      </p:sp>
      <p:graphicFrame>
        <p:nvGraphicFramePr>
          <p:cNvPr id="4" name="Symbol zastępczy zawartości 6"/>
          <p:cNvGraphicFramePr>
            <a:graphicFrameLocks/>
          </p:cNvGraphicFramePr>
          <p:nvPr>
            <p:extLst>
              <p:ext uri="{D42A27DB-BD31-4B8C-83A1-F6EECF244321}">
                <p14:modId xmlns:p14="http://schemas.microsoft.com/office/powerpoint/2010/main" val="2570299867"/>
              </p:ext>
            </p:extLst>
          </p:nvPr>
        </p:nvGraphicFramePr>
        <p:xfrm>
          <a:off x="2981739" y="200242"/>
          <a:ext cx="8753949" cy="5795042"/>
        </p:xfrm>
        <a:graphic>
          <a:graphicData uri="http://schemas.openxmlformats.org/drawingml/2006/table">
            <a:tbl>
              <a:tblPr firstRow="1" bandRow="1">
                <a:tableStyleId>{073A0DAA-6AF3-43AB-8588-CEC1D06C72B9}</a:tableStyleId>
              </a:tblPr>
              <a:tblGrid>
                <a:gridCol w="4404121">
                  <a:extLst>
                    <a:ext uri="{9D8B030D-6E8A-4147-A177-3AD203B41FA5}">
                      <a16:colId xmlns:a16="http://schemas.microsoft.com/office/drawing/2014/main" xmlns="" val="20000"/>
                    </a:ext>
                  </a:extLst>
                </a:gridCol>
                <a:gridCol w="4349828">
                  <a:extLst>
                    <a:ext uri="{9D8B030D-6E8A-4147-A177-3AD203B41FA5}">
                      <a16:colId xmlns:a16="http://schemas.microsoft.com/office/drawing/2014/main" xmlns="" val="20001"/>
                    </a:ext>
                  </a:extLst>
                </a:gridCol>
              </a:tblGrid>
              <a:tr h="2812656">
                <a:tc>
                  <a:txBody>
                    <a:bodyPr/>
                    <a:lstStyle/>
                    <a:p>
                      <a:pPr lvl="0"/>
                      <a:r>
                        <a:rPr lang="pl-PL" sz="1050" b="1" kern="1200">
                          <a:solidFill>
                            <a:schemeClr val="tx1"/>
                          </a:solidFill>
                          <a:effectLst/>
                          <a:latin typeface="Cambria"/>
                          <a:ea typeface="Cambria"/>
                          <a:cs typeface="+mn-cs"/>
                        </a:rPr>
                        <a:t>Dobra infrastruktura komunikacyjna </a:t>
                      </a:r>
                    </a:p>
                    <a:p>
                      <a:pPr lvl="0"/>
                      <a:r>
                        <a:rPr lang="pl-PL" sz="1050" b="0" kern="1200">
                          <a:solidFill>
                            <a:schemeClr val="tx1"/>
                          </a:solidFill>
                          <a:effectLst/>
                          <a:latin typeface="Cambria"/>
                          <a:ea typeface="Cambria"/>
                          <a:cs typeface="+mn-cs"/>
                        </a:rPr>
                        <a:t>Bliskość Warszawy oraz rozwinięta sieć transportowa (autostrada A2, trasa S8, planowane połączenia kolejowe) sprzyjają wdrażaniu innowacyjnych rozwiązań w transporcie, np. elektrycznych autobusów i szybkich połączeń kolejowych, co zwiększy dostępność miasta dla inwestorów i mieszkańców.</a:t>
                      </a:r>
                    </a:p>
                    <a:p>
                      <a:pPr lvl="0"/>
                      <a:r>
                        <a:rPr lang="pl-PL" sz="1050" b="1" kern="1200">
                          <a:solidFill>
                            <a:schemeClr val="tx1"/>
                          </a:solidFill>
                          <a:effectLst/>
                          <a:latin typeface="Cambria"/>
                          <a:ea typeface="Cambria"/>
                          <a:cs typeface="+mn-cs"/>
                        </a:rPr>
                        <a:t>Wysoki poziom przedsiębiorczości</a:t>
                      </a:r>
                    </a:p>
                    <a:p>
                      <a:pPr lvl="0"/>
                      <a:r>
                        <a:rPr lang="pl-PL" sz="1050" b="0" kern="1200">
                          <a:solidFill>
                            <a:schemeClr val="tx1"/>
                          </a:solidFill>
                          <a:effectLst/>
                          <a:latin typeface="Cambria"/>
                          <a:ea typeface="Cambria"/>
                          <a:cs typeface="+mn-cs"/>
                        </a:rPr>
                        <a:t>Wysoka liczba zarejestrowanych przedsiębiorstw i dynamicznie rozwijające się sektory gospodarki, takie jak technologie IT i logistyka, wspierają wdrażanie innowacji, takich jak inkubatory przedsiębiorczości czy preferencyjne warunki dla start-upów technologicznych.</a:t>
                      </a:r>
                    </a:p>
                    <a:p>
                      <a:r>
                        <a:rPr lang="pl-PL" sz="1050" b="1" kern="1200">
                          <a:solidFill>
                            <a:schemeClr val="tx1"/>
                          </a:solidFill>
                          <a:effectLst/>
                          <a:latin typeface="Cambria"/>
                          <a:ea typeface="Cambria"/>
                          <a:cs typeface="+mn-cs"/>
                        </a:rPr>
                        <a:t>Bogata oferta usług publicznych i przestrzeni rekreacyjnych</a:t>
                      </a:r>
                    </a:p>
                    <a:p>
                      <a:r>
                        <a:rPr lang="pl-PL" sz="1050" b="0" kern="1200">
                          <a:solidFill>
                            <a:schemeClr val="tx1"/>
                          </a:solidFill>
                          <a:effectLst/>
                          <a:latin typeface="Cambria"/>
                          <a:ea typeface="Cambria"/>
                          <a:cs typeface="+mn-cs"/>
                        </a:rPr>
                        <a:t>Silne fundamenty społeczne i kulturalne pozwalają na rozwój wielofunkcyjnych centrów społecznych i promowanie lokalnej kultury, co sprzyja integracji i aktywności mieszkańców.</a:t>
                      </a:r>
                      <a:endParaRPr lang="pl-PL" sz="1050" b="0">
                        <a:solidFill>
                          <a:schemeClr val="tx1"/>
                        </a:solidFill>
                        <a:latin typeface="Cambria"/>
                        <a:ea typeface="Cambri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pl-PL" sz="1050" b="1" kern="1200">
                          <a:solidFill>
                            <a:schemeClr val="tx1"/>
                          </a:solidFill>
                          <a:effectLst/>
                          <a:latin typeface="Cambria"/>
                          <a:ea typeface="Cambria"/>
                        </a:rPr>
                        <a:t>Niewystarczająca liczba terenów inwestycyjnych</a:t>
                      </a:r>
                    </a:p>
                    <a:p>
                      <a:pPr lvl="0"/>
                      <a:r>
                        <a:rPr lang="pl-PL" sz="1050" b="0" kern="1200">
                          <a:solidFill>
                            <a:schemeClr val="tx1"/>
                          </a:solidFill>
                          <a:effectLst/>
                          <a:latin typeface="Cambria"/>
                          <a:ea typeface="Cambria"/>
                        </a:rPr>
                        <a:t>Ograniczona dostępność terenów pod inwestycje może spowalniać wdrażanie innowacyjnych projektów gospodarczych. Należy podjąć działania mające na celu lepsze zarządzanie przestrzenią i stworzenie warunków sprzyjających inwestycjom.</a:t>
                      </a:r>
                    </a:p>
                    <a:p>
                      <a:pPr lvl="0"/>
                      <a:r>
                        <a:rPr lang="pl-PL" sz="1050" b="1" kern="1200">
                          <a:solidFill>
                            <a:schemeClr val="tx1"/>
                          </a:solidFill>
                          <a:effectLst/>
                          <a:latin typeface="Cambria"/>
                          <a:ea typeface="Cambria"/>
                        </a:rPr>
                        <a:t>Niepełne wykorzystanie odnawialnych źródeł energii</a:t>
                      </a:r>
                    </a:p>
                    <a:p>
                      <a:pPr lvl="0"/>
                      <a:r>
                        <a:rPr lang="pl-PL" sz="1050" b="0" kern="1200">
                          <a:solidFill>
                            <a:schemeClr val="tx1"/>
                          </a:solidFill>
                          <a:effectLst/>
                          <a:latin typeface="Cambria"/>
                          <a:ea typeface="Cambria"/>
                        </a:rPr>
                        <a:t>Choć istnieje potencjał do rozwoju OZE, infrastruktura w tym zakresie wymaga modernizacji. Wprowadzenie odnawialnych źródeł energii, takich jak farmy słoneczne i wiatrowe, będzie kluczowe dla zrównoważonego rozwoju.</a:t>
                      </a:r>
                    </a:p>
                    <a:p>
                      <a:endParaRPr lang="pl-PL" sz="1050" b="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982386">
                <a:tc>
                  <a:txBody>
                    <a:bodyPr/>
                    <a:lstStyle/>
                    <a:p>
                      <a:pPr lvl="0"/>
                      <a:r>
                        <a:rPr lang="pl-PL" sz="1050" b="1" kern="1200" dirty="0">
                          <a:solidFill>
                            <a:schemeClr val="tx1"/>
                          </a:solidFill>
                          <a:effectLst/>
                          <a:latin typeface="Cambria"/>
                          <a:ea typeface="Cambria"/>
                          <a:cs typeface="+mn-cs"/>
                        </a:rPr>
                        <a:t>Transformacja cyfrowa i rozwój Smart City </a:t>
                      </a:r>
                    </a:p>
                    <a:p>
                      <a:pPr lvl="0"/>
                      <a:r>
                        <a:rPr lang="pl-PL" sz="1050" b="0" kern="1200" dirty="0">
                          <a:solidFill>
                            <a:schemeClr val="tx1"/>
                          </a:solidFill>
                          <a:effectLst/>
                          <a:latin typeface="Cambria"/>
                          <a:ea typeface="Cambria"/>
                          <a:cs typeface="+mn-cs"/>
                        </a:rPr>
                        <a:t>Postęp technologiczny stwarza ogromne możliwości wdrożenia inteligentnych systemów zarządzania miastem, takich jak Smart City. Inwestycje w infrastrukturę cyfrową pozwolą na poprawę jakości usług publicznych oraz efektywniejsze zarządzanie zasobami miasta (energia, woda, transport).</a:t>
                      </a:r>
                    </a:p>
                    <a:p>
                      <a:pPr lvl="0"/>
                      <a:r>
                        <a:rPr lang="pl-PL" sz="1050" b="1" kern="1200" dirty="0">
                          <a:solidFill>
                            <a:schemeClr val="tx1"/>
                          </a:solidFill>
                          <a:effectLst/>
                          <a:latin typeface="Cambria"/>
                          <a:ea typeface="Cambria"/>
                          <a:cs typeface="+mn-cs"/>
                        </a:rPr>
                        <a:t>Zwiększone wsparcie z funduszy dotacyjnych </a:t>
                      </a:r>
                    </a:p>
                    <a:p>
                      <a:pPr lvl="0"/>
                      <a:r>
                        <a:rPr lang="pl-PL" sz="1050" b="0" kern="1200" dirty="0">
                          <a:solidFill>
                            <a:schemeClr val="tx1"/>
                          </a:solidFill>
                          <a:effectLst/>
                          <a:latin typeface="Cambria"/>
                          <a:ea typeface="Cambria"/>
                          <a:cs typeface="+mn-cs"/>
                        </a:rPr>
                        <a:t>Możliwość pozyskania funduszy dotacyjnych na rozwój innowacyjnych projektów, takich jak inteligentne systemy transportowe czy zielone technologie, wspiera realizację scenariusza innowacyjnego.</a:t>
                      </a:r>
                    </a:p>
                    <a:p>
                      <a:pPr lvl="0"/>
                      <a:r>
                        <a:rPr lang="pl-PL" sz="1050" b="1" kern="1200" dirty="0">
                          <a:solidFill>
                            <a:schemeClr val="tx1"/>
                          </a:solidFill>
                          <a:effectLst/>
                          <a:latin typeface="Cambria"/>
                          <a:ea typeface="Cambria"/>
                          <a:cs typeface="+mn-cs"/>
                        </a:rPr>
                        <a:t>Rosnąca świadomość ekologiczna</a:t>
                      </a:r>
                    </a:p>
                    <a:p>
                      <a:pPr lvl="0"/>
                      <a:r>
                        <a:rPr lang="pl-PL" sz="1050" b="0" kern="1200" dirty="0">
                          <a:solidFill>
                            <a:schemeClr val="tx1"/>
                          </a:solidFill>
                          <a:effectLst/>
                          <a:latin typeface="Cambria"/>
                          <a:ea typeface="Cambria"/>
                          <a:cs typeface="+mn-cs"/>
                        </a:rPr>
                        <a:t>Wzrost zainteresowania ochroną środowiska oraz zrównoważonym rozwojem tworzy szansę na wdrażanie innowacyjnych technologii w obszarze OZE, recyklingu i ekologicznej infrastruktury.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pl-PL" sz="1050" b="1" kern="1200" dirty="0">
                          <a:solidFill>
                            <a:schemeClr val="dk1"/>
                          </a:solidFill>
                          <a:effectLst/>
                          <a:latin typeface="Cambria"/>
                          <a:ea typeface="Cambria"/>
                          <a:cs typeface="+mn-cs"/>
                        </a:rPr>
                        <a:t>             Starzenie się społeczeństwa</a:t>
                      </a:r>
                      <a:r>
                        <a:rPr lang="pl-PL" sz="1050" kern="1200" dirty="0">
                          <a:solidFill>
                            <a:schemeClr val="dk1"/>
                          </a:solidFill>
                          <a:effectLst/>
                          <a:latin typeface="Cambria"/>
                          <a:ea typeface="Cambria"/>
                          <a:cs typeface="+mn-cs"/>
                        </a:rPr>
                        <a:t> </a:t>
                      </a:r>
                    </a:p>
                    <a:p>
                      <a:pPr lvl="0"/>
                      <a:r>
                        <a:rPr lang="pl-PL" sz="1050" kern="1200" baseline="0" dirty="0">
                          <a:solidFill>
                            <a:schemeClr val="dk1"/>
                          </a:solidFill>
                          <a:effectLst/>
                          <a:latin typeface="Cambria"/>
                          <a:ea typeface="Cambria"/>
                          <a:cs typeface="+mn-cs"/>
                        </a:rPr>
                        <a:t>             </a:t>
                      </a:r>
                      <a:r>
                        <a:rPr lang="pl-PL" sz="1050" kern="1200" dirty="0">
                          <a:solidFill>
                            <a:schemeClr val="dk1"/>
                          </a:solidFill>
                          <a:effectLst/>
                          <a:latin typeface="Cambria"/>
                          <a:ea typeface="Cambria"/>
                          <a:cs typeface="+mn-cs"/>
                        </a:rPr>
                        <a:t>Zmieniająca się struktura demograficzna, w tym starzenie się społeczeństwa, może stwarzać wyzwania związane z dostosowaniem infrastruktury do potrzeb starszych osób. Scenariusz innowacyjny musi uwzględniać technologie wspierające opiekę nad seniorami oraz dostosowanie przestrzeni publicznych do osób o ograniczonej mobilności.</a:t>
                      </a:r>
                    </a:p>
                    <a:p>
                      <a:pPr lvl="0"/>
                      <a:r>
                        <a:rPr lang="pl-PL" sz="1050" b="1" kern="1200" dirty="0">
                          <a:solidFill>
                            <a:schemeClr val="dk1"/>
                          </a:solidFill>
                          <a:effectLst/>
                          <a:latin typeface="Cambria"/>
                          <a:ea typeface="Cambria"/>
                          <a:cs typeface="+mn-cs"/>
                        </a:rPr>
                        <a:t>Presja na infrastrukturę techniczną</a:t>
                      </a:r>
                      <a:r>
                        <a:rPr lang="pl-PL" sz="1050" kern="1200" dirty="0">
                          <a:solidFill>
                            <a:schemeClr val="dk1"/>
                          </a:solidFill>
                          <a:effectLst/>
                          <a:latin typeface="Cambria"/>
                          <a:ea typeface="Cambria"/>
                          <a:cs typeface="+mn-cs"/>
                        </a:rPr>
                        <a:t> </a:t>
                      </a:r>
                    </a:p>
                    <a:p>
                      <a:pPr lvl="0"/>
                      <a:r>
                        <a:rPr lang="pl-PL" sz="1050" kern="1200" dirty="0">
                          <a:solidFill>
                            <a:schemeClr val="dk1"/>
                          </a:solidFill>
                          <a:effectLst/>
                          <a:latin typeface="Cambria"/>
                          <a:ea typeface="Cambria"/>
                          <a:cs typeface="+mn-cs"/>
                        </a:rPr>
                        <a:t>Szybki rozwój urbanistyczny może prowadzić do przeciążenia istniejącej infrastruktury technicznej, co wymaga innowacyjnych rozwiązań w zakresie zarządzania zasobami miejskimi oraz budowy zrównoważonej infrastruktury.</a:t>
                      </a:r>
                    </a:p>
                    <a:p>
                      <a:pPr lvl="0"/>
                      <a:r>
                        <a:rPr lang="pl-PL" sz="1050" b="1" kern="1200" dirty="0">
                          <a:solidFill>
                            <a:schemeClr val="dk1"/>
                          </a:solidFill>
                          <a:effectLst/>
                          <a:latin typeface="Cambria"/>
                          <a:ea typeface="Cambria"/>
                          <a:cs typeface="+mn-cs"/>
                        </a:rPr>
                        <a:t>Konkurencja ze strony innych gmin</a:t>
                      </a:r>
                      <a:endParaRPr lang="pl-PL" sz="1050" kern="1200" dirty="0">
                        <a:solidFill>
                          <a:schemeClr val="dk1"/>
                        </a:solidFill>
                        <a:effectLst/>
                        <a:latin typeface="Cambria"/>
                        <a:ea typeface="Cambria"/>
                        <a:cs typeface="+mn-cs"/>
                      </a:endParaRPr>
                    </a:p>
                    <a:p>
                      <a:pPr lvl="0"/>
                      <a:r>
                        <a:rPr lang="pl-PL" sz="1050" kern="1200" dirty="0">
                          <a:solidFill>
                            <a:schemeClr val="dk1"/>
                          </a:solidFill>
                          <a:effectLst/>
                          <a:latin typeface="Cambria"/>
                          <a:ea typeface="Cambria"/>
                          <a:cs typeface="+mn-cs"/>
                        </a:rPr>
                        <a:t>Inne gminy w regionie mogą również wdrażać innowacyjne projekty, co zwiększa konkurencję o inwestorów i mieszkańców. Grodzisk musi dynamicznie wdrażać innowacyjne rozwiązania, aby utrzymać swoją konkurencyjność.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pic>
        <p:nvPicPr>
          <p:cNvPr id="5" name="Obraz 4"/>
          <p:cNvPicPr>
            <a:picLocks noChangeAspect="1"/>
          </p:cNvPicPr>
          <p:nvPr/>
        </p:nvPicPr>
        <p:blipFill>
          <a:blip r:embed="rId2"/>
          <a:stretch>
            <a:fillRect/>
          </a:stretch>
        </p:blipFill>
        <p:spPr>
          <a:xfrm>
            <a:off x="6999560" y="2636405"/>
            <a:ext cx="800908" cy="732670"/>
          </a:xfrm>
          <a:prstGeom prst="rect">
            <a:avLst/>
          </a:prstGeom>
        </p:spPr>
      </p:pic>
      <p:sp>
        <p:nvSpPr>
          <p:cNvPr id="6" name="Tytuł 1"/>
          <p:cNvSpPr txBox="1">
            <a:spLocks/>
          </p:cNvSpPr>
          <p:nvPr/>
        </p:nvSpPr>
        <p:spPr>
          <a:xfrm rot="16200000">
            <a:off x="-595449" y="2339958"/>
            <a:ext cx="4066849" cy="1325563"/>
          </a:xfrm>
          <a:prstGeom prst="rect">
            <a:avLst/>
          </a:prstGeom>
        </p:spPr>
        <p:txBody>
          <a:bodyPr/>
          <a:lstStyle>
            <a:lvl1pPr algn="l" defTabSz="914400" rtl="0" eaLnBrk="1" latinLnBrk="0" hangingPunct="1">
              <a:lnSpc>
                <a:spcPct val="90000"/>
              </a:lnSpc>
              <a:spcBef>
                <a:spcPct val="0"/>
              </a:spcBef>
              <a:buNone/>
              <a:defRPr sz="4400" b="1" kern="1200">
                <a:solidFill>
                  <a:schemeClr val="bg2">
                    <a:lumMod val="50000"/>
                  </a:schemeClr>
                </a:solidFill>
                <a:latin typeface="Cambria" panose="02040503050406030204" pitchFamily="18" charset="0"/>
                <a:ea typeface="Cambria" panose="02040503050406030204" pitchFamily="18" charset="0"/>
                <a:cs typeface="+mj-cs"/>
              </a:defRPr>
            </a:lvl1pPr>
          </a:lstStyle>
          <a:p>
            <a:r>
              <a:rPr lang="pl-PL" sz="3200"/>
              <a:t>Scenariusz rozwoju </a:t>
            </a:r>
            <a:br>
              <a:rPr lang="pl-PL" sz="3200"/>
            </a:br>
            <a:r>
              <a:rPr lang="pl-PL" sz="3200">
                <a:solidFill>
                  <a:srgbClr val="C00000"/>
                </a:solidFill>
              </a:rPr>
              <a:t>INNOWACYJNY</a:t>
            </a:r>
            <a:r>
              <a:rPr lang="pl-PL" sz="3200"/>
              <a:t> – </a:t>
            </a:r>
          </a:p>
          <a:p>
            <a:r>
              <a:rPr lang="pl-PL" sz="3200"/>
              <a:t>analiza SWOT</a:t>
            </a:r>
          </a:p>
        </p:txBody>
      </p:sp>
      <p:pic>
        <p:nvPicPr>
          <p:cNvPr id="7" name="Obraz 6" descr="C:\Users\jcwik\Downloads\LOGO-MIASTO_COLOR+CLAIM-BLACK-BG-WHITE-100.jpg"/>
          <p:cNvPicPr/>
          <p:nvPr/>
        </p:nvPicPr>
        <p:blipFill>
          <a:blip r:embed="rId3">
            <a:extLst>
              <a:ext uri="{28A0092B-C50C-407E-A947-70E740481C1C}">
                <a14:useLocalDpi xmlns:a14="http://schemas.microsoft.com/office/drawing/2010/main" val="0"/>
              </a:ext>
            </a:extLst>
          </a:blip>
          <a:srcRect/>
          <a:stretch>
            <a:fillRect/>
          </a:stretch>
        </p:blipFill>
        <p:spPr bwMode="auto">
          <a:xfrm>
            <a:off x="9438393" y="6261735"/>
            <a:ext cx="1591235" cy="459740"/>
          </a:xfrm>
          <a:prstGeom prst="rect">
            <a:avLst/>
          </a:prstGeom>
          <a:noFill/>
          <a:ln>
            <a:noFill/>
          </a:ln>
        </p:spPr>
      </p:pic>
      <p:sp>
        <p:nvSpPr>
          <p:cNvPr id="3" name="Symbol zastępczy numeru slajdu 2">
            <a:extLst>
              <a:ext uri="{FF2B5EF4-FFF2-40B4-BE49-F238E27FC236}">
                <a16:creationId xmlns:a16="http://schemas.microsoft.com/office/drawing/2014/main" xmlns="" id="{0D983BA0-A5CE-8C8E-2912-C6D89A582F52}"/>
              </a:ext>
            </a:extLst>
          </p:cNvPr>
          <p:cNvSpPr>
            <a:spLocks noGrp="1"/>
          </p:cNvSpPr>
          <p:nvPr>
            <p:ph type="sldNum" sz="quarter" idx="12"/>
          </p:nvPr>
        </p:nvSpPr>
        <p:spPr/>
        <p:txBody>
          <a:bodyPr/>
          <a:lstStyle/>
          <a:p>
            <a:fld id="{22AA28CC-A34B-4C19-AFE3-B6439D8E44AD}" type="slidenum">
              <a:rPr lang="pl-PL" smtClean="0"/>
              <a:t>50</a:t>
            </a:fld>
            <a:endParaRPr lang="pl-PL"/>
          </a:p>
        </p:txBody>
      </p:sp>
    </p:spTree>
    <p:extLst>
      <p:ext uri="{BB962C8B-B14F-4D97-AF65-F5344CB8AC3E}">
        <p14:creationId xmlns:p14="http://schemas.microsoft.com/office/powerpoint/2010/main" val="3056216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72704" y="1009650"/>
            <a:ext cx="4227136" cy="1305711"/>
          </a:xfrm>
        </p:spPr>
        <p:txBody>
          <a:bodyPr>
            <a:normAutofit/>
          </a:bodyPr>
          <a:lstStyle/>
          <a:p>
            <a:r>
              <a:rPr lang="pl-PL"/>
              <a:t>Scenariusz rozwoju</a:t>
            </a:r>
            <a:r>
              <a:rPr lang="pl-PL">
                <a:solidFill>
                  <a:srgbClr val="D7153A"/>
                </a:solidFill>
              </a:rPr>
              <a:t/>
            </a:r>
            <a:br>
              <a:rPr lang="pl-PL">
                <a:solidFill>
                  <a:srgbClr val="D7153A"/>
                </a:solidFill>
              </a:rPr>
            </a:br>
            <a:r>
              <a:rPr lang="pl-PL">
                <a:solidFill>
                  <a:srgbClr val="C00000"/>
                </a:solidFill>
              </a:rPr>
              <a:t>OPTYMISTYCZNY </a:t>
            </a:r>
          </a:p>
        </p:txBody>
      </p:sp>
      <p:sp>
        <p:nvSpPr>
          <p:cNvPr id="3" name="Symbol zastępczy zawartości 2"/>
          <p:cNvSpPr>
            <a:spLocks noGrp="1"/>
          </p:cNvSpPr>
          <p:nvPr>
            <p:ph idx="1"/>
          </p:nvPr>
        </p:nvSpPr>
        <p:spPr>
          <a:xfrm>
            <a:off x="4870763" y="1516176"/>
            <a:ext cx="6363938" cy="3559164"/>
          </a:xfrm>
        </p:spPr>
        <p:txBody>
          <a:bodyPr>
            <a:normAutofit lnSpcReduction="10000"/>
          </a:bodyPr>
          <a:lstStyle/>
          <a:p>
            <a:pPr marL="0" indent="0">
              <a:buNone/>
            </a:pPr>
            <a:r>
              <a:rPr lang="pl-PL" sz="1200"/>
              <a:t>Grodzisk Mazowiecki osiąga dynamiczny rozwój społeczny, gospodarczy i środowiskowy, stając się jednym z liderów regionu w dziedzinie innowacji i dynamicznego rozwoju. Gmina skutecznie wykorzystuje swoje mocne strony oraz szanse, minimalizując słabe strony i neutralizując zagrożenia. Dzięki odpowiednim inwestycjom, efektywnemu zarządzaniu oraz wsparciu z funduszy zewnętrznych, gmina staje się miejscem przyciągającym nowych mieszkańców i inwestorów, a jakość życia mieszkańców znacząco się poprawia.</a:t>
            </a:r>
          </a:p>
          <a:p>
            <a:pPr marL="0" indent="0">
              <a:buNone/>
            </a:pPr>
            <a:r>
              <a:rPr lang="pl-PL" sz="1200"/>
              <a:t>Grodzisk Mazowiecki staje się jednym z najdynamiczniej rozwijających się miast w regionie, korzystając w pełni z możliwości jakie daje budowa i funkcjonowanie CPK oraz położenie w aglomeracji warszawskiej, przyciągając nowych mieszkańców oraz inwestorów. Wzrost liczby miejsc pracy, inwestycje w technologie oraz wysokiej jakości usługi publiczne przekładają się na poprawę jakości życia mieszkańców.</a:t>
            </a:r>
          </a:p>
          <a:p>
            <a:pPr marL="0" indent="0">
              <a:buNone/>
            </a:pPr>
            <a:r>
              <a:rPr lang="pl-PL" sz="1200"/>
              <a:t>Gmina staje się liderem w zakresie zrównoważonego rozwoju, dzięki inwestycjom w odnawialne źródła energii, gospodarkę obiegu zamkniętego oraz modernizację infrastruktury. Grodzisk Mazowiecki skutecznie realizuje swoje cele ekologiczne, stając się wzorem do naśladowania dla innych gmin w regionie.</a:t>
            </a:r>
          </a:p>
          <a:p>
            <a:pPr marL="0" indent="0">
              <a:buNone/>
            </a:pPr>
            <a:r>
              <a:rPr lang="pl-PL" sz="1200"/>
              <a:t>Dzięki inwestycjom w edukację, zdrowie, kulturę oraz infrastrukturę społeczną, mieszkańcy Grodziska Mazowieckiego cieszą się wysokim poziomem życia. Miasto przyciąga nowych mieszkańców, szczególnie młode rodziny, które znajdują tu atrakcyjne warunki do życia, pracy i rozwoju.</a:t>
            </a:r>
          </a:p>
          <a:p>
            <a:pPr marL="0" lvl="0" indent="0">
              <a:buNone/>
            </a:pPr>
            <a:endParaRPr lang="pl-PL" sz="1200"/>
          </a:p>
        </p:txBody>
      </p:sp>
      <p:sp>
        <p:nvSpPr>
          <p:cNvPr id="4" name="Symbol zastępczy tekstu 3"/>
          <p:cNvSpPr>
            <a:spLocks noGrp="1"/>
          </p:cNvSpPr>
          <p:nvPr>
            <p:ph type="body" sz="half" idx="2"/>
          </p:nvPr>
        </p:nvSpPr>
        <p:spPr>
          <a:xfrm>
            <a:off x="772704" y="2378327"/>
            <a:ext cx="3618924" cy="3359742"/>
          </a:xfrm>
        </p:spPr>
        <p:txBody>
          <a:bodyPr>
            <a:normAutofit/>
          </a:bodyPr>
          <a:lstStyle/>
          <a:p>
            <a:r>
              <a:rPr lang="pl-PL" sz="1200"/>
              <a:t>Grodzisk Mazowiecki możliwie pełnie wykorzystuje swój potencjał, co prowadzi do jej dynamicznego rozwoju i powszechnie odczuwalnej dalszej poprawy jakości życia mieszkańców. Dzięki skutecznemu zarządzaniu, Grodzisk Mazowiecki jest jednym z liderów regionu w zakresie skutecznej e-administracji i ponadprzeciętnych wskaźników rozwoju społeczno-gospodarczego.</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7" name="Obraz 6"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48415" y="6261735"/>
            <a:ext cx="1591235" cy="459740"/>
          </a:xfrm>
          <a:prstGeom prst="rect">
            <a:avLst/>
          </a:prstGeom>
          <a:noFill/>
          <a:ln>
            <a:noFill/>
          </a:ln>
        </p:spPr>
      </p:pic>
      <p:sp>
        <p:nvSpPr>
          <p:cNvPr id="6" name="Symbol zastępczy numeru slajdu 5">
            <a:extLst>
              <a:ext uri="{FF2B5EF4-FFF2-40B4-BE49-F238E27FC236}">
                <a16:creationId xmlns:a16="http://schemas.microsoft.com/office/drawing/2014/main" xmlns="" id="{134B5227-908D-6D9E-6EFE-C5D16E3ED04A}"/>
              </a:ext>
            </a:extLst>
          </p:cNvPr>
          <p:cNvSpPr>
            <a:spLocks noGrp="1"/>
          </p:cNvSpPr>
          <p:nvPr>
            <p:ph type="sldNum" sz="quarter" idx="12"/>
          </p:nvPr>
        </p:nvSpPr>
        <p:spPr/>
        <p:txBody>
          <a:bodyPr/>
          <a:lstStyle/>
          <a:p>
            <a:fld id="{22AA28CC-A34B-4C19-AFE3-B6439D8E44AD}" type="slidenum">
              <a:rPr lang="pl-PL" smtClean="0"/>
              <a:t>51</a:t>
            </a:fld>
            <a:endParaRPr lang="pl-PL"/>
          </a:p>
        </p:txBody>
      </p:sp>
    </p:spTree>
    <p:extLst>
      <p:ext uri="{BB962C8B-B14F-4D97-AF65-F5344CB8AC3E}">
        <p14:creationId xmlns:p14="http://schemas.microsoft.com/office/powerpoint/2010/main" val="1940261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p:cNvSpPr>
            <a:spLocks noGrp="1"/>
          </p:cNvSpPr>
          <p:nvPr>
            <p:ph type="ftr" sz="quarter" idx="11"/>
          </p:nvPr>
        </p:nvSpPr>
        <p:spPr/>
        <p:txBody>
          <a:bodyPr/>
          <a:lstStyle/>
          <a:p>
            <a:r>
              <a:rPr lang="pl-PL"/>
              <a:t>Strategia rozwoju gminy Grodzisk Mazowiecki do 2035</a:t>
            </a:r>
          </a:p>
        </p:txBody>
      </p:sp>
      <p:graphicFrame>
        <p:nvGraphicFramePr>
          <p:cNvPr id="4" name="Symbol zastępczy zawartości 6"/>
          <p:cNvGraphicFramePr>
            <a:graphicFrameLocks/>
          </p:cNvGraphicFramePr>
          <p:nvPr>
            <p:extLst>
              <p:ext uri="{D42A27DB-BD31-4B8C-83A1-F6EECF244321}">
                <p14:modId xmlns:p14="http://schemas.microsoft.com/office/powerpoint/2010/main" val="2476880033"/>
              </p:ext>
            </p:extLst>
          </p:nvPr>
        </p:nvGraphicFramePr>
        <p:xfrm>
          <a:off x="2337683" y="132466"/>
          <a:ext cx="9533613" cy="6103620"/>
        </p:xfrm>
        <a:graphic>
          <a:graphicData uri="http://schemas.openxmlformats.org/drawingml/2006/table">
            <a:tbl>
              <a:tblPr firstRow="1" bandRow="1">
                <a:tableStyleId>{073A0DAA-6AF3-43AB-8588-CEC1D06C72B9}</a:tableStyleId>
              </a:tblPr>
              <a:tblGrid>
                <a:gridCol w="5349461">
                  <a:extLst>
                    <a:ext uri="{9D8B030D-6E8A-4147-A177-3AD203B41FA5}">
                      <a16:colId xmlns:a16="http://schemas.microsoft.com/office/drawing/2014/main" xmlns="" val="20000"/>
                    </a:ext>
                  </a:extLst>
                </a:gridCol>
                <a:gridCol w="4184152">
                  <a:extLst>
                    <a:ext uri="{9D8B030D-6E8A-4147-A177-3AD203B41FA5}">
                      <a16:colId xmlns:a16="http://schemas.microsoft.com/office/drawing/2014/main" xmlns="" val="20001"/>
                    </a:ext>
                  </a:extLst>
                </a:gridCol>
              </a:tblGrid>
              <a:tr h="2449586">
                <a:tc>
                  <a:txBody>
                    <a:bodyPr/>
                    <a:lstStyle/>
                    <a:p>
                      <a:pPr lvl="0"/>
                      <a:r>
                        <a:rPr lang="pl-PL" sz="1050" b="1" kern="1200">
                          <a:solidFill>
                            <a:schemeClr val="tx1"/>
                          </a:solidFill>
                          <a:effectLst/>
                          <a:latin typeface="Cambria" panose="02040503050406030204" pitchFamily="18" charset="0"/>
                          <a:ea typeface="Cambria" panose="02040503050406030204" pitchFamily="18" charset="0"/>
                          <a:cs typeface="+mn-cs"/>
                        </a:rPr>
                        <a:t>Doskonała lokalizacja i rozwinięta infrastruktura komunikacyjna</a:t>
                      </a:r>
                      <a:br>
                        <a:rPr lang="pl-PL" sz="1050" b="1" kern="1200">
                          <a:solidFill>
                            <a:schemeClr val="tx1"/>
                          </a:solidFill>
                          <a:effectLst/>
                          <a:latin typeface="Cambria" panose="02040503050406030204" pitchFamily="18" charset="0"/>
                          <a:ea typeface="Cambria" panose="02040503050406030204" pitchFamily="18" charset="0"/>
                          <a:cs typeface="+mn-cs"/>
                        </a:rPr>
                      </a:br>
                      <a:r>
                        <a:rPr lang="pl-PL" sz="1050" b="0" kern="1200">
                          <a:solidFill>
                            <a:schemeClr val="tx1"/>
                          </a:solidFill>
                          <a:effectLst/>
                          <a:latin typeface="Cambria" panose="02040503050406030204" pitchFamily="18" charset="0"/>
                          <a:ea typeface="Cambria" panose="02040503050406030204" pitchFamily="18" charset="0"/>
                          <a:cs typeface="+mn-cs"/>
                        </a:rPr>
                        <a:t>Grodzisk Mazowiecki maksymalnie korzysta z bliskości Warszawy oraz planowanego Centralnego Portu Komunikacyjnego (CPK), który staje się impulsem dla dynamicznego rozwoju gospodarczego i inwestycji. Modernizacja i rozbudowa połączeń drogowych i kolejowych sprawiają, że miasto staje się atrakcyjnym węzłem komunikacyjnym, przyciągającym inwestorów i nowych mieszkańców.</a:t>
                      </a:r>
                    </a:p>
                    <a:p>
                      <a:pPr lvl="0"/>
                      <a:r>
                        <a:rPr lang="pl-PL" sz="1050" b="1" kern="1200">
                          <a:solidFill>
                            <a:schemeClr val="tx1"/>
                          </a:solidFill>
                          <a:effectLst/>
                          <a:latin typeface="Cambria" panose="02040503050406030204" pitchFamily="18" charset="0"/>
                          <a:ea typeface="Cambria" panose="02040503050406030204" pitchFamily="18" charset="0"/>
                          <a:cs typeface="+mn-cs"/>
                        </a:rPr>
                        <a:t>Wysoka przedsiębiorczość lokalna</a:t>
                      </a:r>
                    </a:p>
                    <a:p>
                      <a:pPr lvl="0"/>
                      <a:r>
                        <a:rPr lang="pl-PL" sz="1050" b="0" kern="1200">
                          <a:solidFill>
                            <a:schemeClr val="tx1"/>
                          </a:solidFill>
                          <a:effectLst/>
                          <a:latin typeface="Cambria" panose="02040503050406030204" pitchFamily="18" charset="0"/>
                          <a:ea typeface="Cambria" panose="02040503050406030204" pitchFamily="18" charset="0"/>
                          <a:cs typeface="+mn-cs"/>
                        </a:rPr>
                        <a:t>Gmina wspiera przedsiębiorczość poprzez inwestycje w inkubatory przedsiębiorczości, tworzenie specjalnych stref ekonomicznych oraz programy wspierające lokalne start-</a:t>
                      </a:r>
                      <a:r>
                        <a:rPr lang="pl-PL" sz="1050" b="0" kern="1200" err="1">
                          <a:solidFill>
                            <a:schemeClr val="tx1"/>
                          </a:solidFill>
                          <a:effectLst/>
                          <a:latin typeface="Cambria" panose="02040503050406030204" pitchFamily="18" charset="0"/>
                          <a:ea typeface="Cambria" panose="02040503050406030204" pitchFamily="18" charset="0"/>
                          <a:cs typeface="+mn-cs"/>
                        </a:rPr>
                        <a:t>upy</a:t>
                      </a:r>
                      <a:r>
                        <a:rPr lang="pl-PL" sz="1050" b="0" kern="1200">
                          <a:solidFill>
                            <a:schemeClr val="tx1"/>
                          </a:solidFill>
                          <a:effectLst/>
                          <a:latin typeface="Cambria" panose="02040503050406030204" pitchFamily="18" charset="0"/>
                          <a:ea typeface="Cambria" panose="02040503050406030204" pitchFamily="18" charset="0"/>
                          <a:cs typeface="+mn-cs"/>
                        </a:rPr>
                        <a:t>. W efekcie lokalne firmy technologiczne i innowacyjne rozwijają się dynamicznie, przyczyniając się do wzrostu gospodarczego. Przedsiębiorcy korzystają z funduszy unijnych, wspierając rozwój zielonych technologii i cyfryzację usług.</a:t>
                      </a:r>
                    </a:p>
                    <a:p>
                      <a:pPr lvl="0"/>
                      <a:r>
                        <a:rPr lang="pl-PL" sz="1050" b="1" kern="1200">
                          <a:solidFill>
                            <a:schemeClr val="tx1"/>
                          </a:solidFill>
                          <a:effectLst/>
                          <a:latin typeface="Cambria" panose="02040503050406030204" pitchFamily="18" charset="0"/>
                          <a:ea typeface="Cambria" panose="02040503050406030204" pitchFamily="18" charset="0"/>
                          <a:cs typeface="+mn-cs"/>
                        </a:rPr>
                        <a:t>Rozwinięte usługi publiczne</a:t>
                      </a:r>
                    </a:p>
                    <a:p>
                      <a:pPr lvl="0"/>
                      <a:r>
                        <a:rPr lang="pl-PL" sz="1050" b="0" kern="1200">
                          <a:solidFill>
                            <a:schemeClr val="tx1"/>
                          </a:solidFill>
                          <a:effectLst/>
                          <a:latin typeface="Cambria" panose="02040503050406030204" pitchFamily="18" charset="0"/>
                          <a:ea typeface="Cambria" panose="02040503050406030204" pitchFamily="18" charset="0"/>
                          <a:cs typeface="+mn-cs"/>
                        </a:rPr>
                        <a:t>Inwestycje w edukację, kulturę i opiekę zdrowotną prowadzą do podniesienia jakości życia mieszkańców. Gmina staje się miejscem przyjaznym rodzinom, a nowoczesne szkoły, placówki medyczne i ośrodki kulturalne, rozwinięty przemysł czasu wolnego przyciągają nowych mieszkańców z Warszawy i okolic. Miasto stawia na innowacyjne rozwiązania w zakresie opieki zdrowotnej i edukacji, korzystając z nowoczesnych technologii, takich jak e-learning i </a:t>
                      </a:r>
                      <a:r>
                        <a:rPr lang="pl-PL" sz="1050" b="0" kern="1200" err="1">
                          <a:solidFill>
                            <a:schemeClr val="tx1"/>
                          </a:solidFill>
                          <a:effectLst/>
                          <a:latin typeface="Cambria" panose="02040503050406030204" pitchFamily="18" charset="0"/>
                          <a:ea typeface="Cambria" panose="02040503050406030204" pitchFamily="18" charset="0"/>
                          <a:cs typeface="+mn-cs"/>
                        </a:rPr>
                        <a:t>telemedycyna</a:t>
                      </a:r>
                      <a:r>
                        <a:rPr lang="pl-PL" sz="1050" b="0" kern="1200">
                          <a:solidFill>
                            <a:schemeClr val="tx1"/>
                          </a:solidFill>
                          <a:effectLst/>
                          <a:latin typeface="Cambria" panose="02040503050406030204" pitchFamily="18" charset="0"/>
                          <a:ea typeface="Cambria" panose="02040503050406030204" pitchFamily="18" charset="0"/>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pl-PL" sz="1050" b="1" kern="1200" dirty="0">
                          <a:solidFill>
                            <a:schemeClr val="tx1"/>
                          </a:solidFill>
                          <a:effectLst/>
                          <a:latin typeface="Cambria" panose="02040503050406030204" pitchFamily="18" charset="0"/>
                          <a:ea typeface="Cambria" panose="02040503050406030204" pitchFamily="18" charset="0"/>
                          <a:cs typeface="+mn-cs"/>
                        </a:rPr>
                        <a:t>Ograniczona dostępność terenów inwestycyjnych </a:t>
                      </a:r>
                    </a:p>
                    <a:p>
                      <a:pPr lvl="0"/>
                      <a:r>
                        <a:rPr lang="pl-PL" sz="1050" b="0" kern="1200" dirty="0">
                          <a:solidFill>
                            <a:schemeClr val="tx1"/>
                          </a:solidFill>
                          <a:effectLst/>
                          <a:latin typeface="Cambria" panose="02040503050406030204" pitchFamily="18" charset="0"/>
                          <a:ea typeface="Cambria" panose="02040503050406030204" pitchFamily="18" charset="0"/>
                          <a:cs typeface="+mn-cs"/>
                        </a:rPr>
                        <a:t>Gmina skutecznie rozwiązuje problem braku terenów inwestycyjnych poprzez rewitalizację obszarów podmiejskich oraz adaptację nieużytków. Powstają nowe strefy ekonomiczne oraz tereny pod zabudowę przemysłową i mieszkaniową, co przyciąga inwestorów oraz zwiększa atrakcyjność gminy.</a:t>
                      </a:r>
                    </a:p>
                    <a:p>
                      <a:pPr lvl="0"/>
                      <a:r>
                        <a:rPr lang="pl-PL" sz="1050" b="1" kern="1200" dirty="0">
                          <a:solidFill>
                            <a:schemeClr val="tx1"/>
                          </a:solidFill>
                          <a:effectLst/>
                          <a:latin typeface="Cambria" panose="02040503050406030204" pitchFamily="18" charset="0"/>
                          <a:ea typeface="Cambria" panose="02040503050406030204" pitchFamily="18" charset="0"/>
                          <a:cs typeface="+mn-cs"/>
                        </a:rPr>
                        <a:t>Wysoka zależność od tradycyjnych źródeł energii</a:t>
                      </a:r>
                      <a:r>
                        <a:rPr lang="pl-PL" sz="1050" b="0" kern="1200" dirty="0">
                          <a:solidFill>
                            <a:schemeClr val="tx1"/>
                          </a:solidFill>
                          <a:effectLst/>
                          <a:latin typeface="Cambria" panose="02040503050406030204" pitchFamily="18" charset="0"/>
                          <a:ea typeface="Cambria" panose="02040503050406030204" pitchFamily="18" charset="0"/>
                          <a:cs typeface="+mn-cs"/>
                        </a:rPr>
                        <a:t/>
                      </a:r>
                      <a:br>
                        <a:rPr lang="pl-PL" sz="1050" b="0" kern="1200" dirty="0">
                          <a:solidFill>
                            <a:schemeClr val="tx1"/>
                          </a:solidFill>
                          <a:effectLst/>
                          <a:latin typeface="Cambria" panose="02040503050406030204" pitchFamily="18" charset="0"/>
                          <a:ea typeface="Cambria" panose="02040503050406030204" pitchFamily="18" charset="0"/>
                          <a:cs typeface="+mn-cs"/>
                        </a:rPr>
                      </a:br>
                      <a:r>
                        <a:rPr lang="pl-PL" sz="1050" b="0" kern="1200" dirty="0">
                          <a:solidFill>
                            <a:schemeClr val="tx1"/>
                          </a:solidFill>
                          <a:effectLst/>
                          <a:latin typeface="Cambria" panose="02040503050406030204" pitchFamily="18" charset="0"/>
                          <a:ea typeface="Cambria" panose="02040503050406030204" pitchFamily="18" charset="0"/>
                          <a:cs typeface="+mn-cs"/>
                        </a:rPr>
                        <a:t>Inwestycje w odnawialne źródła energii, takie jak farmy słoneczne i wiatrowe, pozwalają gminie uniezależnić się od tradycyjnych źródeł energii. Grodzisk Mazowiecki staje się jednym z liderów w zakresie produkcji energii odnawialnej, co przekłada się na zmniejszenie kosztów operacyjnych oraz redukcję emisji CO₂.</a:t>
                      </a:r>
                    </a:p>
                    <a:p>
                      <a:endParaRPr lang="pl-PL" sz="105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965837">
                <a:tc>
                  <a:txBody>
                    <a:bodyPr/>
                    <a:lstStyle/>
                    <a:p>
                      <a:pPr lvl="0"/>
                      <a:r>
                        <a:rPr lang="pl-PL" sz="1050" b="1" kern="1200">
                          <a:solidFill>
                            <a:schemeClr val="tx1"/>
                          </a:solidFill>
                          <a:effectLst/>
                          <a:latin typeface="Cambria" panose="02040503050406030204" pitchFamily="18" charset="0"/>
                          <a:ea typeface="Cambria" panose="02040503050406030204" pitchFamily="18" charset="0"/>
                          <a:cs typeface="+mn-cs"/>
                        </a:rPr>
                        <a:t>Budowa Centralnego Portu Komunikacyjnego (CPK)</a:t>
                      </a:r>
                      <a:r>
                        <a:rPr lang="pl-PL" sz="1050" kern="1200">
                          <a:solidFill>
                            <a:schemeClr val="tx1"/>
                          </a:solidFill>
                          <a:effectLst/>
                          <a:latin typeface="Cambria" panose="02040503050406030204" pitchFamily="18" charset="0"/>
                          <a:ea typeface="Cambria" panose="02040503050406030204" pitchFamily="18" charset="0"/>
                          <a:cs typeface="+mn-cs"/>
                        </a:rPr>
                        <a:t> </a:t>
                      </a:r>
                    </a:p>
                    <a:p>
                      <a:pPr lvl="0"/>
                      <a:r>
                        <a:rPr lang="pl-PL" sz="1050" kern="1200">
                          <a:solidFill>
                            <a:schemeClr val="tx1"/>
                          </a:solidFill>
                          <a:effectLst/>
                          <a:latin typeface="Cambria" panose="02040503050406030204" pitchFamily="18" charset="0"/>
                          <a:ea typeface="Cambria" panose="02040503050406030204" pitchFamily="18" charset="0"/>
                          <a:cs typeface="+mn-cs"/>
                        </a:rPr>
                        <a:t>Inwestycja w CPK przyciąga duże przedsiębiorstwa logistyczne, transportowe i technologiczne, które lokują swoje centra operacyjne w okolicach Grodziska Mazowieckiego. Miasto staje się jednym z kluczowych centrów logistycznych w regionie, co przekłada się na wzrost zatrudnienia oraz rozwój lokalnej gospodarki. </a:t>
                      </a:r>
                    </a:p>
                    <a:p>
                      <a:pPr lvl="0"/>
                      <a:r>
                        <a:rPr lang="pl-PL" sz="1050" b="1" kern="1200">
                          <a:solidFill>
                            <a:schemeClr val="tx1"/>
                          </a:solidFill>
                          <a:effectLst/>
                          <a:latin typeface="Cambria" panose="02040503050406030204" pitchFamily="18" charset="0"/>
                          <a:ea typeface="Cambria" panose="02040503050406030204" pitchFamily="18" charset="0"/>
                          <a:cs typeface="+mn-cs"/>
                        </a:rPr>
                        <a:t>Fundusze zewnętrzne i wsparcie rządowe</a:t>
                      </a:r>
                      <a:r>
                        <a:rPr lang="pl-PL" sz="1050" kern="1200">
                          <a:solidFill>
                            <a:schemeClr val="tx1"/>
                          </a:solidFill>
                          <a:effectLst/>
                          <a:latin typeface="Cambria" panose="02040503050406030204" pitchFamily="18" charset="0"/>
                          <a:ea typeface="Cambria" panose="02040503050406030204" pitchFamily="18" charset="0"/>
                          <a:cs typeface="+mn-cs"/>
                        </a:rPr>
                        <a:t> </a:t>
                      </a:r>
                    </a:p>
                    <a:p>
                      <a:pPr lvl="0"/>
                      <a:r>
                        <a:rPr lang="pl-PL" sz="1050" kern="1200">
                          <a:solidFill>
                            <a:schemeClr val="tx1"/>
                          </a:solidFill>
                          <a:effectLst/>
                          <a:latin typeface="Cambria" panose="02040503050406030204" pitchFamily="18" charset="0"/>
                          <a:ea typeface="Cambria" panose="02040503050406030204" pitchFamily="18" charset="0"/>
                          <a:cs typeface="+mn-cs"/>
                        </a:rPr>
                        <a:t>Gmina skutecznie pozyskuje fundusze zewnętrzne</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na inwestycje w zrównoważony rozwój, modernizację infrastruktury oraz rozwój technologii cyfrowych. Inwestycje w odnawialne źródła energii, inteligentne systemy zarządzania miastem (Smart City) oraz nowoczesne usługi publiczne przynoszą długoterminowe korzyści. Dzięki wsparciu zewnętrznemu</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Grodzisk Mazowiecki rozwija swoje zasoby energetyczne, stając się liderem zrównoważonego rozwoju w regionie.</a:t>
                      </a:r>
                    </a:p>
                    <a:p>
                      <a:pPr lvl="0"/>
                      <a:r>
                        <a:rPr lang="pl-PL" sz="1050" b="1" kern="1200">
                          <a:solidFill>
                            <a:schemeClr val="tx1"/>
                          </a:solidFill>
                          <a:effectLst/>
                          <a:latin typeface="Cambria" panose="02040503050406030204" pitchFamily="18" charset="0"/>
                          <a:ea typeface="Cambria" panose="02040503050406030204" pitchFamily="18" charset="0"/>
                          <a:cs typeface="+mn-cs"/>
                        </a:rPr>
                        <a:t>Transformacja cyfrowa i rozwój Smart City</a:t>
                      </a:r>
                      <a:endParaRPr lang="pl-PL" sz="1050" kern="1200">
                        <a:solidFill>
                          <a:schemeClr val="tx1"/>
                        </a:solidFill>
                        <a:effectLst/>
                        <a:latin typeface="Cambria" panose="02040503050406030204" pitchFamily="18" charset="0"/>
                        <a:ea typeface="Cambria" panose="02040503050406030204" pitchFamily="18" charset="0"/>
                        <a:cs typeface="+mn-cs"/>
                      </a:endParaRPr>
                    </a:p>
                    <a:p>
                      <a:pPr lvl="0"/>
                      <a:r>
                        <a:rPr lang="pl-PL" sz="1050" kern="1200">
                          <a:solidFill>
                            <a:schemeClr val="tx1"/>
                          </a:solidFill>
                          <a:effectLst/>
                          <a:latin typeface="Cambria" panose="02040503050406030204" pitchFamily="18" charset="0"/>
                          <a:ea typeface="Cambria" panose="02040503050406030204" pitchFamily="18" charset="0"/>
                          <a:cs typeface="+mn-cs"/>
                        </a:rPr>
                        <a:t>Gmina</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wdraża inteligentne systemy zarządzania miastem, co przyczynia się do poprawy efektywności usług miejskich, takich jak transport publiczny, energetyka czy gospodarka odpadami. Cyfryzacja administracji publicznej oraz rozwój infrastruktury cyfrowej (5G, Internet Rzeczy) podnosi jakość życia mieszkańców i przyciąga inwestorów z branży IT i nowych technologii.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363" lvl="0" indent="-360363"/>
                      <a:r>
                        <a:rPr lang="pl-PL" sz="1050" b="1" kern="1200" dirty="0">
                          <a:solidFill>
                            <a:schemeClr val="dk1"/>
                          </a:solidFill>
                          <a:effectLst/>
                          <a:latin typeface="Cambria" panose="02040503050406030204" pitchFamily="18" charset="0"/>
                          <a:ea typeface="Cambria" panose="02040503050406030204" pitchFamily="18" charset="0"/>
                          <a:cs typeface="+mn-cs"/>
                        </a:rPr>
                        <a:t>             Starzenie się społeczeństwa</a:t>
                      </a:r>
                      <a:endParaRPr lang="pl-PL" sz="1050" kern="1200" dirty="0">
                        <a:solidFill>
                          <a:schemeClr val="dk1"/>
                        </a:solidFill>
                        <a:effectLst/>
                        <a:latin typeface="Cambria" panose="02040503050406030204" pitchFamily="18" charset="0"/>
                        <a:ea typeface="Cambria" panose="02040503050406030204" pitchFamily="18" charset="0"/>
                        <a:cs typeface="+mn-cs"/>
                      </a:endParaRPr>
                    </a:p>
                    <a:p>
                      <a:pPr marL="0" lvl="0" indent="0"/>
                      <a:r>
                        <a:rPr lang="pl-PL" sz="1050" kern="1200" dirty="0">
                          <a:solidFill>
                            <a:schemeClr val="dk1"/>
                          </a:solidFill>
                          <a:effectLst/>
                          <a:latin typeface="Cambria" panose="02040503050406030204" pitchFamily="18" charset="0"/>
                          <a:ea typeface="Cambria" panose="02040503050406030204" pitchFamily="18" charset="0"/>
                          <a:cs typeface="+mn-cs"/>
                        </a:rPr>
                        <a:t>             </a:t>
                      </a:r>
                      <a:r>
                        <a:rPr lang="pl-PL" sz="1050" kern="1200" dirty="0">
                          <a:solidFill>
                            <a:schemeClr val="tx1"/>
                          </a:solidFill>
                          <a:effectLst/>
                          <a:latin typeface="Cambria" panose="02040503050406030204" pitchFamily="18" charset="0"/>
                          <a:ea typeface="Cambria" panose="02040503050406030204" pitchFamily="18" charset="0"/>
                          <a:cs typeface="+mn-cs"/>
                        </a:rPr>
                        <a:t>G</a:t>
                      </a:r>
                      <a:r>
                        <a:rPr lang="pl-PL" sz="1050" kern="1200" dirty="0">
                          <a:solidFill>
                            <a:schemeClr val="dk1"/>
                          </a:solidFill>
                          <a:effectLst/>
                          <a:latin typeface="Cambria" panose="02040503050406030204" pitchFamily="18" charset="0"/>
                          <a:ea typeface="Cambria" panose="02040503050406030204" pitchFamily="18" charset="0"/>
                          <a:cs typeface="+mn-cs"/>
                        </a:rPr>
                        <a:t>mina skutecznie wprowadza programy wsparcia dla seniorów, rozwijając infrastrukturę zdrowotną i opiekuńczą oraz promując aktywizację społeczną osób starszych. Miasto inwestuje w rozwój usług medycznych i opiekuńczych, co przyciąga nowych mieszkańców, w tym osoby starsze, które znajdują tu atrakcyjne warunki życia. Dzięki programom prorodzinnym gmina zatrzymuje odpływ młodych ludzi do większych miast.</a:t>
                      </a:r>
                    </a:p>
                    <a:p>
                      <a:pPr lvl="0"/>
                      <a:r>
                        <a:rPr lang="pl-PL" sz="1050" b="1" kern="1200" dirty="0">
                          <a:solidFill>
                            <a:schemeClr val="dk1"/>
                          </a:solidFill>
                          <a:effectLst/>
                          <a:latin typeface="Cambria" panose="02040503050406030204" pitchFamily="18" charset="0"/>
                          <a:ea typeface="Cambria" panose="02040503050406030204" pitchFamily="18" charset="0"/>
                          <a:cs typeface="+mn-cs"/>
                        </a:rPr>
                        <a:t>Presja na infrastrukturę techniczną</a:t>
                      </a:r>
                      <a:endParaRPr lang="pl-PL" sz="1050" b="0" kern="1200" dirty="0">
                        <a:solidFill>
                          <a:schemeClr val="dk1"/>
                        </a:solidFill>
                        <a:effectLst/>
                        <a:latin typeface="Cambria" panose="02040503050406030204" pitchFamily="18" charset="0"/>
                        <a:ea typeface="Cambria" panose="02040503050406030204" pitchFamily="18" charset="0"/>
                        <a:cs typeface="+mn-cs"/>
                      </a:endParaRPr>
                    </a:p>
                    <a:p>
                      <a:pPr lvl="0"/>
                      <a:r>
                        <a:rPr lang="pl-PL" sz="1050" kern="1200" dirty="0">
                          <a:solidFill>
                            <a:schemeClr val="dk1"/>
                          </a:solidFill>
                          <a:effectLst/>
                          <a:latin typeface="Cambria" panose="02040503050406030204" pitchFamily="18" charset="0"/>
                          <a:ea typeface="Cambria" panose="02040503050406030204" pitchFamily="18" charset="0"/>
                          <a:cs typeface="+mn-cs"/>
                        </a:rPr>
                        <a:t>Gmina sukcesywnie modernizuje infrastrukturę techniczną, taką jak sieci wodociągowe, kanalizacyjne i energetyczne. Wdrażane są inteligentne systemy zarządzania infrastrukturą, które pozwalają na optymalizację zasobów oraz redukcję kosztów operacyjnych. Dzięki inwestycjom w transport publiczny oraz nowe technologie, miasto radzi sobie z rosnącą populacją i rosnącymi potrzebami mieszkańców.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pic>
        <p:nvPicPr>
          <p:cNvPr id="5" name="Obraz 4"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59183" y="6309042"/>
            <a:ext cx="1591235" cy="459740"/>
          </a:xfrm>
          <a:prstGeom prst="rect">
            <a:avLst/>
          </a:prstGeom>
          <a:noFill/>
          <a:ln>
            <a:noFill/>
          </a:ln>
        </p:spPr>
      </p:pic>
      <p:pic>
        <p:nvPicPr>
          <p:cNvPr id="6" name="Obraz 5"/>
          <p:cNvPicPr>
            <a:picLocks noChangeAspect="1"/>
          </p:cNvPicPr>
          <p:nvPr/>
        </p:nvPicPr>
        <p:blipFill>
          <a:blip r:embed="rId3"/>
          <a:stretch>
            <a:fillRect/>
          </a:stretch>
        </p:blipFill>
        <p:spPr>
          <a:xfrm>
            <a:off x="7293758" y="2882897"/>
            <a:ext cx="800908" cy="732670"/>
          </a:xfrm>
          <a:prstGeom prst="rect">
            <a:avLst/>
          </a:prstGeom>
        </p:spPr>
      </p:pic>
      <p:sp>
        <p:nvSpPr>
          <p:cNvPr id="7" name="Tytuł 1"/>
          <p:cNvSpPr txBox="1">
            <a:spLocks/>
          </p:cNvSpPr>
          <p:nvPr/>
        </p:nvSpPr>
        <p:spPr>
          <a:xfrm rot="16200000">
            <a:off x="-595449" y="2406985"/>
            <a:ext cx="4066849" cy="1325563"/>
          </a:xfrm>
          <a:prstGeom prst="rect">
            <a:avLst/>
          </a:prstGeom>
        </p:spPr>
        <p:txBody>
          <a:bodyPr/>
          <a:lstStyle>
            <a:lvl1pPr algn="l" defTabSz="914400" rtl="0" eaLnBrk="1" latinLnBrk="0" hangingPunct="1">
              <a:lnSpc>
                <a:spcPct val="90000"/>
              </a:lnSpc>
              <a:spcBef>
                <a:spcPct val="0"/>
              </a:spcBef>
              <a:buNone/>
              <a:defRPr sz="4400" b="1" kern="1200">
                <a:solidFill>
                  <a:schemeClr val="bg2">
                    <a:lumMod val="50000"/>
                  </a:schemeClr>
                </a:solidFill>
                <a:latin typeface="Cambria" panose="02040503050406030204" pitchFamily="18" charset="0"/>
                <a:ea typeface="Cambria" panose="02040503050406030204" pitchFamily="18" charset="0"/>
                <a:cs typeface="+mj-cs"/>
              </a:defRPr>
            </a:lvl1pPr>
          </a:lstStyle>
          <a:p>
            <a:r>
              <a:rPr lang="pl-PL" sz="3200"/>
              <a:t>Scenariusz rozwoju </a:t>
            </a:r>
            <a:br>
              <a:rPr lang="pl-PL" sz="3200"/>
            </a:br>
            <a:r>
              <a:rPr lang="pl-PL" sz="3200">
                <a:solidFill>
                  <a:srgbClr val="C00000"/>
                </a:solidFill>
              </a:rPr>
              <a:t>OPTYMISTYCZNY</a:t>
            </a:r>
            <a:r>
              <a:rPr lang="pl-PL" sz="3200"/>
              <a:t> – </a:t>
            </a:r>
          </a:p>
          <a:p>
            <a:r>
              <a:rPr lang="pl-PL" sz="3200"/>
              <a:t>analiza SWOT</a:t>
            </a:r>
          </a:p>
        </p:txBody>
      </p:sp>
      <p:sp>
        <p:nvSpPr>
          <p:cNvPr id="3" name="Symbol zastępczy numeru slajdu 2">
            <a:extLst>
              <a:ext uri="{FF2B5EF4-FFF2-40B4-BE49-F238E27FC236}">
                <a16:creationId xmlns:a16="http://schemas.microsoft.com/office/drawing/2014/main" xmlns="" id="{B9434F0E-79D2-7BD2-0EDF-F8E70F936709}"/>
              </a:ext>
            </a:extLst>
          </p:cNvPr>
          <p:cNvSpPr>
            <a:spLocks noGrp="1"/>
          </p:cNvSpPr>
          <p:nvPr>
            <p:ph type="sldNum" sz="quarter" idx="12"/>
          </p:nvPr>
        </p:nvSpPr>
        <p:spPr/>
        <p:txBody>
          <a:bodyPr/>
          <a:lstStyle/>
          <a:p>
            <a:fld id="{22AA28CC-A34B-4C19-AFE3-B6439D8E44AD}" type="slidenum">
              <a:rPr lang="pl-PL" smtClean="0"/>
              <a:t>52</a:t>
            </a:fld>
            <a:endParaRPr lang="pl-PL"/>
          </a:p>
        </p:txBody>
      </p:sp>
    </p:spTree>
    <p:extLst>
      <p:ext uri="{BB962C8B-B14F-4D97-AF65-F5344CB8AC3E}">
        <p14:creationId xmlns:p14="http://schemas.microsoft.com/office/powerpoint/2010/main" val="2945798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72704" y="1009650"/>
            <a:ext cx="4227136" cy="1305711"/>
          </a:xfrm>
        </p:spPr>
        <p:txBody>
          <a:bodyPr>
            <a:normAutofit/>
          </a:bodyPr>
          <a:lstStyle/>
          <a:p>
            <a:r>
              <a:rPr lang="pl-PL"/>
              <a:t>Scenariusz rozwoju</a:t>
            </a:r>
            <a:r>
              <a:rPr lang="pl-PL">
                <a:solidFill>
                  <a:srgbClr val="D7153A"/>
                </a:solidFill>
              </a:rPr>
              <a:t/>
            </a:r>
            <a:br>
              <a:rPr lang="pl-PL">
                <a:solidFill>
                  <a:srgbClr val="D7153A"/>
                </a:solidFill>
              </a:rPr>
            </a:br>
            <a:r>
              <a:rPr lang="pl-PL">
                <a:solidFill>
                  <a:srgbClr val="C00000"/>
                </a:solidFill>
              </a:rPr>
              <a:t>REALISTYCZNY</a:t>
            </a:r>
          </a:p>
        </p:txBody>
      </p:sp>
      <p:sp>
        <p:nvSpPr>
          <p:cNvPr id="3" name="Symbol zastępczy zawartości 2"/>
          <p:cNvSpPr>
            <a:spLocks noGrp="1"/>
          </p:cNvSpPr>
          <p:nvPr>
            <p:ph idx="1"/>
          </p:nvPr>
        </p:nvSpPr>
        <p:spPr>
          <a:xfrm>
            <a:off x="4828818" y="1416973"/>
            <a:ext cx="6363938" cy="4529141"/>
          </a:xfrm>
        </p:spPr>
        <p:txBody>
          <a:bodyPr>
            <a:normAutofit/>
          </a:bodyPr>
          <a:lstStyle/>
          <a:p>
            <a:pPr marL="0" lvl="0" indent="0">
              <a:lnSpc>
                <a:spcPct val="100000"/>
              </a:lnSpc>
              <a:spcBef>
                <a:spcPts val="0"/>
              </a:spcBef>
              <a:buNone/>
            </a:pPr>
            <a:r>
              <a:rPr lang="pl-PL" sz="1200"/>
              <a:t>Grodzisk Mazowiecki rozwija się w oparciu o wykorzystanie kluczowych atutów gminy, z</a:t>
            </a:r>
          </a:p>
          <a:p>
            <a:pPr marL="0" lvl="0" indent="0">
              <a:lnSpc>
                <a:spcPct val="100000"/>
              </a:lnSpc>
              <a:spcBef>
                <a:spcPts val="0"/>
              </a:spcBef>
              <a:buNone/>
            </a:pPr>
            <a:r>
              <a:rPr lang="pl-PL" sz="1200"/>
              <a:t>jednoczesnym uwzględnieniem barier i ograniczeń, które spowolniają pełne wdrożenie</a:t>
            </a:r>
          </a:p>
          <a:p>
            <a:pPr marL="0" lvl="0" indent="0">
              <a:lnSpc>
                <a:spcPct val="100000"/>
              </a:lnSpc>
              <a:spcBef>
                <a:spcPts val="0"/>
              </a:spcBef>
              <a:buNone/>
            </a:pPr>
            <a:r>
              <a:rPr lang="pl-PL" sz="1200"/>
              <a:t>innowacyjnych rozwiązań. Gmina podejmuje konkretne działania w kluczowych obszarach,</a:t>
            </a:r>
          </a:p>
          <a:p>
            <a:pPr marL="0" lvl="0" indent="0">
              <a:lnSpc>
                <a:spcPct val="100000"/>
              </a:lnSpc>
              <a:spcBef>
                <a:spcPts val="0"/>
              </a:spcBef>
              <a:buNone/>
            </a:pPr>
            <a:r>
              <a:rPr lang="pl-PL" sz="1200"/>
              <a:t>ale rozwój jest stopniowy i oparty na dostępnych zasobach, w tym personalnych i</a:t>
            </a:r>
          </a:p>
          <a:p>
            <a:pPr marL="0" lvl="0" indent="0">
              <a:lnSpc>
                <a:spcPct val="100000"/>
              </a:lnSpc>
              <a:spcBef>
                <a:spcPts val="0"/>
              </a:spcBef>
              <a:buNone/>
            </a:pPr>
            <a:r>
              <a:rPr lang="pl-PL" sz="1200"/>
              <a:t>technologicznych.</a:t>
            </a:r>
          </a:p>
          <a:p>
            <a:pPr marL="0" lvl="0" indent="0">
              <a:lnSpc>
                <a:spcPct val="100000"/>
              </a:lnSpc>
              <a:spcBef>
                <a:spcPts val="0"/>
              </a:spcBef>
              <a:buNone/>
            </a:pPr>
            <a:endParaRPr lang="pl-PL" sz="1200"/>
          </a:p>
          <a:p>
            <a:pPr marL="0" lvl="0" indent="0">
              <a:lnSpc>
                <a:spcPct val="100000"/>
              </a:lnSpc>
              <a:spcBef>
                <a:spcPts val="0"/>
              </a:spcBef>
              <a:buNone/>
            </a:pPr>
            <a:r>
              <a:rPr lang="pl-PL" sz="1200"/>
              <a:t>Grodzisk Mazowiecki przyciąga nowych mieszkańców i inwestorów, ale nie osiąga</a:t>
            </a:r>
          </a:p>
          <a:p>
            <a:pPr marL="0" lvl="0" indent="0">
              <a:lnSpc>
                <a:spcPct val="100000"/>
              </a:lnSpc>
              <a:spcBef>
                <a:spcPts val="0"/>
              </a:spcBef>
              <a:buNone/>
            </a:pPr>
            <a:r>
              <a:rPr lang="pl-PL" sz="1200"/>
              <a:t>spektakularnych efektów. Powolny rozwój aglomeracji warszawskiej nie przynosi znaczącego</a:t>
            </a:r>
          </a:p>
          <a:p>
            <a:pPr marL="0" lvl="0" indent="0">
              <a:lnSpc>
                <a:spcPct val="100000"/>
              </a:lnSpc>
              <a:spcBef>
                <a:spcPts val="0"/>
              </a:spcBef>
              <a:buNone/>
            </a:pPr>
            <a:r>
              <a:rPr lang="pl-PL" sz="1200"/>
              <a:t>oddziaływania oraz nowych impulsów dla gminy. Podobnie opóźnienia w tworzeniu studiów</a:t>
            </a:r>
          </a:p>
          <a:p>
            <a:pPr marL="0" lvl="0" indent="0">
              <a:lnSpc>
                <a:spcPct val="100000"/>
              </a:lnSpc>
              <a:spcBef>
                <a:spcPts val="0"/>
              </a:spcBef>
              <a:buNone/>
            </a:pPr>
            <a:r>
              <a:rPr lang="pl-PL" sz="1200"/>
              <a:t>oraz dokumentacji projektowych oraz rozpoczęcia budowy CPK wstrzymuje procesy</a:t>
            </a:r>
          </a:p>
          <a:p>
            <a:pPr marL="0" lvl="0" indent="0">
              <a:lnSpc>
                <a:spcPct val="100000"/>
              </a:lnSpc>
              <a:spcBef>
                <a:spcPts val="0"/>
              </a:spcBef>
              <a:buNone/>
            </a:pPr>
            <a:r>
              <a:rPr lang="pl-PL" sz="1200"/>
              <a:t>decyzyjne gminy, ale także firm komercyjnych i potencjalnych inwestorów (faza</a:t>
            </a:r>
          </a:p>
          <a:p>
            <a:pPr marL="0" lvl="0" indent="0">
              <a:lnSpc>
                <a:spcPct val="100000"/>
              </a:lnSpc>
              <a:spcBef>
                <a:spcPts val="0"/>
              </a:spcBef>
              <a:buNone/>
            </a:pPr>
            <a:r>
              <a:rPr lang="pl-PL" sz="1200"/>
              <a:t>wyczekiwania).</a:t>
            </a:r>
          </a:p>
          <a:p>
            <a:pPr marL="0" lvl="0" indent="0">
              <a:lnSpc>
                <a:spcPct val="100000"/>
              </a:lnSpc>
              <a:spcBef>
                <a:spcPts val="0"/>
              </a:spcBef>
              <a:buNone/>
            </a:pPr>
            <a:endParaRPr lang="pl-PL" sz="1200"/>
          </a:p>
          <a:p>
            <a:pPr marL="0" lvl="0" indent="0">
              <a:lnSpc>
                <a:spcPct val="100000"/>
              </a:lnSpc>
              <a:spcBef>
                <a:spcPts val="0"/>
              </a:spcBef>
              <a:buNone/>
            </a:pPr>
            <a:r>
              <a:rPr lang="pl-PL" sz="1200"/>
              <a:t>Gmina kontynuuje rozwój usług społecznych (kluczowe: edukacja, kultura, profilaktyka,</a:t>
            </a:r>
          </a:p>
          <a:p>
            <a:pPr marL="0" lvl="0" indent="0">
              <a:lnSpc>
                <a:spcPct val="100000"/>
              </a:lnSpc>
              <a:spcBef>
                <a:spcPts val="0"/>
              </a:spcBef>
              <a:buNone/>
            </a:pPr>
            <a:r>
              <a:rPr lang="pl-PL" sz="1200"/>
              <a:t>zdrowie) oraz modernizację infrastruktury, ale wdrażanie innowacyjnych rozwiązań (np.</a:t>
            </a:r>
          </a:p>
          <a:p>
            <a:pPr marL="0" lvl="0" indent="0">
              <a:lnSpc>
                <a:spcPct val="100000"/>
              </a:lnSpc>
              <a:spcBef>
                <a:spcPts val="0"/>
              </a:spcBef>
              <a:buNone/>
            </a:pPr>
            <a:r>
              <a:rPr lang="pl-PL" sz="1200"/>
              <a:t>pełnej cyfryzacji usług miejskich) postępuje wolniej. Transport publiczny i energetyka</a:t>
            </a:r>
          </a:p>
          <a:p>
            <a:pPr marL="0" lvl="0" indent="0">
              <a:lnSpc>
                <a:spcPct val="100000"/>
              </a:lnSpc>
              <a:spcBef>
                <a:spcPts val="0"/>
              </a:spcBef>
              <a:buNone/>
            </a:pPr>
            <a:r>
              <a:rPr lang="pl-PL" sz="1200"/>
              <a:t>rozwijają się stabilnie, ale w tempie dostosowanym do ograniczonych zasobów finansowych.</a:t>
            </a:r>
          </a:p>
          <a:p>
            <a:pPr marL="0" lvl="0" indent="0">
              <a:lnSpc>
                <a:spcPct val="100000"/>
              </a:lnSpc>
              <a:spcBef>
                <a:spcPts val="0"/>
              </a:spcBef>
              <a:buNone/>
            </a:pPr>
            <a:r>
              <a:rPr lang="pl-PL" sz="1200"/>
              <a:t>Inwestycje w odnawialne źródła energii i ekologiczne technologie są realizowane, ale nie na</a:t>
            </a:r>
          </a:p>
          <a:p>
            <a:pPr marL="0" lvl="0" indent="0">
              <a:lnSpc>
                <a:spcPct val="100000"/>
              </a:lnSpc>
              <a:spcBef>
                <a:spcPts val="0"/>
              </a:spcBef>
              <a:buNone/>
            </a:pPr>
            <a:r>
              <a:rPr lang="pl-PL" sz="1200"/>
              <a:t>pełną skalę. Gmina wprowadza projekty związane z ochroną środowiska i efektywnością</a:t>
            </a:r>
          </a:p>
          <a:p>
            <a:pPr marL="0" lvl="0" indent="0">
              <a:lnSpc>
                <a:spcPct val="100000"/>
              </a:lnSpc>
              <a:spcBef>
                <a:spcPts val="0"/>
              </a:spcBef>
              <a:buNone/>
            </a:pPr>
            <a:r>
              <a:rPr lang="pl-PL" sz="1200"/>
              <a:t>energetyczną, jednak nie wszystkie cele w tym zakresie zostają w pełni osiągnięte.</a:t>
            </a:r>
          </a:p>
        </p:txBody>
      </p:sp>
      <p:sp>
        <p:nvSpPr>
          <p:cNvPr id="4" name="Symbol zastępczy tekstu 3"/>
          <p:cNvSpPr>
            <a:spLocks noGrp="1"/>
          </p:cNvSpPr>
          <p:nvPr>
            <p:ph type="body" sz="half" idx="2"/>
          </p:nvPr>
        </p:nvSpPr>
        <p:spPr>
          <a:xfrm>
            <a:off x="772704" y="2378327"/>
            <a:ext cx="3618924" cy="3359742"/>
          </a:xfrm>
        </p:spPr>
        <p:txBody>
          <a:bodyPr>
            <a:normAutofit/>
          </a:bodyPr>
          <a:lstStyle/>
          <a:p>
            <a:pPr>
              <a:lnSpc>
                <a:spcPct val="100000"/>
              </a:lnSpc>
              <a:spcBef>
                <a:spcPts val="0"/>
              </a:spcBef>
            </a:pPr>
            <a:r>
              <a:rPr lang="pl-PL" sz="1200"/>
              <a:t>Grodzisk Mazowiecki jest stabilnie rozwijającą</a:t>
            </a:r>
          </a:p>
          <a:p>
            <a:pPr>
              <a:lnSpc>
                <a:spcPct val="100000"/>
              </a:lnSpc>
              <a:spcBef>
                <a:spcPts val="0"/>
              </a:spcBef>
            </a:pPr>
            <a:r>
              <a:rPr lang="pl-PL" sz="1200"/>
              <a:t>się gminą, która efektywnie wykorzystuje dostępne zasoby i szanse, ale napotyka również na</a:t>
            </a:r>
          </a:p>
          <a:p>
            <a:pPr>
              <a:lnSpc>
                <a:spcPct val="100000"/>
              </a:lnSpc>
              <a:spcBef>
                <a:spcPts val="0"/>
              </a:spcBef>
            </a:pPr>
            <a:r>
              <a:rPr lang="pl-PL" sz="1200"/>
              <a:t>bariery, które spowalniają pełną realizację potencjału innowacyjnego i gospodarczo-</a:t>
            </a:r>
          </a:p>
          <a:p>
            <a:pPr>
              <a:lnSpc>
                <a:spcPct val="100000"/>
              </a:lnSpc>
              <a:spcBef>
                <a:spcPts val="0"/>
              </a:spcBef>
            </a:pPr>
            <a:r>
              <a:rPr lang="pl-PL" sz="1200"/>
              <a:t>społecznego.</a:t>
            </a:r>
          </a:p>
          <a:p>
            <a:pPr>
              <a:lnSpc>
                <a:spcPct val="100000"/>
              </a:lnSpc>
              <a:spcBef>
                <a:spcPts val="0"/>
              </a:spcBef>
            </a:pPr>
            <a:endParaRPr lang="pl-PL" sz="1200" b="1">
              <a:solidFill>
                <a:srgbClr val="C00000"/>
              </a:solidFill>
            </a:endParaRPr>
          </a:p>
          <a:p>
            <a:pPr>
              <a:lnSpc>
                <a:spcPct val="100000"/>
              </a:lnSpc>
              <a:spcBef>
                <a:spcPts val="0"/>
              </a:spcBef>
            </a:pPr>
            <a:endParaRPr lang="pl-PL" sz="1200" b="1">
              <a:solidFill>
                <a:srgbClr val="C00000"/>
              </a:solidFill>
            </a:endParaRP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7" name="Obraz 6"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391265" y="6261735"/>
            <a:ext cx="1591235" cy="459740"/>
          </a:xfrm>
          <a:prstGeom prst="rect">
            <a:avLst/>
          </a:prstGeom>
          <a:noFill/>
          <a:ln>
            <a:noFill/>
          </a:ln>
        </p:spPr>
      </p:pic>
      <p:sp>
        <p:nvSpPr>
          <p:cNvPr id="6" name="Symbol zastępczy numeru slajdu 5">
            <a:extLst>
              <a:ext uri="{FF2B5EF4-FFF2-40B4-BE49-F238E27FC236}">
                <a16:creationId xmlns:a16="http://schemas.microsoft.com/office/drawing/2014/main" xmlns="" id="{23705F47-4621-B1E0-3835-69D9B8E65CF7}"/>
              </a:ext>
            </a:extLst>
          </p:cNvPr>
          <p:cNvSpPr>
            <a:spLocks noGrp="1"/>
          </p:cNvSpPr>
          <p:nvPr>
            <p:ph type="sldNum" sz="quarter" idx="12"/>
          </p:nvPr>
        </p:nvSpPr>
        <p:spPr/>
        <p:txBody>
          <a:bodyPr/>
          <a:lstStyle/>
          <a:p>
            <a:fld id="{22AA28CC-A34B-4C19-AFE3-B6439D8E44AD}" type="slidenum">
              <a:rPr lang="pl-PL" smtClean="0"/>
              <a:t>53</a:t>
            </a:fld>
            <a:endParaRPr lang="pl-PL"/>
          </a:p>
        </p:txBody>
      </p:sp>
    </p:spTree>
    <p:extLst>
      <p:ext uri="{BB962C8B-B14F-4D97-AF65-F5344CB8AC3E}">
        <p14:creationId xmlns:p14="http://schemas.microsoft.com/office/powerpoint/2010/main" val="817325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363932" y="6261735"/>
            <a:ext cx="1591235" cy="459740"/>
          </a:xfrm>
          <a:prstGeom prst="rect">
            <a:avLst/>
          </a:prstGeom>
          <a:noFill/>
          <a:ln>
            <a:noFill/>
          </a:ln>
        </p:spPr>
      </p:pic>
      <p:sp>
        <p:nvSpPr>
          <p:cNvPr id="2" name="Symbol zastępczy stopki 1"/>
          <p:cNvSpPr>
            <a:spLocks noGrp="1"/>
          </p:cNvSpPr>
          <p:nvPr>
            <p:ph type="ftr" sz="quarter" idx="11"/>
          </p:nvPr>
        </p:nvSpPr>
        <p:spPr/>
        <p:txBody>
          <a:bodyPr/>
          <a:lstStyle/>
          <a:p>
            <a:r>
              <a:rPr lang="pl-PL"/>
              <a:t>Strategia rozwoju gminy Grodzisk Mazowiecki do 2035</a:t>
            </a:r>
          </a:p>
        </p:txBody>
      </p:sp>
      <p:graphicFrame>
        <p:nvGraphicFramePr>
          <p:cNvPr id="4" name="Symbol zastępczy zawartości 6"/>
          <p:cNvGraphicFramePr>
            <a:graphicFrameLocks/>
          </p:cNvGraphicFramePr>
          <p:nvPr>
            <p:extLst>
              <p:ext uri="{D42A27DB-BD31-4B8C-83A1-F6EECF244321}">
                <p14:modId xmlns:p14="http://schemas.microsoft.com/office/powerpoint/2010/main" val="3335460741"/>
              </p:ext>
            </p:extLst>
          </p:nvPr>
        </p:nvGraphicFramePr>
        <p:xfrm>
          <a:off x="2115047" y="104870"/>
          <a:ext cx="9796007" cy="6278880"/>
        </p:xfrm>
        <a:graphic>
          <a:graphicData uri="http://schemas.openxmlformats.org/drawingml/2006/table">
            <a:tbl>
              <a:tblPr firstRow="1" bandRow="1">
                <a:tableStyleId>{073A0DAA-6AF3-43AB-8588-CEC1D06C72B9}</a:tableStyleId>
              </a:tblPr>
              <a:tblGrid>
                <a:gridCol w="4763889">
                  <a:extLst>
                    <a:ext uri="{9D8B030D-6E8A-4147-A177-3AD203B41FA5}">
                      <a16:colId xmlns:a16="http://schemas.microsoft.com/office/drawing/2014/main" xmlns="" val="20000"/>
                    </a:ext>
                  </a:extLst>
                </a:gridCol>
                <a:gridCol w="5032118">
                  <a:extLst>
                    <a:ext uri="{9D8B030D-6E8A-4147-A177-3AD203B41FA5}">
                      <a16:colId xmlns:a16="http://schemas.microsoft.com/office/drawing/2014/main" xmlns="" val="20001"/>
                    </a:ext>
                  </a:extLst>
                </a:gridCol>
              </a:tblGrid>
              <a:tr h="2801604">
                <a:tc>
                  <a:txBody>
                    <a:bodyPr/>
                    <a:lstStyle/>
                    <a:p>
                      <a:pPr lvl="0"/>
                      <a:r>
                        <a:rPr lang="pl-PL" sz="1000" b="1" kern="1200">
                          <a:solidFill>
                            <a:schemeClr val="tx1"/>
                          </a:solidFill>
                          <a:effectLst/>
                          <a:latin typeface="Cambria" panose="02040503050406030204" pitchFamily="18" charset="0"/>
                          <a:ea typeface="Cambria" panose="02040503050406030204" pitchFamily="18" charset="0"/>
                          <a:cs typeface="+mn-cs"/>
                        </a:rPr>
                        <a:t>Dobrze rozwinięta infrastruktura komunikacyjna</a:t>
                      </a:r>
                    </a:p>
                    <a:p>
                      <a:pPr lvl="0" defTabSz="1022350"/>
                      <a:r>
                        <a:rPr lang="pl-PL" sz="1000" b="0" kern="1200">
                          <a:solidFill>
                            <a:schemeClr val="tx1"/>
                          </a:solidFill>
                          <a:effectLst/>
                          <a:latin typeface="Cambria" panose="02040503050406030204" pitchFamily="18" charset="0"/>
                          <a:ea typeface="Cambria" panose="02040503050406030204" pitchFamily="18" charset="0"/>
                          <a:cs typeface="+mn-cs"/>
                        </a:rPr>
                        <a:t>Gmina utrzymuje</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swoje atuty związane z bliskością Warszawy oraz dobrą dostępnością</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komunikacyjną, w tym rozwiniętymi połączeniami drogowymi (A2, S8) i kolejowymi. Inwestycje w transport publiczny są kontynuowane, ale w umiarkowanym tempie.</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Mieszkańcy i inwestorzy mogą liczyć na stabilny rozwój infrastruktury.</a:t>
                      </a:r>
                    </a:p>
                    <a:p>
                      <a:pPr lvl="0" defTabSz="1022350"/>
                      <a:r>
                        <a:rPr lang="pl-PL" sz="1000" b="1" kern="1200">
                          <a:solidFill>
                            <a:schemeClr val="tx1"/>
                          </a:solidFill>
                          <a:effectLst/>
                          <a:latin typeface="Cambria" panose="02040503050406030204" pitchFamily="18" charset="0"/>
                          <a:ea typeface="Cambria" panose="02040503050406030204" pitchFamily="18" charset="0"/>
                          <a:cs typeface="+mn-cs"/>
                        </a:rPr>
                        <a:t>Wysoka jakość życia</a:t>
                      </a:r>
                    </a:p>
                    <a:p>
                      <a:pPr lvl="0" defTabSz="1022350"/>
                      <a:r>
                        <a:rPr lang="pl-PL" sz="1000" b="0" kern="1200">
                          <a:solidFill>
                            <a:schemeClr val="tx1"/>
                          </a:solidFill>
                          <a:effectLst/>
                          <a:latin typeface="Cambria" panose="02040503050406030204" pitchFamily="18" charset="0"/>
                          <a:ea typeface="Cambria" panose="02040503050406030204" pitchFamily="18" charset="0"/>
                          <a:cs typeface="+mn-cs"/>
                        </a:rPr>
                        <a:t>Grodzisk Mazowiecki rozwija swoje usługi publiczne, w tym</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ofertę edukacyjną, rekreacyjną i kulturalną. Powstają nowe obiekty sportowe i centra</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społeczne, a istniejące placówki są modernizowane. Jakość życia mieszkańców</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poprawia się, jednak tempo wdrażania innowacyjnych rozwiązań, takich jak Smart</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City, jest umiarkowane, a pełna cyfryzacja usług publicznych następuje stopniowo.</a:t>
                      </a:r>
                    </a:p>
                    <a:p>
                      <a:pPr lvl="0" defTabSz="1022350"/>
                      <a:r>
                        <a:rPr lang="pl-PL" sz="1000" b="1" kern="1200">
                          <a:solidFill>
                            <a:schemeClr val="tx1"/>
                          </a:solidFill>
                          <a:effectLst/>
                          <a:latin typeface="Cambria" panose="02040503050406030204" pitchFamily="18" charset="0"/>
                          <a:ea typeface="Cambria" panose="02040503050406030204" pitchFamily="18" charset="0"/>
                          <a:cs typeface="+mn-cs"/>
                        </a:rPr>
                        <a:t>Stabilność gospodarcza </a:t>
                      </a:r>
                    </a:p>
                    <a:p>
                      <a:pPr lvl="0" defTabSz="1022350"/>
                      <a:r>
                        <a:rPr lang="pl-PL" sz="1000" b="0" kern="1200">
                          <a:solidFill>
                            <a:schemeClr val="tx1"/>
                          </a:solidFill>
                          <a:effectLst/>
                          <a:latin typeface="Cambria" panose="02040503050406030204" pitchFamily="18" charset="0"/>
                          <a:ea typeface="Cambria" panose="02040503050406030204" pitchFamily="18" charset="0"/>
                          <a:cs typeface="+mn-cs"/>
                        </a:rPr>
                        <a:t>Lokalny rynek przedsiębiorczości rozwija się, ale bez</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spektakularnych wzrostów. Gmina wspiera małe i średnie przedsiębiorstwa, a</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inwestycje przychodzą z umiarkowanym tempem. Dzięki bliskości Warszawy, gmina</a:t>
                      </a:r>
                      <a:r>
                        <a:rPr lang="pl-PL" sz="1000" b="0" kern="1200" baseline="0">
                          <a:solidFill>
                            <a:schemeClr val="tx1"/>
                          </a:solidFill>
                          <a:effectLst/>
                          <a:latin typeface="Cambria" panose="02040503050406030204" pitchFamily="18" charset="0"/>
                          <a:ea typeface="Cambria" panose="02040503050406030204" pitchFamily="18" charset="0"/>
                          <a:cs typeface="+mn-cs"/>
                        </a:rPr>
                        <a:t> </a:t>
                      </a:r>
                      <a:r>
                        <a:rPr lang="pl-PL" sz="1000" b="0" kern="1200">
                          <a:solidFill>
                            <a:schemeClr val="tx1"/>
                          </a:solidFill>
                          <a:effectLst/>
                          <a:latin typeface="Cambria" panose="02040503050406030204" pitchFamily="18" charset="0"/>
                          <a:ea typeface="Cambria" panose="02040503050406030204" pitchFamily="18" charset="0"/>
                          <a:cs typeface="+mn-cs"/>
                        </a:rPr>
                        <a:t>nadal korzysta na napływie nowych mieszkańców i firm, ale nie wszystkie potencjalne projekty innowacyjne są w pełni realizowane.</a:t>
                      </a:r>
                      <a:endParaRPr lang="pl-PL" sz="1000" b="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pl-PL" sz="1000" b="1" kern="1200">
                          <a:solidFill>
                            <a:schemeClr val="tx1"/>
                          </a:solidFill>
                          <a:effectLst/>
                          <a:latin typeface="Cambria" panose="02040503050406030204" pitchFamily="18" charset="0"/>
                          <a:ea typeface="Cambria" panose="02040503050406030204" pitchFamily="18" charset="0"/>
                        </a:rPr>
                        <a:t>Ograniczona dostępność terenów inwestycyjnych</a:t>
                      </a:r>
                    </a:p>
                    <a:p>
                      <a:pPr lvl="0"/>
                      <a:r>
                        <a:rPr lang="pl-PL" sz="1000" b="0" kern="1200">
                          <a:solidFill>
                            <a:schemeClr val="tx1"/>
                          </a:solidFill>
                          <a:effectLst/>
                          <a:latin typeface="Cambria" panose="02040503050406030204" pitchFamily="18" charset="0"/>
                          <a:ea typeface="Cambria" panose="02040503050406030204" pitchFamily="18" charset="0"/>
                        </a:rPr>
                        <a:t>Brak dużych, dostępnych</a:t>
                      </a:r>
                      <a:r>
                        <a:rPr lang="pl-PL" sz="1000" b="0" kern="1200" baseline="0">
                          <a:solidFill>
                            <a:schemeClr val="tx1"/>
                          </a:solidFill>
                          <a:effectLst/>
                          <a:latin typeface="Cambria" panose="02040503050406030204" pitchFamily="18" charset="0"/>
                          <a:ea typeface="Cambria" panose="02040503050406030204" pitchFamily="18" charset="0"/>
                        </a:rPr>
                        <a:t> </a:t>
                      </a:r>
                      <a:r>
                        <a:rPr lang="pl-PL" sz="1000" b="0" kern="1200">
                          <a:solidFill>
                            <a:schemeClr val="tx1"/>
                          </a:solidFill>
                          <a:effectLst/>
                          <a:latin typeface="Cambria" panose="02040503050406030204" pitchFamily="18" charset="0"/>
                          <a:ea typeface="Cambria" panose="02040503050406030204" pitchFamily="18" charset="0"/>
                        </a:rPr>
                        <a:t>terenów inwestycyjnych nadal ogranicza możliwości przyciągania nowych inwestorów</a:t>
                      </a:r>
                      <a:r>
                        <a:rPr lang="pl-PL" sz="1000" b="0" kern="1200" baseline="0">
                          <a:solidFill>
                            <a:schemeClr val="tx1"/>
                          </a:solidFill>
                          <a:effectLst/>
                          <a:latin typeface="Cambria" panose="02040503050406030204" pitchFamily="18" charset="0"/>
                          <a:ea typeface="Cambria" panose="02040503050406030204" pitchFamily="18" charset="0"/>
                        </a:rPr>
                        <a:t> </a:t>
                      </a:r>
                      <a:r>
                        <a:rPr lang="pl-PL" sz="1000" b="0" kern="1200">
                          <a:solidFill>
                            <a:schemeClr val="tx1"/>
                          </a:solidFill>
                          <a:effectLst/>
                          <a:latin typeface="Cambria" panose="02040503050406030204" pitchFamily="18" charset="0"/>
                          <a:ea typeface="Cambria" panose="02040503050406030204" pitchFamily="18" charset="0"/>
                        </a:rPr>
                        <a:t>i rozwój przemysłu na większą skalę. W scenariuszu realnym podejmowane są</a:t>
                      </a:r>
                      <a:r>
                        <a:rPr lang="pl-PL" sz="1000" b="0" kern="1200" baseline="0">
                          <a:solidFill>
                            <a:schemeClr val="tx1"/>
                          </a:solidFill>
                          <a:effectLst/>
                          <a:latin typeface="Cambria" panose="02040503050406030204" pitchFamily="18" charset="0"/>
                          <a:ea typeface="Cambria" panose="02040503050406030204" pitchFamily="18" charset="0"/>
                        </a:rPr>
                        <a:t> </a:t>
                      </a:r>
                      <a:r>
                        <a:rPr lang="pl-PL" sz="1000" b="0" kern="1200">
                          <a:solidFill>
                            <a:schemeClr val="tx1"/>
                          </a:solidFill>
                          <a:effectLst/>
                          <a:latin typeface="Cambria" panose="02040503050406030204" pitchFamily="18" charset="0"/>
                          <a:ea typeface="Cambria" panose="02040503050406030204" pitchFamily="18" charset="0"/>
                        </a:rPr>
                        <a:t>działania mające na celu lepsze zagospodarowanie dostępnej przestrzeni, ale nie</a:t>
                      </a:r>
                      <a:r>
                        <a:rPr lang="pl-PL" sz="1000" b="0" kern="1200" baseline="0">
                          <a:solidFill>
                            <a:schemeClr val="tx1"/>
                          </a:solidFill>
                          <a:effectLst/>
                          <a:latin typeface="Cambria" panose="02040503050406030204" pitchFamily="18" charset="0"/>
                          <a:ea typeface="Cambria" panose="02040503050406030204" pitchFamily="18" charset="0"/>
                        </a:rPr>
                        <a:t> </a:t>
                      </a:r>
                      <a:r>
                        <a:rPr lang="pl-PL" sz="1000" b="0" kern="1200">
                          <a:solidFill>
                            <a:schemeClr val="tx1"/>
                          </a:solidFill>
                          <a:effectLst/>
                          <a:latin typeface="Cambria" panose="02040503050406030204" pitchFamily="18" charset="0"/>
                          <a:ea typeface="Cambria" panose="02040503050406030204" pitchFamily="18" charset="0"/>
                        </a:rPr>
                        <a:t>wszystkie bariery są w pełni zneutralizowane.</a:t>
                      </a:r>
                    </a:p>
                    <a:p>
                      <a:pPr lvl="0"/>
                      <a:r>
                        <a:rPr lang="pl-PL" sz="1000" b="1" kern="1200">
                          <a:solidFill>
                            <a:schemeClr val="tx1"/>
                          </a:solidFill>
                          <a:effectLst/>
                          <a:latin typeface="Cambria" panose="02040503050406030204" pitchFamily="18" charset="0"/>
                          <a:ea typeface="Cambria" panose="02040503050406030204" pitchFamily="18" charset="0"/>
                        </a:rPr>
                        <a:t>Brak pełnej transformacji energetycznej</a:t>
                      </a:r>
                    </a:p>
                    <a:p>
                      <a:pPr lvl="0"/>
                      <a:r>
                        <a:rPr lang="pl-PL" sz="1000" b="0" kern="1200">
                          <a:solidFill>
                            <a:schemeClr val="tx1"/>
                          </a:solidFill>
                          <a:effectLst/>
                          <a:latin typeface="Cambria" panose="02040503050406030204" pitchFamily="18" charset="0"/>
                          <a:ea typeface="Cambria" panose="02040503050406030204" pitchFamily="18" charset="0"/>
                        </a:rPr>
                        <a:t>Choć wprowadza się stopniowe</a:t>
                      </a:r>
                      <a:r>
                        <a:rPr lang="pl-PL" sz="1000" b="0" kern="1200" baseline="0">
                          <a:solidFill>
                            <a:schemeClr val="tx1"/>
                          </a:solidFill>
                          <a:effectLst/>
                          <a:latin typeface="Cambria" panose="02040503050406030204" pitchFamily="18" charset="0"/>
                          <a:ea typeface="Cambria" panose="02040503050406030204" pitchFamily="18" charset="0"/>
                        </a:rPr>
                        <a:t> </a:t>
                      </a:r>
                      <a:r>
                        <a:rPr lang="pl-PL" sz="1000" b="0" kern="1200">
                          <a:solidFill>
                            <a:schemeClr val="tx1"/>
                          </a:solidFill>
                          <a:effectLst/>
                          <a:latin typeface="Cambria" panose="02040503050406030204" pitchFamily="18" charset="0"/>
                          <a:ea typeface="Cambria" panose="02040503050406030204" pitchFamily="18" charset="0"/>
                        </a:rPr>
                        <a:t>rozwiązania związane z odnawialnymi źródłami energii (OZE), tempo wdrażania tych technologii jest stosunkowo wolne. Gmina inwestuje w ekologiczne rozwiązania, ale</a:t>
                      </a:r>
                      <a:r>
                        <a:rPr lang="pl-PL" sz="1000" b="0" kern="1200" baseline="0">
                          <a:solidFill>
                            <a:schemeClr val="tx1"/>
                          </a:solidFill>
                          <a:effectLst/>
                          <a:latin typeface="Cambria" panose="02040503050406030204" pitchFamily="18" charset="0"/>
                          <a:ea typeface="Cambria" panose="02040503050406030204" pitchFamily="18" charset="0"/>
                        </a:rPr>
                        <a:t> </a:t>
                      </a:r>
                      <a:r>
                        <a:rPr lang="pl-PL" sz="1000" b="0" kern="1200">
                          <a:solidFill>
                            <a:schemeClr val="tx1"/>
                          </a:solidFill>
                          <a:effectLst/>
                          <a:latin typeface="Cambria" panose="02040503050406030204" pitchFamily="18" charset="0"/>
                          <a:ea typeface="Cambria" panose="02040503050406030204" pitchFamily="18" charset="0"/>
                        </a:rPr>
                        <a:t>pozostaje częściowo zależna od tradycyjnych źródeł energii.</a:t>
                      </a:r>
                      <a:endParaRPr lang="pl-PL" sz="1000" b="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3322225">
                <a:tc>
                  <a:txBody>
                    <a:bodyPr/>
                    <a:lstStyle/>
                    <a:p>
                      <a:pPr lvl="0"/>
                      <a:r>
                        <a:rPr lang="pl-PL" sz="1000" b="1" kern="1200" dirty="0">
                          <a:solidFill>
                            <a:schemeClr val="tx1"/>
                          </a:solidFill>
                          <a:effectLst/>
                          <a:latin typeface="Cambria" panose="02040503050406030204" pitchFamily="18" charset="0"/>
                          <a:ea typeface="Cambria" panose="02040503050406030204" pitchFamily="18" charset="0"/>
                          <a:cs typeface="+mn-cs"/>
                        </a:rPr>
                        <a:t>Rozwój aglomeracji warszawskiej i Centralnego Portu Komunikacyjnego</a:t>
                      </a:r>
                    </a:p>
                    <a:p>
                      <a:pPr lvl="0"/>
                      <a:r>
                        <a:rPr lang="pl-PL" sz="1000" b="0" kern="1200" dirty="0">
                          <a:solidFill>
                            <a:schemeClr val="tx1"/>
                          </a:solidFill>
                          <a:effectLst/>
                          <a:latin typeface="Cambria" panose="02040503050406030204" pitchFamily="18" charset="0"/>
                          <a:ea typeface="Cambria" panose="02040503050406030204" pitchFamily="18" charset="0"/>
                          <a:cs typeface="+mn-cs"/>
                        </a:rPr>
                        <a:t>Realizacja Centralnego Portu Komunikacyjnego (CPK) oraz rozwój aglomeracji warszawskiej przynosi korzyści dla</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gminy, ale nie są one dynamiczne. Wzrost liczby mieszkańców i inwestorów jest</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stabilny, jednak Grodzisk Mazowiecki i jego bliskie sąsiedztwo nie staje się </a:t>
                      </a:r>
                      <a:r>
                        <a:rPr lang="pl-PL" sz="1000" b="0" kern="1200" dirty="0" err="1">
                          <a:solidFill>
                            <a:schemeClr val="tx1"/>
                          </a:solidFill>
                          <a:effectLst/>
                          <a:latin typeface="Cambria" panose="02040503050406030204" pitchFamily="18" charset="0"/>
                          <a:ea typeface="Cambria" panose="02040503050406030204" pitchFamily="18" charset="0"/>
                          <a:cs typeface="+mn-cs"/>
                        </a:rPr>
                        <a:t>subaglomeracyjnym</a:t>
                      </a:r>
                      <a:r>
                        <a:rPr lang="pl-PL" sz="1000" b="0" kern="1200" dirty="0">
                          <a:solidFill>
                            <a:schemeClr val="tx1"/>
                          </a:solidFill>
                          <a:effectLst/>
                          <a:latin typeface="Cambria" panose="02040503050406030204" pitchFamily="18" charset="0"/>
                          <a:ea typeface="Cambria" panose="02040503050406030204" pitchFamily="18" charset="0"/>
                          <a:cs typeface="+mn-cs"/>
                        </a:rPr>
                        <a:t> centrum inwestycyjnym regionu, a jedynie korzysta z  napływu</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nowych mieszkańców.</a:t>
                      </a:r>
                    </a:p>
                    <a:p>
                      <a:pPr lvl="0"/>
                      <a:r>
                        <a:rPr lang="pl-PL" sz="1000" b="1" kern="1200" dirty="0">
                          <a:solidFill>
                            <a:schemeClr val="tx1"/>
                          </a:solidFill>
                          <a:effectLst/>
                          <a:latin typeface="Cambria" panose="02040503050406030204" pitchFamily="18" charset="0"/>
                          <a:ea typeface="Cambria" panose="02040503050406030204" pitchFamily="18" charset="0"/>
                          <a:cs typeface="+mn-cs"/>
                        </a:rPr>
                        <a:t>Fundusze zewnętrzne</a:t>
                      </a:r>
                    </a:p>
                    <a:p>
                      <a:pPr lvl="0"/>
                      <a:r>
                        <a:rPr lang="pl-PL" sz="1000" b="0" kern="1200" dirty="0">
                          <a:solidFill>
                            <a:schemeClr val="tx1"/>
                          </a:solidFill>
                          <a:effectLst/>
                          <a:latin typeface="Cambria" panose="02040503050406030204" pitchFamily="18" charset="0"/>
                          <a:ea typeface="Cambria" panose="02040503050406030204" pitchFamily="18" charset="0"/>
                          <a:cs typeface="+mn-cs"/>
                        </a:rPr>
                        <a:t>Gmina efektywnie korzysta z dostępnych funduszy, w tym</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unijnych, ale wdrożenie nowoczesnych projektów jest stopniowe i dostosowane do</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możliwości finansowych i personalnych. Wspierane są głównie projekty dotyczące</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poprawy jakości życia mieszkańców, w tym usług społecznych, administracyjnych i</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komunalnych, rozwój transportu publicznego oraz modernizacja infrastruktury</a:t>
                      </a:r>
                      <a:r>
                        <a:rPr lang="pl-PL" sz="1000" b="0" kern="1200" baseline="0" dirty="0">
                          <a:solidFill>
                            <a:schemeClr val="tx1"/>
                          </a:solidFill>
                          <a:effectLst/>
                          <a:latin typeface="Cambria" panose="02040503050406030204" pitchFamily="18" charset="0"/>
                          <a:ea typeface="Cambria" panose="02040503050406030204" pitchFamily="18" charset="0"/>
                          <a:cs typeface="+mn-cs"/>
                        </a:rPr>
                        <a:t> </a:t>
                      </a:r>
                      <a:r>
                        <a:rPr lang="pl-PL" sz="1000" b="0" kern="1200" dirty="0">
                          <a:solidFill>
                            <a:schemeClr val="tx1"/>
                          </a:solidFill>
                          <a:effectLst/>
                          <a:latin typeface="Cambria" panose="02040503050406030204" pitchFamily="18" charset="0"/>
                          <a:ea typeface="Cambria" panose="02040503050406030204" pitchFamily="18" charset="0"/>
                          <a:cs typeface="+mn-cs"/>
                        </a:rPr>
                        <a:t>technicznej.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r>
                        <a:rPr lang="pl-PL" sz="1000" b="0" kern="1200" dirty="0">
                          <a:solidFill>
                            <a:schemeClr val="dk1"/>
                          </a:solidFill>
                          <a:effectLst/>
                          <a:latin typeface="Cambria" panose="02040503050406030204" pitchFamily="18" charset="0"/>
                          <a:ea typeface="Cambria" panose="02040503050406030204" pitchFamily="18" charset="0"/>
                          <a:cs typeface="+mn-cs"/>
                        </a:rPr>
                        <a:t>             </a:t>
                      </a:r>
                      <a:r>
                        <a:rPr lang="pl-PL" sz="1000" b="1" kern="1200" dirty="0">
                          <a:solidFill>
                            <a:schemeClr val="dk1"/>
                          </a:solidFill>
                          <a:effectLst/>
                          <a:latin typeface="Cambria" panose="02040503050406030204" pitchFamily="18" charset="0"/>
                          <a:ea typeface="Cambria" panose="02040503050406030204" pitchFamily="18" charset="0"/>
                          <a:cs typeface="+mn-cs"/>
                        </a:rPr>
                        <a:t>Starzenie się społeczeństwa </a:t>
                      </a:r>
                      <a:r>
                        <a:rPr lang="pl-PL" sz="1000" b="0" kern="1200" dirty="0">
                          <a:solidFill>
                            <a:schemeClr val="dk1"/>
                          </a:solidFill>
                          <a:effectLst/>
                          <a:latin typeface="Cambria" panose="02040503050406030204" pitchFamily="18" charset="0"/>
                          <a:ea typeface="Cambria" panose="02040503050406030204" pitchFamily="18" charset="0"/>
                          <a:cs typeface="+mn-cs"/>
                        </a:rPr>
                        <a:t>– problem starzenia się społeczeństwa nie jest w pełni</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rozwiązany. Choć wprowadzane są programy wsparcia dla seniorów i</a:t>
                      </a:r>
                      <a:r>
                        <a:rPr lang="pl-PL" sz="1000" b="0" kern="1200" baseline="0" dirty="0">
                          <a:solidFill>
                            <a:schemeClr val="dk1"/>
                          </a:solidFill>
                          <a:effectLst/>
                          <a:latin typeface="Cambria" panose="02040503050406030204" pitchFamily="18" charset="0"/>
                          <a:ea typeface="Cambria" panose="02040503050406030204" pitchFamily="18" charset="0"/>
                          <a:cs typeface="+mn-cs"/>
                        </a:rPr>
                        <a:t> d</a:t>
                      </a:r>
                      <a:r>
                        <a:rPr lang="pl-PL" sz="1000" b="0" kern="1200" dirty="0">
                          <a:solidFill>
                            <a:schemeClr val="dk1"/>
                          </a:solidFill>
                          <a:effectLst/>
                          <a:latin typeface="Cambria" panose="02040503050406030204" pitchFamily="18" charset="0"/>
                          <a:ea typeface="Cambria" panose="02040503050406030204" pitchFamily="18" charset="0"/>
                          <a:cs typeface="+mn-cs"/>
                        </a:rPr>
                        <a:t>ostosowywana</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infrastruktura publiczna, wyzwaniem pozostaje zwiększone</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zapotrzebowanie na usługi zdrowotne i opiekuńcze.</a:t>
                      </a:r>
                    </a:p>
                    <a:p>
                      <a:pPr lvl="0"/>
                      <a:r>
                        <a:rPr lang="pl-PL" sz="1000" b="1" kern="1200" dirty="0">
                          <a:solidFill>
                            <a:schemeClr val="dk1"/>
                          </a:solidFill>
                          <a:effectLst/>
                          <a:latin typeface="Cambria" panose="02040503050406030204" pitchFamily="18" charset="0"/>
                          <a:ea typeface="Cambria" panose="02040503050406030204" pitchFamily="18" charset="0"/>
                          <a:cs typeface="+mn-cs"/>
                        </a:rPr>
                        <a:t>Ograniczenia infrastrukturalne</a:t>
                      </a:r>
                      <a:r>
                        <a:rPr lang="pl-PL" sz="1000" b="0" kern="1200" dirty="0">
                          <a:solidFill>
                            <a:schemeClr val="dk1"/>
                          </a:solidFill>
                          <a:effectLst/>
                          <a:latin typeface="Cambria" panose="02040503050406030204" pitchFamily="18" charset="0"/>
                          <a:ea typeface="Cambria" panose="02040503050406030204" pitchFamily="18" charset="0"/>
                          <a:cs typeface="+mn-cs"/>
                        </a:rPr>
                        <a:t/>
                      </a:r>
                      <a:br>
                        <a:rPr lang="pl-PL" sz="1000" b="0" kern="1200" dirty="0">
                          <a:solidFill>
                            <a:schemeClr val="dk1"/>
                          </a:solidFill>
                          <a:effectLst/>
                          <a:latin typeface="Cambria" panose="02040503050406030204" pitchFamily="18" charset="0"/>
                          <a:ea typeface="Cambria" panose="02040503050406030204" pitchFamily="18" charset="0"/>
                          <a:cs typeface="+mn-cs"/>
                        </a:rPr>
                      </a:br>
                      <a:r>
                        <a:rPr lang="pl-PL" sz="1000" b="0" kern="1200" dirty="0">
                          <a:solidFill>
                            <a:schemeClr val="dk1"/>
                          </a:solidFill>
                          <a:effectLst/>
                          <a:latin typeface="Cambria" panose="02040503050406030204" pitchFamily="18" charset="0"/>
                          <a:ea typeface="Cambria" panose="02040503050406030204" pitchFamily="18" charset="0"/>
                          <a:cs typeface="+mn-cs"/>
                        </a:rPr>
                        <a:t>Rozwój urbanistyczny powoduje presję na</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istniejącą infrastrukturę techniczną,</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Choć podejmowane są działania mające na celu</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modernizację sieci wodno-kanalizacyjnej, odpadowej i energetycznej, gmina</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napotyka trudności w nadążaniu za potrzebami rosnącej populacji.</a:t>
                      </a:r>
                    </a:p>
                    <a:p>
                      <a:pPr lvl="0"/>
                      <a:r>
                        <a:rPr lang="pl-PL" sz="1000" b="1" kern="1200" dirty="0">
                          <a:solidFill>
                            <a:schemeClr val="dk1"/>
                          </a:solidFill>
                          <a:effectLst/>
                          <a:latin typeface="Cambria" panose="02040503050406030204" pitchFamily="18" charset="0"/>
                          <a:ea typeface="Cambria" panose="02040503050406030204" pitchFamily="18" charset="0"/>
                          <a:cs typeface="+mn-cs"/>
                        </a:rPr>
                        <a:t>Stabilny wzrost gospodarczy i społeczny </a:t>
                      </a:r>
                    </a:p>
                    <a:p>
                      <a:pPr lvl="0"/>
                      <a:r>
                        <a:rPr lang="pl-PL" sz="1000" b="0" kern="1200" dirty="0">
                          <a:solidFill>
                            <a:schemeClr val="dk1"/>
                          </a:solidFill>
                          <a:effectLst/>
                          <a:latin typeface="Cambria" panose="02040503050406030204" pitchFamily="18" charset="0"/>
                          <a:ea typeface="Cambria" panose="02040503050406030204" pitchFamily="18" charset="0"/>
                          <a:cs typeface="+mn-cs"/>
                        </a:rPr>
                        <a:t>Grodzisk Mazowiecki rozwija się w sposób umiarkowany, przyciągając nowych mieszkańców i inwestorów, ale nie osiąga spektakularnych wzrostów. Rozwój aglomeracji warszawskiej i CPK</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przynosi umiarkowane efekty.</a:t>
                      </a:r>
                    </a:p>
                    <a:p>
                      <a:pPr lvl="0"/>
                      <a:r>
                        <a:rPr lang="pl-PL" sz="1000" b="1" kern="1200" dirty="0">
                          <a:solidFill>
                            <a:schemeClr val="dk1"/>
                          </a:solidFill>
                          <a:effectLst/>
                          <a:latin typeface="Cambria" panose="02040503050406030204" pitchFamily="18" charset="0"/>
                          <a:ea typeface="Cambria" panose="02040503050406030204" pitchFamily="18" charset="0"/>
                          <a:cs typeface="+mn-cs"/>
                        </a:rPr>
                        <a:t>Modernizacja infrastruktury publicznej i technicznej</a:t>
                      </a:r>
                    </a:p>
                    <a:p>
                      <a:pPr lvl="0"/>
                      <a:r>
                        <a:rPr lang="pl-PL" sz="1000" b="0" kern="1200" dirty="0">
                          <a:solidFill>
                            <a:schemeClr val="dk1"/>
                          </a:solidFill>
                          <a:effectLst/>
                          <a:latin typeface="Cambria" panose="02040503050406030204" pitchFamily="18" charset="0"/>
                          <a:ea typeface="Cambria" panose="02040503050406030204" pitchFamily="18" charset="0"/>
                          <a:cs typeface="+mn-cs"/>
                        </a:rPr>
                        <a:t>gmina kontynuuje rozwój i</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modernizację infrastruktury, ale wdrażanie innowacyjnych rozwiązań postępuje wolniej. Transport publiczny i energetyka</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rozwijają się stabilnie, ale w tempie dostosowanym do ograniczonych zasobów</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finansowych i personalnych.</a:t>
                      </a:r>
                    </a:p>
                    <a:p>
                      <a:pPr lvl="0"/>
                      <a:r>
                        <a:rPr lang="pl-PL" sz="1000" b="1" kern="1200" dirty="0">
                          <a:solidFill>
                            <a:schemeClr val="dk1"/>
                          </a:solidFill>
                          <a:effectLst/>
                          <a:latin typeface="Cambria" panose="02040503050406030204" pitchFamily="18" charset="0"/>
                          <a:ea typeface="Cambria" panose="02040503050406030204" pitchFamily="18" charset="0"/>
                          <a:cs typeface="+mn-cs"/>
                        </a:rPr>
                        <a:t>Zrównoważony rozwój </a:t>
                      </a:r>
                      <a:endParaRPr lang="pl-PL" sz="1000" b="0" kern="1200" dirty="0">
                        <a:solidFill>
                          <a:schemeClr val="dk1"/>
                        </a:solidFill>
                        <a:effectLst/>
                        <a:latin typeface="Cambria" panose="02040503050406030204" pitchFamily="18" charset="0"/>
                        <a:ea typeface="Cambria" panose="02040503050406030204" pitchFamily="18" charset="0"/>
                        <a:cs typeface="+mn-cs"/>
                      </a:endParaRPr>
                    </a:p>
                    <a:p>
                      <a:pPr lvl="0"/>
                      <a:r>
                        <a:rPr lang="pl-PL" sz="1000" b="0" kern="1200" dirty="0">
                          <a:solidFill>
                            <a:schemeClr val="dk1"/>
                          </a:solidFill>
                          <a:effectLst/>
                          <a:latin typeface="Cambria" panose="02040503050406030204" pitchFamily="18" charset="0"/>
                          <a:ea typeface="Cambria" panose="02040503050406030204" pitchFamily="18" charset="0"/>
                          <a:cs typeface="+mn-cs"/>
                        </a:rPr>
                        <a:t>Inwestycje w odnawialne źródła energii i ekologiczne</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technologie są realizowane, ale nie na pełną skalę. Gmina wprowadza projekty</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związane z ochroną środowiska i efektywnością energetyczną, jednak nie wszystkie</a:t>
                      </a:r>
                      <a:r>
                        <a:rPr lang="pl-PL" sz="1000" b="0" kern="1200" baseline="0" dirty="0">
                          <a:solidFill>
                            <a:schemeClr val="dk1"/>
                          </a:solidFill>
                          <a:effectLst/>
                          <a:latin typeface="Cambria" panose="02040503050406030204" pitchFamily="18" charset="0"/>
                          <a:ea typeface="Cambria" panose="02040503050406030204" pitchFamily="18" charset="0"/>
                          <a:cs typeface="+mn-cs"/>
                        </a:rPr>
                        <a:t> </a:t>
                      </a:r>
                      <a:r>
                        <a:rPr lang="pl-PL" sz="1000" b="0" kern="1200" dirty="0">
                          <a:solidFill>
                            <a:schemeClr val="dk1"/>
                          </a:solidFill>
                          <a:effectLst/>
                          <a:latin typeface="Cambria" panose="02040503050406030204" pitchFamily="18" charset="0"/>
                          <a:ea typeface="Cambria" panose="02040503050406030204" pitchFamily="18" charset="0"/>
                          <a:cs typeface="+mn-cs"/>
                        </a:rPr>
                        <a:t>cele w tym zakresie zostają w pełni osiągnięte.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pic>
        <p:nvPicPr>
          <p:cNvPr id="6" name="Obraz 5"/>
          <p:cNvPicPr>
            <a:picLocks noChangeAspect="1"/>
          </p:cNvPicPr>
          <p:nvPr/>
        </p:nvPicPr>
        <p:blipFill>
          <a:blip r:embed="rId3"/>
          <a:stretch>
            <a:fillRect/>
          </a:stretch>
        </p:blipFill>
        <p:spPr>
          <a:xfrm>
            <a:off x="6482724" y="2580747"/>
            <a:ext cx="800908" cy="732670"/>
          </a:xfrm>
          <a:prstGeom prst="rect">
            <a:avLst/>
          </a:prstGeom>
        </p:spPr>
      </p:pic>
      <p:sp>
        <p:nvSpPr>
          <p:cNvPr id="7" name="Tytuł 1"/>
          <p:cNvSpPr txBox="1">
            <a:spLocks/>
          </p:cNvSpPr>
          <p:nvPr/>
        </p:nvSpPr>
        <p:spPr>
          <a:xfrm rot="16200000">
            <a:off x="-754475" y="2422887"/>
            <a:ext cx="4066849" cy="1325563"/>
          </a:xfrm>
          <a:prstGeom prst="rect">
            <a:avLst/>
          </a:prstGeom>
        </p:spPr>
        <p:txBody>
          <a:bodyPr/>
          <a:lstStyle>
            <a:lvl1pPr algn="l" defTabSz="914400" rtl="0" eaLnBrk="1" latinLnBrk="0" hangingPunct="1">
              <a:lnSpc>
                <a:spcPct val="90000"/>
              </a:lnSpc>
              <a:spcBef>
                <a:spcPct val="0"/>
              </a:spcBef>
              <a:buNone/>
              <a:defRPr sz="4400" b="1" kern="1200">
                <a:solidFill>
                  <a:schemeClr val="bg2">
                    <a:lumMod val="50000"/>
                  </a:schemeClr>
                </a:solidFill>
                <a:latin typeface="Cambria" panose="02040503050406030204" pitchFamily="18" charset="0"/>
                <a:ea typeface="Cambria" panose="02040503050406030204" pitchFamily="18" charset="0"/>
                <a:cs typeface="+mj-cs"/>
              </a:defRPr>
            </a:lvl1pPr>
          </a:lstStyle>
          <a:p>
            <a:r>
              <a:rPr lang="pl-PL" sz="3200"/>
              <a:t>Scenariusz rozwoju </a:t>
            </a:r>
            <a:br>
              <a:rPr lang="pl-PL" sz="3200"/>
            </a:br>
            <a:r>
              <a:rPr lang="pl-PL" sz="3200">
                <a:solidFill>
                  <a:srgbClr val="C00000"/>
                </a:solidFill>
              </a:rPr>
              <a:t>REALISTYCZNY</a:t>
            </a:r>
            <a:r>
              <a:rPr lang="pl-PL" sz="3200"/>
              <a:t> – </a:t>
            </a:r>
          </a:p>
          <a:p>
            <a:r>
              <a:rPr lang="pl-PL" sz="3200"/>
              <a:t>analiza SWOT</a:t>
            </a:r>
          </a:p>
        </p:txBody>
      </p:sp>
      <p:sp>
        <p:nvSpPr>
          <p:cNvPr id="3" name="Symbol zastępczy numeru slajdu 2">
            <a:extLst>
              <a:ext uri="{FF2B5EF4-FFF2-40B4-BE49-F238E27FC236}">
                <a16:creationId xmlns:a16="http://schemas.microsoft.com/office/drawing/2014/main" xmlns="" id="{B9320D97-B841-5AAA-F6D7-5F624F6E2E95}"/>
              </a:ext>
            </a:extLst>
          </p:cNvPr>
          <p:cNvSpPr>
            <a:spLocks noGrp="1"/>
          </p:cNvSpPr>
          <p:nvPr>
            <p:ph type="sldNum" sz="quarter" idx="12"/>
          </p:nvPr>
        </p:nvSpPr>
        <p:spPr/>
        <p:txBody>
          <a:bodyPr/>
          <a:lstStyle/>
          <a:p>
            <a:fld id="{22AA28CC-A34B-4C19-AFE3-B6439D8E44AD}" type="slidenum">
              <a:rPr lang="pl-PL" smtClean="0"/>
              <a:t>54</a:t>
            </a:fld>
            <a:endParaRPr lang="pl-PL"/>
          </a:p>
        </p:txBody>
      </p:sp>
    </p:spTree>
    <p:extLst>
      <p:ext uri="{BB962C8B-B14F-4D97-AF65-F5344CB8AC3E}">
        <p14:creationId xmlns:p14="http://schemas.microsoft.com/office/powerpoint/2010/main" val="721924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72704" y="1009650"/>
            <a:ext cx="4227136" cy="1305711"/>
          </a:xfrm>
        </p:spPr>
        <p:txBody>
          <a:bodyPr>
            <a:normAutofit/>
          </a:bodyPr>
          <a:lstStyle/>
          <a:p>
            <a:r>
              <a:rPr lang="pl-PL"/>
              <a:t>Scenariusz rozwoju</a:t>
            </a:r>
            <a:r>
              <a:rPr lang="pl-PL">
                <a:solidFill>
                  <a:srgbClr val="D7153A"/>
                </a:solidFill>
              </a:rPr>
              <a:t/>
            </a:r>
            <a:br>
              <a:rPr lang="pl-PL">
                <a:solidFill>
                  <a:srgbClr val="D7153A"/>
                </a:solidFill>
              </a:rPr>
            </a:br>
            <a:r>
              <a:rPr lang="pl-PL">
                <a:solidFill>
                  <a:srgbClr val="C00000"/>
                </a:solidFill>
              </a:rPr>
              <a:t>PESYMISTYCZNY</a:t>
            </a:r>
          </a:p>
        </p:txBody>
      </p:sp>
      <p:sp>
        <p:nvSpPr>
          <p:cNvPr id="3" name="Symbol zastępczy zawartości 2"/>
          <p:cNvSpPr>
            <a:spLocks noGrp="1"/>
          </p:cNvSpPr>
          <p:nvPr>
            <p:ph idx="1"/>
          </p:nvPr>
        </p:nvSpPr>
        <p:spPr>
          <a:xfrm>
            <a:off x="5055358" y="1473426"/>
            <a:ext cx="6363938" cy="4096101"/>
          </a:xfrm>
        </p:spPr>
        <p:txBody>
          <a:bodyPr>
            <a:normAutofit lnSpcReduction="10000"/>
          </a:bodyPr>
          <a:lstStyle/>
          <a:p>
            <a:pPr marL="0" lvl="0" indent="0">
              <a:lnSpc>
                <a:spcPct val="100000"/>
              </a:lnSpc>
              <a:spcBef>
                <a:spcPts val="0"/>
              </a:spcBef>
              <a:buNone/>
            </a:pPr>
            <a:r>
              <a:rPr lang="pl-PL" sz="1200"/>
              <a:t>Grodzisk Mazowiecki napotyka na znaczące bariery rozwojowe, które uniemożliwiają</a:t>
            </a:r>
          </a:p>
          <a:p>
            <a:pPr marL="0" lvl="0" indent="0">
              <a:lnSpc>
                <a:spcPct val="100000"/>
              </a:lnSpc>
              <a:spcBef>
                <a:spcPts val="0"/>
              </a:spcBef>
              <a:buNone/>
            </a:pPr>
            <a:r>
              <a:rPr lang="pl-PL" sz="1200"/>
              <a:t>wykorzystanie jego pełnego potencjału. Kluczowe problemy strukturalne i brak</a:t>
            </a:r>
          </a:p>
          <a:p>
            <a:pPr marL="0" lvl="0" indent="0">
              <a:lnSpc>
                <a:spcPct val="100000"/>
              </a:lnSpc>
              <a:spcBef>
                <a:spcPts val="0"/>
              </a:spcBef>
              <a:buNone/>
            </a:pPr>
            <a:r>
              <a:rPr lang="pl-PL" sz="1200"/>
              <a:t>wystarczających inwestycji powodują, że gmina nie rozwija się w oczekiwanym</a:t>
            </a:r>
          </a:p>
          <a:p>
            <a:pPr marL="0" lvl="0" indent="0">
              <a:lnSpc>
                <a:spcPct val="100000"/>
              </a:lnSpc>
              <a:spcBef>
                <a:spcPts val="0"/>
              </a:spcBef>
              <a:buNone/>
            </a:pPr>
            <a:r>
              <a:rPr lang="pl-PL" sz="1200"/>
              <a:t>tempie, a jej atrakcyjność zarówno dla mieszkańców, jak i inwestorów maleje. Wzrost</a:t>
            </a:r>
          </a:p>
          <a:p>
            <a:pPr marL="0" lvl="0" indent="0">
              <a:lnSpc>
                <a:spcPct val="100000"/>
              </a:lnSpc>
              <a:spcBef>
                <a:spcPts val="0"/>
              </a:spcBef>
              <a:buNone/>
            </a:pPr>
            <a:r>
              <a:rPr lang="pl-PL" sz="1200"/>
              <a:t>gospodarczy zwalnia, a presja społeczna i środowiskowa narasta.</a:t>
            </a:r>
          </a:p>
          <a:p>
            <a:pPr marL="0" lvl="0" indent="0">
              <a:lnSpc>
                <a:spcPct val="100000"/>
              </a:lnSpc>
              <a:spcBef>
                <a:spcPts val="0"/>
              </a:spcBef>
              <a:buNone/>
            </a:pPr>
            <a:endParaRPr lang="pl-PL" sz="1200"/>
          </a:p>
          <a:p>
            <a:pPr marL="0" lvl="0" indent="0">
              <a:lnSpc>
                <a:spcPct val="100000"/>
              </a:lnSpc>
              <a:spcBef>
                <a:spcPts val="0"/>
              </a:spcBef>
              <a:buNone/>
            </a:pPr>
            <a:r>
              <a:rPr lang="pl-PL" sz="1200"/>
              <a:t>Brak inwestycji i niewystarczające wykorzystanie dostępnych szans prowadzą do</a:t>
            </a:r>
          </a:p>
          <a:p>
            <a:pPr marL="0" lvl="0" indent="0">
              <a:lnSpc>
                <a:spcPct val="100000"/>
              </a:lnSpc>
              <a:spcBef>
                <a:spcPts val="0"/>
              </a:spcBef>
              <a:buNone/>
            </a:pPr>
            <a:r>
              <a:rPr lang="pl-PL" sz="1200"/>
              <a:t>spadku atrakcyjności gminy. Wzrost gospodarczy zwalnia, a liczba nowych</a:t>
            </a:r>
          </a:p>
          <a:p>
            <a:pPr marL="0" lvl="0" indent="0">
              <a:lnSpc>
                <a:spcPct val="100000"/>
              </a:lnSpc>
              <a:spcBef>
                <a:spcPts val="0"/>
              </a:spcBef>
              <a:buNone/>
            </a:pPr>
            <a:r>
              <a:rPr lang="pl-PL" sz="1200"/>
              <a:t>mieszkańców i inwestorów maleje. Grodzisk Mazowiecki staje się mniej</a:t>
            </a:r>
          </a:p>
          <a:p>
            <a:pPr marL="0" lvl="0" indent="0">
              <a:lnSpc>
                <a:spcPct val="100000"/>
              </a:lnSpc>
              <a:spcBef>
                <a:spcPts val="0"/>
              </a:spcBef>
              <a:buNone/>
            </a:pPr>
            <a:r>
              <a:rPr lang="pl-PL" sz="1200"/>
              <a:t>konkurencyjnym miejscem do życia i pracy, tym bardziej, że CPK jest budowany z dużym opóźnieniem i założeniami mocnego ograniczenia jego funkcjonalności.</a:t>
            </a:r>
          </a:p>
          <a:p>
            <a:pPr marL="0" lvl="0" indent="0">
              <a:lnSpc>
                <a:spcPct val="100000"/>
              </a:lnSpc>
              <a:spcBef>
                <a:spcPts val="0"/>
              </a:spcBef>
              <a:buNone/>
            </a:pPr>
            <a:endParaRPr lang="pl-PL" sz="1200"/>
          </a:p>
          <a:p>
            <a:pPr marL="0" lvl="0" indent="0">
              <a:lnSpc>
                <a:spcPct val="100000"/>
              </a:lnSpc>
              <a:spcBef>
                <a:spcPts val="0"/>
              </a:spcBef>
              <a:buNone/>
            </a:pPr>
            <a:r>
              <a:rPr lang="pl-PL" sz="1200"/>
              <a:t>Brak koniecznych inwestycji w infrastrukturę i usługi publiczne skutkuje ich</a:t>
            </a:r>
          </a:p>
          <a:p>
            <a:pPr marL="0" lvl="0" indent="0">
              <a:lnSpc>
                <a:spcPct val="100000"/>
              </a:lnSpc>
              <a:spcBef>
                <a:spcPts val="0"/>
              </a:spcBef>
              <a:buNone/>
            </a:pPr>
            <a:r>
              <a:rPr lang="pl-PL" sz="1200"/>
              <a:t>pogorszeniem. Transport publiczny, opieka zdrowotna i infrastruktura edukacyjna nie</a:t>
            </a:r>
          </a:p>
          <a:p>
            <a:pPr marL="0" lvl="0" indent="0">
              <a:lnSpc>
                <a:spcPct val="100000"/>
              </a:lnSpc>
              <a:spcBef>
                <a:spcPts val="0"/>
              </a:spcBef>
              <a:buNone/>
            </a:pPr>
            <a:r>
              <a:rPr lang="pl-PL" sz="1200"/>
              <a:t>spełniają potrzeb mieszkańców, co prowadzi do wzrostu niezadowolenia i migracji.</a:t>
            </a:r>
          </a:p>
          <a:p>
            <a:pPr marL="0" lvl="0" indent="0">
              <a:lnSpc>
                <a:spcPct val="100000"/>
              </a:lnSpc>
              <a:spcBef>
                <a:spcPts val="0"/>
              </a:spcBef>
              <a:buNone/>
            </a:pPr>
            <a:endParaRPr lang="pl-PL" sz="1200"/>
          </a:p>
          <a:p>
            <a:pPr marL="0" lvl="0" indent="0">
              <a:lnSpc>
                <a:spcPct val="100000"/>
              </a:lnSpc>
              <a:spcBef>
                <a:spcPts val="0"/>
              </a:spcBef>
              <a:buNone/>
            </a:pPr>
            <a:r>
              <a:rPr lang="pl-PL" sz="1200"/>
              <a:t>Starzenie się społeczeństwa i migracja młodych ludzi prowadzą do osłabienia</a:t>
            </a:r>
          </a:p>
          <a:p>
            <a:pPr marL="0" lvl="0" indent="0">
              <a:lnSpc>
                <a:spcPct val="100000"/>
              </a:lnSpc>
              <a:spcBef>
                <a:spcPts val="0"/>
              </a:spcBef>
              <a:buNone/>
            </a:pPr>
            <a:r>
              <a:rPr lang="pl-PL" sz="1200"/>
              <a:t>lokalnego rynku pracy i obciążenia systemu opieki społecznej.</a:t>
            </a:r>
          </a:p>
          <a:p>
            <a:pPr marL="0" lvl="0" indent="0">
              <a:lnSpc>
                <a:spcPct val="100000"/>
              </a:lnSpc>
              <a:spcBef>
                <a:spcPts val="0"/>
              </a:spcBef>
              <a:buNone/>
            </a:pPr>
            <a:endParaRPr lang="pl-PL" sz="1200"/>
          </a:p>
          <a:p>
            <a:pPr marL="0" lvl="0" indent="0">
              <a:lnSpc>
                <a:spcPct val="100000"/>
              </a:lnSpc>
              <a:spcBef>
                <a:spcPts val="0"/>
              </a:spcBef>
              <a:buNone/>
            </a:pPr>
            <a:r>
              <a:rPr lang="pl-PL" sz="1200"/>
              <a:t>Brak modernizacji infrastruktury prowadzi do jej przeciążenia, co skutkuje problemami</a:t>
            </a:r>
          </a:p>
          <a:p>
            <a:pPr marL="0" lvl="0" indent="0">
              <a:lnSpc>
                <a:spcPct val="100000"/>
              </a:lnSpc>
              <a:spcBef>
                <a:spcPts val="0"/>
              </a:spcBef>
              <a:buNone/>
            </a:pPr>
            <a:r>
              <a:rPr lang="pl-PL" sz="1200"/>
              <a:t>z dostępem do podstawowych usług, takimi jak woda, kanalizacja czy transport. To</a:t>
            </a:r>
          </a:p>
          <a:p>
            <a:pPr marL="0" lvl="0" indent="0">
              <a:lnSpc>
                <a:spcPct val="100000"/>
              </a:lnSpc>
              <a:spcBef>
                <a:spcPts val="0"/>
              </a:spcBef>
              <a:buNone/>
            </a:pPr>
            <a:r>
              <a:rPr lang="pl-PL" sz="1200"/>
              <a:t>dodatkowo obniża jakość życia mieszkańców i zwiększa koszty operacyjne gminy.</a:t>
            </a:r>
          </a:p>
        </p:txBody>
      </p:sp>
      <p:sp>
        <p:nvSpPr>
          <p:cNvPr id="4" name="Symbol zastępczy tekstu 3"/>
          <p:cNvSpPr>
            <a:spLocks noGrp="1"/>
          </p:cNvSpPr>
          <p:nvPr>
            <p:ph type="body" sz="half" idx="2"/>
          </p:nvPr>
        </p:nvSpPr>
        <p:spPr>
          <a:xfrm>
            <a:off x="772704" y="2378327"/>
            <a:ext cx="3618924" cy="2659186"/>
          </a:xfrm>
        </p:spPr>
        <p:txBody>
          <a:bodyPr>
            <a:normAutofit/>
          </a:bodyPr>
          <a:lstStyle/>
          <a:p>
            <a:pPr>
              <a:lnSpc>
                <a:spcPct val="100000"/>
              </a:lnSpc>
              <a:spcBef>
                <a:spcPts val="0"/>
              </a:spcBef>
            </a:pPr>
            <a:r>
              <a:rPr lang="pl-PL" sz="1200"/>
              <a:t>Grodzisk Mazowiecki nie wykorzystuje swojego potencjału, co prowadzi do stagnacji gospodarczej, pogorszenia jakości usług publicznych, wzrostu problemów społecznych oraz środowiskowych.</a:t>
            </a:r>
          </a:p>
          <a:p>
            <a:endParaRPr lang="pl-PL" sz="1200" b="1" u="sng" cap="all"/>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7" name="Obraz 6"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38890" y="6309042"/>
            <a:ext cx="1591235" cy="459740"/>
          </a:xfrm>
          <a:prstGeom prst="rect">
            <a:avLst/>
          </a:prstGeom>
          <a:noFill/>
          <a:ln>
            <a:noFill/>
          </a:ln>
        </p:spPr>
      </p:pic>
      <p:sp>
        <p:nvSpPr>
          <p:cNvPr id="6" name="Symbol zastępczy numeru slajdu 5">
            <a:extLst>
              <a:ext uri="{FF2B5EF4-FFF2-40B4-BE49-F238E27FC236}">
                <a16:creationId xmlns:a16="http://schemas.microsoft.com/office/drawing/2014/main" xmlns="" id="{9E417D45-D225-8414-168D-D63C3DB7C360}"/>
              </a:ext>
            </a:extLst>
          </p:cNvPr>
          <p:cNvSpPr>
            <a:spLocks noGrp="1"/>
          </p:cNvSpPr>
          <p:nvPr>
            <p:ph type="sldNum" sz="quarter" idx="12"/>
          </p:nvPr>
        </p:nvSpPr>
        <p:spPr/>
        <p:txBody>
          <a:bodyPr/>
          <a:lstStyle/>
          <a:p>
            <a:fld id="{22AA28CC-A34B-4C19-AFE3-B6439D8E44AD}" type="slidenum">
              <a:rPr lang="pl-PL" smtClean="0"/>
              <a:t>55</a:t>
            </a:fld>
            <a:endParaRPr lang="pl-PL"/>
          </a:p>
        </p:txBody>
      </p:sp>
    </p:spTree>
    <p:extLst>
      <p:ext uri="{BB962C8B-B14F-4D97-AF65-F5344CB8AC3E}">
        <p14:creationId xmlns:p14="http://schemas.microsoft.com/office/powerpoint/2010/main" val="3819842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p:cNvSpPr>
            <a:spLocks noGrp="1"/>
          </p:cNvSpPr>
          <p:nvPr>
            <p:ph type="ftr" sz="quarter" idx="11"/>
          </p:nvPr>
        </p:nvSpPr>
        <p:spPr/>
        <p:txBody>
          <a:bodyPr/>
          <a:lstStyle/>
          <a:p>
            <a:r>
              <a:rPr lang="pl-PL"/>
              <a:t>Strategia rozwoju gminy Grodzisk Mazowiecki do 2035</a:t>
            </a:r>
          </a:p>
        </p:txBody>
      </p:sp>
      <p:pic>
        <p:nvPicPr>
          <p:cNvPr id="4" name="Obraz 3"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66057" y="6261735"/>
            <a:ext cx="1591235" cy="459740"/>
          </a:xfrm>
          <a:prstGeom prst="rect">
            <a:avLst/>
          </a:prstGeom>
          <a:noFill/>
          <a:ln>
            <a:noFill/>
          </a:ln>
        </p:spPr>
      </p:pic>
      <p:graphicFrame>
        <p:nvGraphicFramePr>
          <p:cNvPr id="5" name="Symbol zastępczy zawartości 6"/>
          <p:cNvGraphicFramePr>
            <a:graphicFrameLocks/>
          </p:cNvGraphicFramePr>
          <p:nvPr/>
        </p:nvGraphicFramePr>
        <p:xfrm>
          <a:off x="2361539" y="182880"/>
          <a:ext cx="9565418" cy="5943600"/>
        </p:xfrm>
        <a:graphic>
          <a:graphicData uri="http://schemas.openxmlformats.org/drawingml/2006/table">
            <a:tbl>
              <a:tblPr firstRow="1" bandRow="1">
                <a:tableStyleId>{073A0DAA-6AF3-43AB-8588-CEC1D06C72B9}</a:tableStyleId>
              </a:tblPr>
              <a:tblGrid>
                <a:gridCol w="3951797">
                  <a:extLst>
                    <a:ext uri="{9D8B030D-6E8A-4147-A177-3AD203B41FA5}">
                      <a16:colId xmlns:a16="http://schemas.microsoft.com/office/drawing/2014/main" xmlns="" val="20000"/>
                    </a:ext>
                  </a:extLst>
                </a:gridCol>
                <a:gridCol w="5613621">
                  <a:extLst>
                    <a:ext uri="{9D8B030D-6E8A-4147-A177-3AD203B41FA5}">
                      <a16:colId xmlns:a16="http://schemas.microsoft.com/office/drawing/2014/main" xmlns="" val="20001"/>
                    </a:ext>
                  </a:extLst>
                </a:gridCol>
              </a:tblGrid>
              <a:tr h="2449586">
                <a:tc>
                  <a:txBody>
                    <a:bodyPr/>
                    <a:lstStyle/>
                    <a:p>
                      <a:pPr lvl="0"/>
                      <a:r>
                        <a:rPr lang="pl-PL" sz="1050" b="1" kern="1200">
                          <a:solidFill>
                            <a:schemeClr val="tx1"/>
                          </a:solidFill>
                          <a:effectLst/>
                          <a:latin typeface="Cambria" panose="02040503050406030204" pitchFamily="18" charset="0"/>
                          <a:ea typeface="Cambria" panose="02040503050406030204" pitchFamily="18" charset="0"/>
                          <a:cs typeface="+mn-cs"/>
                        </a:rPr>
                        <a:t>Bliskość Warszawy </a:t>
                      </a:r>
                      <a:endParaRPr lang="pl-PL" sz="1050" b="0" kern="1200">
                        <a:solidFill>
                          <a:schemeClr val="tx1"/>
                        </a:solidFill>
                        <a:effectLst/>
                        <a:latin typeface="Cambria" panose="02040503050406030204" pitchFamily="18" charset="0"/>
                        <a:ea typeface="Cambria" panose="02040503050406030204" pitchFamily="18" charset="0"/>
                        <a:cs typeface="+mn-cs"/>
                      </a:endParaRPr>
                    </a:p>
                    <a:p>
                      <a:pPr lvl="0"/>
                      <a:r>
                        <a:rPr lang="pl-PL" sz="1050" b="0" kern="1200">
                          <a:solidFill>
                            <a:schemeClr val="tx1"/>
                          </a:solidFill>
                          <a:effectLst/>
                          <a:latin typeface="Cambria" panose="02040503050406030204" pitchFamily="18" charset="0"/>
                          <a:ea typeface="Cambria" panose="02040503050406030204" pitchFamily="18" charset="0"/>
                          <a:cs typeface="+mn-cs"/>
                        </a:rPr>
                        <a:t>Chociaż Grodzisk Mazowiecki ma dobrą lokalizację i korzysta</a:t>
                      </a:r>
                    </a:p>
                    <a:p>
                      <a:pPr lvl="0"/>
                      <a:r>
                        <a:rPr lang="pl-PL" sz="1050" b="0" kern="1200">
                          <a:solidFill>
                            <a:schemeClr val="tx1"/>
                          </a:solidFill>
                          <a:effectLst/>
                          <a:latin typeface="Cambria" panose="02040503050406030204" pitchFamily="18" charset="0"/>
                          <a:ea typeface="Cambria" panose="02040503050406030204" pitchFamily="18" charset="0"/>
                          <a:cs typeface="+mn-cs"/>
                        </a:rPr>
                        <a:t>z położenia blisko Warszawy, brak inwestycji w infrastrukturę powoduje, że potencjał</a:t>
                      </a:r>
                      <a:r>
                        <a:rPr lang="pl-PL" sz="1050" b="0" kern="1200" baseline="0">
                          <a:solidFill>
                            <a:schemeClr val="tx1"/>
                          </a:solidFill>
                          <a:effectLst/>
                          <a:latin typeface="Cambria" panose="02040503050406030204" pitchFamily="18" charset="0"/>
                          <a:ea typeface="Cambria" panose="02040503050406030204" pitchFamily="18" charset="0"/>
                          <a:cs typeface="+mn-cs"/>
                        </a:rPr>
                        <a:t> </a:t>
                      </a:r>
                      <a:r>
                        <a:rPr lang="pl-PL" sz="1050" b="0" kern="1200">
                          <a:solidFill>
                            <a:schemeClr val="tx1"/>
                          </a:solidFill>
                          <a:effectLst/>
                          <a:latin typeface="Cambria" panose="02040503050406030204" pitchFamily="18" charset="0"/>
                          <a:ea typeface="Cambria" panose="02040503050406030204" pitchFamily="18" charset="0"/>
                          <a:cs typeface="+mn-cs"/>
                        </a:rPr>
                        <a:t>ten jest niewykorzystany. Inwestorzy wybierają inne, lepiej przygotowane lokalizacje</a:t>
                      </a:r>
                      <a:r>
                        <a:rPr lang="pl-PL" sz="1050" b="0" kern="1200" baseline="0">
                          <a:solidFill>
                            <a:schemeClr val="tx1"/>
                          </a:solidFill>
                          <a:effectLst/>
                          <a:latin typeface="Cambria" panose="02040503050406030204" pitchFamily="18" charset="0"/>
                          <a:ea typeface="Cambria" panose="02040503050406030204" pitchFamily="18" charset="0"/>
                          <a:cs typeface="+mn-cs"/>
                        </a:rPr>
                        <a:t> </a:t>
                      </a:r>
                      <a:r>
                        <a:rPr lang="pl-PL" sz="1050" b="0" kern="1200">
                          <a:solidFill>
                            <a:schemeClr val="tx1"/>
                          </a:solidFill>
                          <a:effectLst/>
                          <a:latin typeface="Cambria" panose="02040503050406030204" pitchFamily="18" charset="0"/>
                          <a:ea typeface="Cambria" panose="02040503050406030204" pitchFamily="18" charset="0"/>
                          <a:cs typeface="+mn-cs"/>
                        </a:rPr>
                        <a:t>w aglomeracji warszawskiej, co prowadzi do marginalizacji gminy.</a:t>
                      </a:r>
                    </a:p>
                    <a:p>
                      <a:pPr lvl="0"/>
                      <a:r>
                        <a:rPr lang="pl-PL" sz="1050" b="1" kern="1200">
                          <a:solidFill>
                            <a:schemeClr val="tx1"/>
                          </a:solidFill>
                          <a:effectLst/>
                          <a:latin typeface="Cambria" panose="02040503050406030204" pitchFamily="18" charset="0"/>
                          <a:ea typeface="Cambria" panose="02040503050406030204" pitchFamily="18" charset="0"/>
                          <a:cs typeface="+mn-cs"/>
                        </a:rPr>
                        <a:t>Potencjał przedsiębiorczości</a:t>
                      </a:r>
                    </a:p>
                    <a:p>
                      <a:pPr lvl="0"/>
                      <a:r>
                        <a:rPr lang="pl-PL" sz="1050" b="0" kern="1200">
                          <a:solidFill>
                            <a:schemeClr val="tx1"/>
                          </a:solidFill>
                          <a:effectLst/>
                          <a:latin typeface="Cambria" panose="02040503050406030204" pitchFamily="18" charset="0"/>
                          <a:ea typeface="Cambria" panose="02040503050406030204" pitchFamily="18" charset="0"/>
                          <a:cs typeface="+mn-cs"/>
                        </a:rPr>
                        <a:t>Wysoka przedsiębiorczość mieszkańców nie jest w</a:t>
                      </a:r>
                    </a:p>
                    <a:p>
                      <a:pPr lvl="0"/>
                      <a:r>
                        <a:rPr lang="pl-PL" sz="1050" b="0" kern="1200">
                          <a:solidFill>
                            <a:schemeClr val="tx1"/>
                          </a:solidFill>
                          <a:effectLst/>
                          <a:latin typeface="Cambria" panose="02040503050406030204" pitchFamily="18" charset="0"/>
                          <a:ea typeface="Cambria" panose="02040503050406030204" pitchFamily="18" charset="0"/>
                          <a:cs typeface="+mn-cs"/>
                        </a:rPr>
                        <a:t>pełni wykorzystywana, ponieważ brak wsparcia ze strony gminy i niedobór</a:t>
                      </a:r>
                      <a:r>
                        <a:rPr lang="pl-PL" sz="1050" b="0" kern="1200" baseline="0">
                          <a:solidFill>
                            <a:schemeClr val="tx1"/>
                          </a:solidFill>
                          <a:effectLst/>
                          <a:latin typeface="Cambria" panose="02040503050406030204" pitchFamily="18" charset="0"/>
                          <a:ea typeface="Cambria" panose="02040503050406030204" pitchFamily="18" charset="0"/>
                          <a:cs typeface="+mn-cs"/>
                        </a:rPr>
                        <a:t> </a:t>
                      </a:r>
                      <a:r>
                        <a:rPr lang="pl-PL" sz="1050" b="0" kern="1200">
                          <a:solidFill>
                            <a:schemeClr val="tx1"/>
                          </a:solidFill>
                          <a:effectLst/>
                          <a:latin typeface="Cambria" panose="02040503050406030204" pitchFamily="18" charset="0"/>
                          <a:ea typeface="Cambria" panose="02040503050406030204" pitchFamily="18" charset="0"/>
                          <a:cs typeface="+mn-cs"/>
                        </a:rPr>
                        <a:t>przestrzeni inwestycyjnych uniemożliwiają rozwój lokalnych firm. Mieszkańcy</a:t>
                      </a:r>
                      <a:r>
                        <a:rPr lang="pl-PL" sz="1050" b="0" kern="1200" baseline="0">
                          <a:solidFill>
                            <a:schemeClr val="tx1"/>
                          </a:solidFill>
                          <a:effectLst/>
                          <a:latin typeface="Cambria" panose="02040503050406030204" pitchFamily="18" charset="0"/>
                          <a:ea typeface="Cambria" panose="02040503050406030204" pitchFamily="18" charset="0"/>
                          <a:cs typeface="+mn-cs"/>
                        </a:rPr>
                        <a:t> </a:t>
                      </a:r>
                      <a:r>
                        <a:rPr lang="pl-PL" sz="1050" b="0" kern="1200">
                          <a:solidFill>
                            <a:schemeClr val="tx1"/>
                          </a:solidFill>
                          <a:effectLst/>
                          <a:latin typeface="Cambria" panose="02040503050406030204" pitchFamily="18" charset="0"/>
                          <a:ea typeface="Cambria" panose="02040503050406030204" pitchFamily="18" charset="0"/>
                          <a:cs typeface="+mn-cs"/>
                        </a:rPr>
                        <a:t>decydują się na rozwijanie działalności w innych miastach, co osłabia lokalną</a:t>
                      </a:r>
                      <a:r>
                        <a:rPr lang="pl-PL" sz="1050" b="0" kern="1200" baseline="0">
                          <a:solidFill>
                            <a:schemeClr val="tx1"/>
                          </a:solidFill>
                          <a:effectLst/>
                          <a:latin typeface="Cambria" panose="02040503050406030204" pitchFamily="18" charset="0"/>
                          <a:ea typeface="Cambria" panose="02040503050406030204" pitchFamily="18" charset="0"/>
                          <a:cs typeface="+mn-cs"/>
                        </a:rPr>
                        <a:t> </a:t>
                      </a:r>
                      <a:r>
                        <a:rPr lang="pl-PL" sz="1050" b="0" kern="1200">
                          <a:solidFill>
                            <a:schemeClr val="tx1"/>
                          </a:solidFill>
                          <a:effectLst/>
                          <a:latin typeface="Cambria" panose="02040503050406030204" pitchFamily="18" charset="0"/>
                          <a:ea typeface="Cambria" panose="02040503050406030204" pitchFamily="18" charset="0"/>
                          <a:cs typeface="+mn-cs"/>
                        </a:rPr>
                        <a:t>gospodarkę.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pl-PL" sz="1050" b="1">
                          <a:solidFill>
                            <a:schemeClr val="tx1"/>
                          </a:solidFill>
                          <a:latin typeface="Cambria" panose="02040503050406030204" pitchFamily="18" charset="0"/>
                          <a:ea typeface="Cambria" panose="02040503050406030204" pitchFamily="18" charset="0"/>
                        </a:rPr>
                        <a:t>Ograniczona dostępność terenów inwestycyjnych </a:t>
                      </a:r>
                      <a:r>
                        <a:rPr lang="pl-PL" sz="1050" b="0">
                          <a:solidFill>
                            <a:schemeClr val="tx1"/>
                          </a:solidFill>
                          <a:latin typeface="Cambria" panose="02040503050406030204" pitchFamily="18" charset="0"/>
                          <a:ea typeface="Cambria" panose="02040503050406030204" pitchFamily="18" charset="0"/>
                        </a:rPr>
                        <a:t>– brak przestrzeni dla nowych</a:t>
                      </a:r>
                    </a:p>
                    <a:p>
                      <a:r>
                        <a:rPr lang="pl-PL" sz="1050" b="0">
                          <a:solidFill>
                            <a:schemeClr val="tx1"/>
                          </a:solidFill>
                          <a:latin typeface="Cambria" panose="02040503050406030204" pitchFamily="18" charset="0"/>
                          <a:ea typeface="Cambria" panose="02040503050406030204" pitchFamily="18" charset="0"/>
                        </a:rPr>
                        <a:t>inwestycji staje się poważnym ograniczeniem dla rozwoju gospodarczego. Inwestorzy</a:t>
                      </a:r>
                    </a:p>
                    <a:p>
                      <a:r>
                        <a:rPr lang="pl-PL" sz="1050" b="0">
                          <a:solidFill>
                            <a:schemeClr val="tx1"/>
                          </a:solidFill>
                          <a:latin typeface="Cambria" panose="02040503050406030204" pitchFamily="18" charset="0"/>
                          <a:ea typeface="Cambria" panose="02040503050406030204" pitchFamily="18" charset="0"/>
                        </a:rPr>
                        <a:t>decydują się na wybór innych lokalizacji, a Grodzisk Mazowiecki traci na</a:t>
                      </a:r>
                    </a:p>
                    <a:p>
                      <a:r>
                        <a:rPr lang="pl-PL" sz="1050" b="0">
                          <a:solidFill>
                            <a:schemeClr val="tx1"/>
                          </a:solidFill>
                          <a:latin typeface="Cambria" panose="02040503050406030204" pitchFamily="18" charset="0"/>
                          <a:ea typeface="Cambria" panose="02040503050406030204" pitchFamily="18" charset="0"/>
                        </a:rPr>
                        <a:t>atrakcyjności jako miejsce dla przedsiębiorczości i rozwoju przemysłowego. Gmina</a:t>
                      </a:r>
                    </a:p>
                    <a:p>
                      <a:r>
                        <a:rPr lang="pl-PL" sz="1050" b="0">
                          <a:solidFill>
                            <a:schemeClr val="tx1"/>
                          </a:solidFill>
                          <a:latin typeface="Cambria" panose="02040503050406030204" pitchFamily="18" charset="0"/>
                          <a:ea typeface="Cambria" panose="02040503050406030204" pitchFamily="18" charset="0"/>
                        </a:rPr>
                        <a:t>nie jest w stanie przyciągnąć nowych firm, co prowadzi do stagnacji na rynku pracy i</a:t>
                      </a:r>
                    </a:p>
                    <a:p>
                      <a:r>
                        <a:rPr lang="pl-PL" sz="1050" b="0">
                          <a:solidFill>
                            <a:schemeClr val="tx1"/>
                          </a:solidFill>
                          <a:latin typeface="Cambria" panose="02040503050406030204" pitchFamily="18" charset="0"/>
                          <a:ea typeface="Cambria" panose="02040503050406030204" pitchFamily="18" charset="0"/>
                        </a:rPr>
                        <a:t>ogranicza napływ nowych mieszkańców.</a:t>
                      </a:r>
                    </a:p>
                    <a:p>
                      <a:r>
                        <a:rPr lang="pl-PL" sz="1050" b="1">
                          <a:solidFill>
                            <a:schemeClr val="tx1"/>
                          </a:solidFill>
                          <a:latin typeface="Cambria" panose="02040503050406030204" pitchFamily="18" charset="0"/>
                          <a:ea typeface="Cambria" panose="02040503050406030204" pitchFamily="18" charset="0"/>
                        </a:rPr>
                        <a:t>Zależność od tradycyjnych źródeł energii </a:t>
                      </a:r>
                      <a:endParaRPr lang="pl-PL" sz="1050" b="0">
                        <a:solidFill>
                          <a:schemeClr val="tx1"/>
                        </a:solidFill>
                        <a:latin typeface="Cambria" panose="02040503050406030204" pitchFamily="18" charset="0"/>
                        <a:ea typeface="Cambria" panose="02040503050406030204" pitchFamily="18" charset="0"/>
                      </a:endParaRPr>
                    </a:p>
                    <a:p>
                      <a:r>
                        <a:rPr lang="pl-PL" sz="1050" b="0">
                          <a:solidFill>
                            <a:schemeClr val="tx1"/>
                          </a:solidFill>
                          <a:latin typeface="Cambria" panose="02040503050406030204" pitchFamily="18" charset="0"/>
                          <a:ea typeface="Cambria" panose="02040503050406030204" pitchFamily="18" charset="0"/>
                        </a:rPr>
                        <a:t>Brak odpowiednich inwestycji w</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odnawialne źródła energii oraz opóźnienia w modernizacji infrastruktury</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energetycznej sprawiają, że Grodzisk Mazowiecki nadal jest w dużym stopniu zależny</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od coraz mniej efektywnych, tradycyjnych źródeł energii. Wzrost kosztów energii oraz</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brak innowacyjnych rozwiązań prowadzą do obniżenia jakości życia mieszkańców i</a:t>
                      </a:r>
                    </a:p>
                    <a:p>
                      <a:r>
                        <a:rPr lang="pl-PL" sz="1050" b="0">
                          <a:solidFill>
                            <a:schemeClr val="tx1"/>
                          </a:solidFill>
                          <a:latin typeface="Cambria" panose="02040503050406030204" pitchFamily="18" charset="0"/>
                          <a:ea typeface="Cambria" panose="02040503050406030204" pitchFamily="18" charset="0"/>
                        </a:rPr>
                        <a:t>zwiększenia kosztów operacyjnych w gminie, kosztem inwestycji.</a:t>
                      </a:r>
                    </a:p>
                    <a:p>
                      <a:r>
                        <a:rPr lang="pl-PL" sz="1050" b="1">
                          <a:solidFill>
                            <a:schemeClr val="tx1"/>
                          </a:solidFill>
                          <a:latin typeface="Cambria" panose="02040503050406030204" pitchFamily="18" charset="0"/>
                          <a:ea typeface="Cambria" panose="02040503050406030204" pitchFamily="18" charset="0"/>
                        </a:rPr>
                        <a:t>Niska jakość usług publicznych </a:t>
                      </a:r>
                      <a:endParaRPr lang="pl-PL" sz="1050" b="0">
                        <a:solidFill>
                          <a:schemeClr val="tx1"/>
                        </a:solidFill>
                        <a:latin typeface="Cambria" panose="02040503050406030204" pitchFamily="18" charset="0"/>
                        <a:ea typeface="Cambria" panose="02040503050406030204" pitchFamily="18" charset="0"/>
                      </a:endParaRPr>
                    </a:p>
                    <a:p>
                      <a:r>
                        <a:rPr lang="pl-PL" sz="1050" b="0">
                          <a:solidFill>
                            <a:schemeClr val="tx1"/>
                          </a:solidFill>
                          <a:latin typeface="Cambria" panose="02040503050406030204" pitchFamily="18" charset="0"/>
                          <a:ea typeface="Cambria" panose="02040503050406030204" pitchFamily="18" charset="0"/>
                        </a:rPr>
                        <a:t>Inwestycje w infrastrukturę techniczną i</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społeczną są opóźnione, co skutkuje pogorszeniem jakości życia mieszkańców.</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Usługi publiczne, takie jak opieka zdrowotna, edukacja i transport,  </a:t>
                      </a:r>
                    </a:p>
                    <a:p>
                      <a:r>
                        <a:rPr lang="pl-PL" sz="1050" b="0">
                          <a:solidFill>
                            <a:schemeClr val="tx1"/>
                          </a:solidFill>
                          <a:latin typeface="Cambria" panose="02040503050406030204" pitchFamily="18" charset="0"/>
                          <a:ea typeface="Cambria" panose="02040503050406030204" pitchFamily="18" charset="0"/>
                        </a:rPr>
                        <a:t>           nie nadążają za</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rosnącymi potrzebami populacji, a brak modernizacji prowadzi do </a:t>
                      </a:r>
                    </a:p>
                    <a:p>
                      <a:r>
                        <a:rPr lang="pl-PL" sz="1050" b="0">
                          <a:solidFill>
                            <a:schemeClr val="tx1"/>
                          </a:solidFill>
                          <a:latin typeface="Cambria" panose="02040503050406030204" pitchFamily="18" charset="0"/>
                          <a:ea typeface="Cambria" panose="02040503050406030204" pitchFamily="18" charset="0"/>
                        </a:rPr>
                        <a:t>           zwiększenia</a:t>
                      </a:r>
                      <a:r>
                        <a:rPr lang="pl-PL" sz="1050" b="0" baseline="0">
                          <a:solidFill>
                            <a:schemeClr val="tx1"/>
                          </a:solidFill>
                          <a:latin typeface="Cambria" panose="02040503050406030204" pitchFamily="18" charset="0"/>
                          <a:ea typeface="Cambria" panose="02040503050406030204" pitchFamily="18" charset="0"/>
                        </a:rPr>
                        <a:t> </a:t>
                      </a:r>
                      <a:r>
                        <a:rPr lang="pl-PL" sz="1050" b="0">
                          <a:solidFill>
                            <a:schemeClr val="tx1"/>
                          </a:solidFill>
                          <a:latin typeface="Cambria" panose="02040503050406030204" pitchFamily="18" charset="0"/>
                          <a:ea typeface="Cambria" panose="02040503050406030204" pitchFamily="18" charset="0"/>
                        </a:rPr>
                        <a:t>niezadowolenia mieszkańców.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965837">
                <a:tc>
                  <a:txBody>
                    <a:bodyPr/>
                    <a:lstStyle/>
                    <a:p>
                      <a:pPr lvl="0"/>
                      <a:endParaRPr lang="pl-PL" sz="1050" b="1" kern="1200">
                        <a:solidFill>
                          <a:schemeClr val="tx1"/>
                        </a:solidFill>
                        <a:effectLst/>
                        <a:latin typeface="Cambria" panose="02040503050406030204" pitchFamily="18" charset="0"/>
                        <a:ea typeface="Cambria" panose="02040503050406030204" pitchFamily="18" charset="0"/>
                        <a:cs typeface="+mn-cs"/>
                      </a:endParaRPr>
                    </a:p>
                    <a:p>
                      <a:pPr lvl="0"/>
                      <a:r>
                        <a:rPr lang="pl-PL" sz="1050" b="1" kern="1200">
                          <a:solidFill>
                            <a:schemeClr val="tx1"/>
                          </a:solidFill>
                          <a:effectLst/>
                          <a:latin typeface="Cambria" panose="02040503050406030204" pitchFamily="18" charset="0"/>
                          <a:ea typeface="Cambria" panose="02040503050406030204" pitchFamily="18" charset="0"/>
                          <a:cs typeface="+mn-cs"/>
                        </a:rPr>
                        <a:t>Rozwój Centralnego Portu Komunikacyjnego (CPK)</a:t>
                      </a:r>
                    </a:p>
                    <a:p>
                      <a:pPr lvl="0"/>
                      <a:r>
                        <a:rPr lang="pl-PL" sz="1050" b="0" kern="1200">
                          <a:solidFill>
                            <a:schemeClr val="tx1"/>
                          </a:solidFill>
                          <a:effectLst/>
                          <a:latin typeface="Cambria" panose="02040503050406030204" pitchFamily="18" charset="0"/>
                          <a:ea typeface="Cambria" panose="02040503050406030204" pitchFamily="18" charset="0"/>
                          <a:cs typeface="+mn-cs"/>
                        </a:rPr>
                        <a:t>c</a:t>
                      </a:r>
                      <a:r>
                        <a:rPr lang="pl-PL" sz="1050" kern="1200">
                          <a:solidFill>
                            <a:schemeClr val="tx1"/>
                          </a:solidFill>
                          <a:effectLst/>
                          <a:latin typeface="Cambria" panose="02040503050406030204" pitchFamily="18" charset="0"/>
                          <a:ea typeface="Cambria" panose="02040503050406030204" pitchFamily="18" charset="0"/>
                          <a:cs typeface="+mn-cs"/>
                        </a:rPr>
                        <a:t>hoć budowa CPK stanowi</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szansę na rozwój, Grodzisk Mazowiecki nie jest w stanie w pełni wykorzystać tej okazji z powodu braku inwestycji w infrastrukturę techniczną i logistyczną. Inwestorzy</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wybierają lepiej przygotowane gminy w regionie, a Grodzisk traci na znaczeniu jako</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potencjalne zaplecze dla CPK. Dodatkowo CPK powstaje z opóźnieniem oraz w</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ograniczonym zakresie funkcjonalnym i</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inwestycyjnym.</a:t>
                      </a:r>
                    </a:p>
                    <a:p>
                      <a:pPr lvl="0"/>
                      <a:r>
                        <a:rPr lang="pl-PL" sz="1050" b="1" kern="1200">
                          <a:solidFill>
                            <a:schemeClr val="tx1"/>
                          </a:solidFill>
                          <a:effectLst/>
                          <a:latin typeface="Cambria" panose="02040503050406030204" pitchFamily="18" charset="0"/>
                          <a:ea typeface="Cambria" panose="02040503050406030204" pitchFamily="18" charset="0"/>
                          <a:cs typeface="+mn-cs"/>
                        </a:rPr>
                        <a:t>Rozwój technologii cyfrowych</a:t>
                      </a:r>
                    </a:p>
                    <a:p>
                      <a:pPr lvl="0"/>
                      <a:r>
                        <a:rPr lang="pl-PL" sz="1050" b="0" kern="1200">
                          <a:solidFill>
                            <a:schemeClr val="tx1"/>
                          </a:solidFill>
                          <a:effectLst/>
                          <a:latin typeface="Cambria" panose="02040503050406030204" pitchFamily="18" charset="0"/>
                          <a:ea typeface="Cambria" panose="02040503050406030204" pitchFamily="18" charset="0"/>
                          <a:cs typeface="+mn-cs"/>
                        </a:rPr>
                        <a:t>B</a:t>
                      </a:r>
                      <a:r>
                        <a:rPr lang="pl-PL" sz="1050" kern="1200">
                          <a:solidFill>
                            <a:schemeClr val="tx1"/>
                          </a:solidFill>
                          <a:effectLst/>
                          <a:latin typeface="Cambria" panose="02040503050406030204" pitchFamily="18" charset="0"/>
                          <a:ea typeface="Cambria" panose="02040503050406030204" pitchFamily="18" charset="0"/>
                          <a:cs typeface="+mn-cs"/>
                        </a:rPr>
                        <a:t>rak odpowiednich inwestycji w cyfryzację usług</a:t>
                      </a:r>
                    </a:p>
                    <a:p>
                      <a:pPr lvl="0"/>
                      <a:r>
                        <a:rPr lang="pl-PL" sz="1050" kern="1200">
                          <a:solidFill>
                            <a:schemeClr val="tx1"/>
                          </a:solidFill>
                          <a:effectLst/>
                          <a:latin typeface="Cambria" panose="02040503050406030204" pitchFamily="18" charset="0"/>
                          <a:ea typeface="Cambria" panose="02040503050406030204" pitchFamily="18" charset="0"/>
                          <a:cs typeface="+mn-cs"/>
                        </a:rPr>
                        <a:t>publicznych i Smart City powoduje, że Grodzisk Mazowiecki pozostaje w tyle za</a:t>
                      </a:r>
                      <a:r>
                        <a:rPr lang="pl-PL" sz="1050" kern="1200" baseline="0">
                          <a:solidFill>
                            <a:schemeClr val="tx1"/>
                          </a:solidFill>
                          <a:effectLst/>
                          <a:latin typeface="Cambria" panose="02040503050406030204" pitchFamily="18" charset="0"/>
                          <a:ea typeface="Cambria" panose="02040503050406030204" pitchFamily="18" charset="0"/>
                          <a:cs typeface="+mn-cs"/>
                        </a:rPr>
                        <a:t> </a:t>
                      </a:r>
                      <a:r>
                        <a:rPr lang="pl-PL" sz="1050" kern="1200">
                          <a:solidFill>
                            <a:schemeClr val="tx1"/>
                          </a:solidFill>
                          <a:effectLst/>
                          <a:latin typeface="Cambria" panose="02040503050406030204" pitchFamily="18" charset="0"/>
                          <a:ea typeface="Cambria" panose="02040503050406030204" pitchFamily="18" charset="0"/>
                          <a:cs typeface="+mn-cs"/>
                        </a:rPr>
                        <a:t>innymi gminami, które efektywnie wdrażają nowoczesne technologie. Mieszkańcy mają ograniczony dostęp do nowoczesnych usług, co obniża ich satysfakcję z życia w gminie.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0363" lvl="0" indent="-360363"/>
                      <a:r>
                        <a:rPr lang="pl-PL" sz="1050" b="1" kern="1200">
                          <a:solidFill>
                            <a:schemeClr val="dk1"/>
                          </a:solidFill>
                          <a:effectLst/>
                          <a:latin typeface="Cambria" panose="02040503050406030204" pitchFamily="18" charset="0"/>
                          <a:ea typeface="Cambria" panose="02040503050406030204" pitchFamily="18" charset="0"/>
                          <a:cs typeface="+mn-cs"/>
                        </a:rPr>
                        <a:t>           Starzenie się społeczeństwa </a:t>
                      </a:r>
                      <a:endParaRPr lang="pl-PL" sz="1050" b="0" kern="1200">
                        <a:solidFill>
                          <a:schemeClr val="dk1"/>
                        </a:solidFill>
                        <a:effectLst/>
                        <a:latin typeface="Cambria" panose="02040503050406030204" pitchFamily="18" charset="0"/>
                        <a:ea typeface="Cambria" panose="02040503050406030204" pitchFamily="18" charset="0"/>
                        <a:cs typeface="+mn-cs"/>
                      </a:endParaRPr>
                    </a:p>
                    <a:p>
                      <a:pPr marL="0" lvl="0" indent="0"/>
                      <a:r>
                        <a:rPr lang="pl-PL" sz="1050" b="0" kern="1200">
                          <a:solidFill>
                            <a:schemeClr val="dk1"/>
                          </a:solidFill>
                          <a:effectLst/>
                          <a:latin typeface="Cambria" panose="02040503050406030204" pitchFamily="18" charset="0"/>
                          <a:ea typeface="Cambria" panose="02040503050406030204" pitchFamily="18" charset="0"/>
                          <a:cs typeface="+mn-cs"/>
                        </a:rPr>
                        <a:t>           G</a:t>
                      </a:r>
                      <a:r>
                        <a:rPr lang="pl-PL" sz="1050" kern="1200">
                          <a:solidFill>
                            <a:schemeClr val="dk1"/>
                          </a:solidFill>
                          <a:effectLst/>
                          <a:latin typeface="Cambria" panose="02040503050406030204" pitchFamily="18" charset="0"/>
                          <a:ea typeface="Cambria" panose="02040503050406030204" pitchFamily="18" charset="0"/>
                          <a:cs typeface="+mn-cs"/>
                        </a:rPr>
                        <a:t>mina nie wdraża odpowiednich programów</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wspierających starzejącą się populację, co prowadzi do coraz większych problemów</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społecznych i demograficznych. Rosnące zapotrzebowanie na usługi zdrowotne i</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opiekuńcze nie znajduje odpowiedzi w rozwoju infrastruktury, co prowadzi do</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obciążenia lokalnych systemów opieki społecznej. Młodzi ludzie migrują, co powoduje</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dalsze osłabienie rynku pracy i osłabienie lokalnej przedsiębiorczości.</a:t>
                      </a:r>
                    </a:p>
                    <a:p>
                      <a:pPr marL="360363" lvl="0" indent="-360363"/>
                      <a:r>
                        <a:rPr lang="pl-PL" sz="1050" b="1" kern="1200">
                          <a:solidFill>
                            <a:schemeClr val="dk1"/>
                          </a:solidFill>
                          <a:effectLst/>
                          <a:latin typeface="Cambria" panose="02040503050406030204" pitchFamily="18" charset="0"/>
                          <a:ea typeface="Cambria" panose="02040503050406030204" pitchFamily="18" charset="0"/>
                          <a:cs typeface="+mn-cs"/>
                        </a:rPr>
                        <a:t>Przeciążenie infrastruktury </a:t>
                      </a:r>
                      <a:endParaRPr lang="pl-PL" sz="1050" b="0" kern="1200">
                        <a:solidFill>
                          <a:schemeClr val="dk1"/>
                        </a:solidFill>
                        <a:effectLst/>
                        <a:latin typeface="Cambria" panose="02040503050406030204" pitchFamily="18" charset="0"/>
                        <a:ea typeface="Cambria" panose="02040503050406030204" pitchFamily="18" charset="0"/>
                        <a:cs typeface="+mn-cs"/>
                      </a:endParaRPr>
                    </a:p>
                    <a:p>
                      <a:pPr marL="0" lvl="0" indent="0"/>
                      <a:r>
                        <a:rPr lang="pl-PL" sz="1050" b="0" kern="1200">
                          <a:solidFill>
                            <a:schemeClr val="dk1"/>
                          </a:solidFill>
                          <a:effectLst/>
                          <a:latin typeface="Cambria" panose="02040503050406030204" pitchFamily="18" charset="0"/>
                          <a:ea typeface="Cambria" panose="02040503050406030204" pitchFamily="18" charset="0"/>
                          <a:cs typeface="+mn-cs"/>
                        </a:rPr>
                        <a:t>R</a:t>
                      </a:r>
                      <a:r>
                        <a:rPr lang="pl-PL" sz="1050" kern="1200">
                          <a:solidFill>
                            <a:schemeClr val="dk1"/>
                          </a:solidFill>
                          <a:effectLst/>
                          <a:latin typeface="Cambria" panose="02040503050406030204" pitchFamily="18" charset="0"/>
                          <a:ea typeface="Cambria" panose="02040503050406030204" pitchFamily="18" charset="0"/>
                          <a:cs typeface="+mn-cs"/>
                        </a:rPr>
                        <a:t>ozwój urbanistyczny, niezrównoważony z</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inwestycjami w infrastrukturę techniczną (np. wodociągi, kanalizacja, drogi), prowadzi</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do przeciążenia istniejących systemów. Problemy związane z dostępem do</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podstawowych usług miejskich oraz pogarszający się stan infrastruktury</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transportowej ograniczają mobilność mieszkańców i przedsiębiorstw, co prowadzi do</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spadku efektywności gospodarczej.</a:t>
                      </a:r>
                    </a:p>
                    <a:p>
                      <a:pPr marL="360363" lvl="0" indent="-360363"/>
                      <a:r>
                        <a:rPr lang="pl-PL" sz="1050" b="1" kern="1200">
                          <a:solidFill>
                            <a:schemeClr val="dk1"/>
                          </a:solidFill>
                          <a:effectLst/>
                          <a:latin typeface="Cambria" panose="02040503050406030204" pitchFamily="18" charset="0"/>
                          <a:ea typeface="Cambria" panose="02040503050406030204" pitchFamily="18" charset="0"/>
                          <a:cs typeface="+mn-cs"/>
                        </a:rPr>
                        <a:t>Zmniejszone wsparcie z funduszy zewnętrznych</a:t>
                      </a:r>
                    </a:p>
                    <a:p>
                      <a:pPr marL="0" lvl="0" indent="0"/>
                      <a:r>
                        <a:rPr lang="pl-PL" sz="1050" b="0" kern="1200">
                          <a:solidFill>
                            <a:schemeClr val="dk1"/>
                          </a:solidFill>
                          <a:effectLst/>
                          <a:latin typeface="Cambria" panose="02040503050406030204" pitchFamily="18" charset="0"/>
                          <a:ea typeface="Cambria" panose="02040503050406030204" pitchFamily="18" charset="0"/>
                          <a:cs typeface="+mn-cs"/>
                        </a:rPr>
                        <a:t>Gm</a:t>
                      </a:r>
                      <a:r>
                        <a:rPr lang="pl-PL" sz="1050" kern="1200">
                          <a:solidFill>
                            <a:schemeClr val="dk1"/>
                          </a:solidFill>
                          <a:effectLst/>
                          <a:latin typeface="Cambria" panose="02040503050406030204" pitchFamily="18" charset="0"/>
                          <a:ea typeface="Cambria" panose="02040503050406030204" pitchFamily="18" charset="0"/>
                          <a:cs typeface="+mn-cs"/>
                        </a:rPr>
                        <a:t>ina ma ograniczone efekty</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aplikowania o środki dotacyjne, a brak wystarczających</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zasobów finansowych</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uniemożliwia realizację niezbędnych inwestycji. Projekty rozwojowe, takie jak nowa</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jakość usług publicznych (edukacyjnych i kulturalnych oraz związanych ze zdrowiem),</a:t>
                      </a:r>
                      <a:r>
                        <a:rPr lang="pl-PL" sz="1050" kern="1200" baseline="0">
                          <a:solidFill>
                            <a:schemeClr val="dk1"/>
                          </a:solidFill>
                          <a:effectLst/>
                          <a:latin typeface="Cambria" panose="02040503050406030204" pitchFamily="18" charset="0"/>
                          <a:ea typeface="Cambria" panose="02040503050406030204" pitchFamily="18" charset="0"/>
                          <a:cs typeface="+mn-cs"/>
                        </a:rPr>
                        <a:t> </a:t>
                      </a:r>
                      <a:r>
                        <a:rPr lang="pl-PL" sz="1050" kern="1200">
                          <a:solidFill>
                            <a:schemeClr val="dk1"/>
                          </a:solidFill>
                          <a:effectLst/>
                          <a:latin typeface="Cambria" panose="02040503050406030204" pitchFamily="18" charset="0"/>
                          <a:ea typeface="Cambria" panose="02040503050406030204" pitchFamily="18" charset="0"/>
                          <a:cs typeface="+mn-cs"/>
                        </a:rPr>
                        <a:t>modernizacja transportu publicznego czy rozwój ekologicznych technologii, są</a:t>
                      </a:r>
                    </a:p>
                    <a:p>
                      <a:pPr marL="360363" lvl="0" indent="-360363"/>
                      <a:r>
                        <a:rPr lang="pl-PL" sz="1050" kern="1200">
                          <a:solidFill>
                            <a:schemeClr val="dk1"/>
                          </a:solidFill>
                          <a:effectLst/>
                          <a:latin typeface="Cambria" panose="02040503050406030204" pitchFamily="18" charset="0"/>
                          <a:ea typeface="Cambria" panose="02040503050406030204" pitchFamily="18" charset="0"/>
                          <a:cs typeface="+mn-cs"/>
                        </a:rPr>
                        <a:t>opóźnione lub anulowane z powodu braku finansowania. To dodatkowo ogranicza</a:t>
                      </a:r>
                    </a:p>
                    <a:p>
                      <a:pPr marL="360363" lvl="0" indent="-360363"/>
                      <a:r>
                        <a:rPr lang="pl-PL" sz="1050" kern="1200">
                          <a:solidFill>
                            <a:schemeClr val="dk1"/>
                          </a:solidFill>
                          <a:effectLst/>
                          <a:latin typeface="Cambria" panose="02040503050406030204" pitchFamily="18" charset="0"/>
                          <a:ea typeface="Cambria" panose="02040503050406030204" pitchFamily="18" charset="0"/>
                          <a:cs typeface="+mn-cs"/>
                        </a:rPr>
                        <a:t>możliwości innowacyjnego rozwoju gminy.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sp>
        <p:nvSpPr>
          <p:cNvPr id="6" name="Tytuł 1"/>
          <p:cNvSpPr txBox="1">
            <a:spLocks/>
          </p:cNvSpPr>
          <p:nvPr/>
        </p:nvSpPr>
        <p:spPr>
          <a:xfrm rot="16200000">
            <a:off x="-619303" y="2324056"/>
            <a:ext cx="4066849" cy="1325563"/>
          </a:xfrm>
          <a:prstGeom prst="rect">
            <a:avLst/>
          </a:prstGeom>
        </p:spPr>
        <p:txBody>
          <a:bodyPr/>
          <a:lstStyle>
            <a:lvl1pPr algn="l" defTabSz="914400" rtl="0" eaLnBrk="1" latinLnBrk="0" hangingPunct="1">
              <a:lnSpc>
                <a:spcPct val="90000"/>
              </a:lnSpc>
              <a:spcBef>
                <a:spcPct val="0"/>
              </a:spcBef>
              <a:buNone/>
              <a:defRPr sz="4400" b="1" kern="1200">
                <a:solidFill>
                  <a:schemeClr val="bg2">
                    <a:lumMod val="50000"/>
                  </a:schemeClr>
                </a:solidFill>
                <a:latin typeface="Cambria" panose="02040503050406030204" pitchFamily="18" charset="0"/>
                <a:ea typeface="Cambria" panose="02040503050406030204" pitchFamily="18" charset="0"/>
                <a:cs typeface="+mj-cs"/>
              </a:defRPr>
            </a:lvl1pPr>
          </a:lstStyle>
          <a:p>
            <a:r>
              <a:rPr lang="pl-PL" sz="3200"/>
              <a:t>Scenariusz rozwoju </a:t>
            </a:r>
            <a:br>
              <a:rPr lang="pl-PL" sz="3200"/>
            </a:br>
            <a:r>
              <a:rPr lang="pl-PL" sz="3200">
                <a:solidFill>
                  <a:srgbClr val="C00000"/>
                </a:solidFill>
              </a:rPr>
              <a:t>PESYMISTYCZNY</a:t>
            </a:r>
            <a:r>
              <a:rPr lang="pl-PL" sz="3200"/>
              <a:t> – </a:t>
            </a:r>
          </a:p>
          <a:p>
            <a:r>
              <a:rPr lang="pl-PL" sz="3200"/>
              <a:t>analiza SWOT</a:t>
            </a:r>
          </a:p>
        </p:txBody>
      </p:sp>
      <p:pic>
        <p:nvPicPr>
          <p:cNvPr id="7" name="Obraz 6"/>
          <p:cNvPicPr>
            <a:picLocks noChangeAspect="1"/>
          </p:cNvPicPr>
          <p:nvPr/>
        </p:nvPicPr>
        <p:blipFill>
          <a:blip r:embed="rId3"/>
          <a:stretch>
            <a:fillRect/>
          </a:stretch>
        </p:blipFill>
        <p:spPr>
          <a:xfrm>
            <a:off x="5918181" y="2620503"/>
            <a:ext cx="800908" cy="732670"/>
          </a:xfrm>
          <a:prstGeom prst="rect">
            <a:avLst/>
          </a:prstGeom>
        </p:spPr>
      </p:pic>
      <p:sp>
        <p:nvSpPr>
          <p:cNvPr id="3" name="Symbol zastępczy numeru slajdu 2">
            <a:extLst>
              <a:ext uri="{FF2B5EF4-FFF2-40B4-BE49-F238E27FC236}">
                <a16:creationId xmlns:a16="http://schemas.microsoft.com/office/drawing/2014/main" xmlns="" id="{33391169-BF48-6862-5679-550B219860C5}"/>
              </a:ext>
            </a:extLst>
          </p:cNvPr>
          <p:cNvSpPr>
            <a:spLocks noGrp="1"/>
          </p:cNvSpPr>
          <p:nvPr>
            <p:ph type="sldNum" sz="quarter" idx="12"/>
          </p:nvPr>
        </p:nvSpPr>
        <p:spPr/>
        <p:txBody>
          <a:bodyPr/>
          <a:lstStyle/>
          <a:p>
            <a:fld id="{22AA28CC-A34B-4C19-AFE3-B6439D8E44AD}" type="slidenum">
              <a:rPr lang="pl-PL" smtClean="0"/>
              <a:t>56</a:t>
            </a:fld>
            <a:endParaRPr lang="pl-PL"/>
          </a:p>
        </p:txBody>
      </p:sp>
    </p:spTree>
    <p:extLst>
      <p:ext uri="{BB962C8B-B14F-4D97-AF65-F5344CB8AC3E}">
        <p14:creationId xmlns:p14="http://schemas.microsoft.com/office/powerpoint/2010/main" val="125984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Część przestrzenna strategii</a:t>
            </a:r>
          </a:p>
        </p:txBody>
      </p:sp>
      <p:sp>
        <p:nvSpPr>
          <p:cNvPr id="3" name="Symbol zastępczy tekstu 2"/>
          <p:cNvSpPr>
            <a:spLocks noGrp="1"/>
          </p:cNvSpPr>
          <p:nvPr>
            <p:ph type="body" idx="1"/>
          </p:nvPr>
        </p:nvSpPr>
        <p:spPr/>
        <p:txBody>
          <a:bodyPr vert="horz" lIns="91440" tIns="45720" rIns="91440" bIns="45720" rtlCol="0" anchor="t">
            <a:normAutofit/>
          </a:bodyPr>
          <a:lstStyle/>
          <a:p>
            <a:endParaRPr lang="pl-PL" sz="1400"/>
          </a:p>
          <a:p>
            <a:r>
              <a:rPr lang="pl-PL" sz="1400" b="1">
                <a:solidFill>
                  <a:schemeClr val="tx1"/>
                </a:solidFill>
                <a:latin typeface="Cambria"/>
                <a:ea typeface="Cambria"/>
              </a:rPr>
              <a:t>Rozdział zawiera model struktury funkcjonalno-przestrzennej oraz ustalenia i rekomendacje dla polityki przestrzennej gminy. </a:t>
            </a:r>
            <a:r>
              <a:rPr lang="pl-PL" sz="1400" b="1"/>
              <a:t/>
            </a:r>
            <a:br>
              <a:rPr lang="pl-PL" sz="1400" b="1"/>
            </a:br>
            <a:r>
              <a:rPr lang="pl-PL" sz="1400" b="1">
                <a:solidFill>
                  <a:schemeClr val="tx1"/>
                </a:solidFill>
                <a:latin typeface="Cambria"/>
                <a:ea typeface="Cambria"/>
              </a:rPr>
              <a:t>Rozdział wskazuje również na obszary strategicznej interwencji określone w strategii rozwoju województwa oraz obszary strategicznej interwencji w gminie (OSI lokalne).</a:t>
            </a:r>
            <a:endParaRPr lang="pl-PL" sz="2000" b="1">
              <a:solidFill>
                <a:schemeClr val="tx1"/>
              </a:solidFill>
              <a:latin typeface="Cambria"/>
              <a:ea typeface="Cambria"/>
            </a:endParaRP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6" name="Obraz 5"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67465" y="6261735"/>
            <a:ext cx="1591235" cy="459740"/>
          </a:xfrm>
          <a:prstGeom prst="rect">
            <a:avLst/>
          </a:prstGeom>
          <a:noFill/>
          <a:ln>
            <a:noFill/>
          </a:ln>
        </p:spPr>
      </p:pic>
      <p:sp>
        <p:nvSpPr>
          <p:cNvPr id="5" name="Symbol zastępczy numeru slajdu 4">
            <a:extLst>
              <a:ext uri="{FF2B5EF4-FFF2-40B4-BE49-F238E27FC236}">
                <a16:creationId xmlns:a16="http://schemas.microsoft.com/office/drawing/2014/main" xmlns="" id="{EC333BEF-ECE4-16DB-CD36-EA84F8306318}"/>
              </a:ext>
            </a:extLst>
          </p:cNvPr>
          <p:cNvSpPr>
            <a:spLocks noGrp="1"/>
          </p:cNvSpPr>
          <p:nvPr>
            <p:ph type="sldNum" sz="quarter" idx="12"/>
          </p:nvPr>
        </p:nvSpPr>
        <p:spPr/>
        <p:txBody>
          <a:bodyPr/>
          <a:lstStyle/>
          <a:p>
            <a:fld id="{22AA28CC-A34B-4C19-AFE3-B6439D8E44AD}" type="slidenum">
              <a:rPr lang="pl-PL" smtClean="0"/>
              <a:t>57</a:t>
            </a:fld>
            <a:endParaRPr lang="pl-PL"/>
          </a:p>
        </p:txBody>
      </p:sp>
    </p:spTree>
    <p:extLst>
      <p:ext uri="{BB962C8B-B14F-4D97-AF65-F5344CB8AC3E}">
        <p14:creationId xmlns:p14="http://schemas.microsoft.com/office/powerpoint/2010/main" val="2729645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Model struktury funkcjonalno-przestrzennej </a:t>
            </a:r>
          </a:p>
        </p:txBody>
      </p:sp>
      <p:sp>
        <p:nvSpPr>
          <p:cNvPr id="3" name="Symbol zastępczy zawartości 2"/>
          <p:cNvSpPr>
            <a:spLocks noGrp="1"/>
          </p:cNvSpPr>
          <p:nvPr>
            <p:ph idx="1"/>
          </p:nvPr>
        </p:nvSpPr>
        <p:spPr>
          <a:xfrm>
            <a:off x="838200" y="1458835"/>
            <a:ext cx="9991725" cy="2646440"/>
          </a:xfrm>
        </p:spPr>
        <p:txBody>
          <a:bodyPr>
            <a:normAutofit lnSpcReduction="10000"/>
          </a:bodyPr>
          <a:lstStyle/>
          <a:p>
            <a:pPr marL="0" indent="0" algn="just">
              <a:spcBef>
                <a:spcPts val="0"/>
              </a:spcBef>
              <a:buNone/>
            </a:pPr>
            <a:r>
              <a:rPr lang="pl-PL" sz="1300" dirty="0"/>
              <a:t>Model struktury funkcjonalno-przestrzennej gminy Grodzisk Mazowiecki to docelowy układ elementów składowych przestrzeni wskazujący: </a:t>
            </a:r>
          </a:p>
          <a:p>
            <a:pPr algn="just">
              <a:spcBef>
                <a:spcPts val="0"/>
              </a:spcBef>
            </a:pPr>
            <a:r>
              <a:rPr lang="pl-PL" sz="1300" dirty="0"/>
              <a:t>strukturę sieci osadniczej wraz z rolą i hierarchią jednostek osadniczych, </a:t>
            </a:r>
          </a:p>
          <a:p>
            <a:pPr algn="just">
              <a:spcBef>
                <a:spcPts val="0"/>
              </a:spcBef>
            </a:pPr>
            <a:r>
              <a:rPr lang="pl-PL" sz="1300" dirty="0"/>
              <a:t>system powiązań przyrodniczych, </a:t>
            </a:r>
          </a:p>
          <a:p>
            <a:pPr algn="just">
              <a:spcBef>
                <a:spcPts val="0"/>
              </a:spcBef>
            </a:pPr>
            <a:r>
              <a:rPr lang="pl-PL" sz="1300" dirty="0"/>
              <a:t>główne korytarze i elementy sieci transportowych (w tym pieszych i rowerowych), </a:t>
            </a:r>
          </a:p>
          <a:p>
            <a:pPr algn="just">
              <a:spcBef>
                <a:spcPts val="0"/>
              </a:spcBef>
            </a:pPr>
            <a:r>
              <a:rPr lang="pl-PL" sz="1300" dirty="0"/>
              <a:t>główne elementy infrastruktury technicznej i społecznej. </a:t>
            </a:r>
          </a:p>
          <a:p>
            <a:pPr algn="just">
              <a:spcBef>
                <a:spcPts val="0"/>
              </a:spcBef>
            </a:pPr>
            <a:endParaRPr lang="pl-PL" sz="1300" dirty="0"/>
          </a:p>
          <a:p>
            <a:pPr marL="0" indent="0" algn="just">
              <a:spcBef>
                <a:spcPts val="0"/>
              </a:spcBef>
              <a:buNone/>
            </a:pPr>
            <a:r>
              <a:rPr lang="pl-PL" sz="1300" dirty="0"/>
              <a:t>Model prezentowany jest na 5 mapach, odnoszących się do ww. elementów przestrzeni.</a:t>
            </a:r>
          </a:p>
          <a:p>
            <a:pPr algn="just">
              <a:spcBef>
                <a:spcPts val="0"/>
              </a:spcBef>
            </a:pPr>
            <a:endParaRPr lang="pl-PL" sz="1300" dirty="0"/>
          </a:p>
          <a:p>
            <a:pPr marL="0" indent="0" algn="just">
              <a:spcBef>
                <a:spcPts val="0"/>
              </a:spcBef>
              <a:buNone/>
            </a:pPr>
            <a:r>
              <a:rPr lang="pl-PL" sz="1300" dirty="0"/>
              <a:t>Model zakłada kształtowanie przestrzeni w sposób odpowiadający potrzebom dynamicznego rozwoju społeczno-gospodarczego gminy. Uwzględnia także trendy rozwojowe regionu oraz zróżnicowany charakter osadniczy, integrując przestrzenie miejskie i wiejskie oraz wymogi ochrony środowiska, w tym rozwoju zielono-niebieskiej infrastruktury.</a:t>
            </a:r>
          </a:p>
          <a:p>
            <a:pPr marL="0" indent="0" algn="just">
              <a:spcBef>
                <a:spcPts val="0"/>
              </a:spcBef>
              <a:buNone/>
            </a:pPr>
            <a:endParaRPr lang="pl-PL" sz="1300" dirty="0"/>
          </a:p>
          <a:p>
            <a:pPr marL="0" indent="0" algn="just">
              <a:spcBef>
                <a:spcPts val="0"/>
              </a:spcBef>
              <a:buNone/>
            </a:pPr>
            <a:r>
              <a:rPr lang="pl-PL" sz="1300" dirty="0"/>
              <a:t>Model ten w szczególności uwzględnia wyzwania harmonijnego rozwoju przestrzennego, w tym rozwoju urbanistycznego gminy, zgodnego z jej wizją i celami strategicznymi, jako miejsca przyjaznego rodzinom, innowacyjnego i zrównoważonego środowiskowo.</a:t>
            </a:r>
          </a:p>
          <a:p>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58</a:t>
            </a:fld>
            <a:endParaRPr lang="pl-PL"/>
          </a:p>
        </p:txBody>
      </p:sp>
    </p:spTree>
    <p:extLst>
      <p:ext uri="{BB962C8B-B14F-4D97-AF65-F5344CB8AC3E}">
        <p14:creationId xmlns:p14="http://schemas.microsoft.com/office/powerpoint/2010/main" val="1590965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08897" y="602980"/>
            <a:ext cx="2722304" cy="1270897"/>
          </a:xfrm>
        </p:spPr>
        <p:txBody>
          <a:bodyPr>
            <a:normAutofit/>
          </a:bodyPr>
          <a:lstStyle/>
          <a:p>
            <a:r>
              <a:rPr lang="pl-PL" sz="2800" dirty="0">
                <a:latin typeface="Cambria"/>
                <a:ea typeface="Cambria"/>
              </a:rPr>
              <a:t>Struktura sieci osadniczej</a:t>
            </a:r>
            <a:endParaRPr lang="pl-PL" sz="2800" dirty="0"/>
          </a:p>
        </p:txBody>
      </p:sp>
      <p:sp>
        <p:nvSpPr>
          <p:cNvPr id="4" name="Symbol zastępczy tekstu 3"/>
          <p:cNvSpPr>
            <a:spLocks noGrp="1"/>
          </p:cNvSpPr>
          <p:nvPr>
            <p:ph type="body" sz="half" idx="2"/>
          </p:nvPr>
        </p:nvSpPr>
        <p:spPr>
          <a:xfrm>
            <a:off x="812499" y="1591431"/>
            <a:ext cx="3226101" cy="4618905"/>
          </a:xfrm>
        </p:spPr>
        <p:txBody>
          <a:bodyPr vert="horz" lIns="91440" tIns="45720" rIns="91440" bIns="45720" rtlCol="0" anchor="t">
            <a:normAutofit/>
          </a:bodyPr>
          <a:lstStyle/>
          <a:p>
            <a:endParaRPr lang="pl-PL" sz="1400" b="1" cap="all" dirty="0">
              <a:solidFill>
                <a:srgbClr val="C00000"/>
              </a:solidFill>
            </a:endParaRPr>
          </a:p>
          <a:p>
            <a:r>
              <a:rPr lang="pl-PL" sz="1200" dirty="0">
                <a:latin typeface="Cambria"/>
                <a:ea typeface="Cambria"/>
              </a:rPr>
              <a:t>Zorganizowany system osadniczy jest jednym z głównych elementów zrównoważonego rozwoju każdej gminy. </a:t>
            </a:r>
          </a:p>
          <a:p>
            <a:r>
              <a:rPr lang="pl-PL" sz="1200" dirty="0">
                <a:latin typeface="Cambria"/>
                <a:ea typeface="Cambria"/>
              </a:rPr>
              <a:t>Hierarchiczna sieć osadnicza oparta na dominującej pozycji Grodziska Mazowieckiego (Mapa 3) pozwala zapewnić prawidłową obsługę mieszkańców miasta i terenów wiejskich w zakresie ich potrzeb. Silne, efektownie rozwijające się miasto sprzyja dyfuzji procesów rozwojowych i gospodarczych na otaczające je obszary podmiejskie i wiejskie, a także służy niwelowaniu dysproporcji w rozwoju społeczno-gospodarczym i jakości życia mieszkańców gminy oraz obszarów do gminy przyległych. </a:t>
            </a:r>
          </a:p>
          <a:p>
            <a:r>
              <a:rPr lang="pl-PL" sz="1200" dirty="0">
                <a:latin typeface="Cambria"/>
                <a:ea typeface="Cambria"/>
              </a:rPr>
              <a:t>Uzupełnieniem oferty Grodziska Mazowieckiego powinna być oferta usług podstawowych, z ich koncentracjami w tych miejscowościach, które dynamicznie rozwijają się ludnościowo i gospodarczo. </a:t>
            </a:r>
            <a:endParaRPr lang="en-US" sz="1200" dirty="0">
              <a:latin typeface="Cambria"/>
              <a:ea typeface="Cambria"/>
            </a:endParaRPr>
          </a:p>
          <a:p>
            <a:endParaRPr lang="pl-PL" sz="1300" dirty="0">
              <a:solidFill>
                <a:srgbClr val="000000"/>
              </a:solidFill>
              <a:latin typeface="Cambria"/>
              <a:ea typeface="Cambria"/>
            </a:endParaRP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9" name="Obraz 8" descr="C:\Users\jcwik\Downloads\LOGO-MIASTO_COLOR+CLAIM-BLACK-BG-WHITE-100.jpg"/>
          <p:cNvPicPr/>
          <p:nvPr/>
        </p:nvPicPr>
        <p:blipFill>
          <a:blip r:embed="rId3">
            <a:extLst>
              <a:ext uri="{28A0092B-C50C-407E-A947-70E740481C1C}">
                <a14:useLocalDpi xmlns:a14="http://schemas.microsoft.com/office/drawing/2010/main" val="0"/>
              </a:ext>
            </a:extLst>
          </a:blip>
          <a:srcRect/>
          <a:stretch>
            <a:fillRect/>
          </a:stretch>
        </p:blipFill>
        <p:spPr bwMode="auto">
          <a:xfrm>
            <a:off x="9485483" y="6309042"/>
            <a:ext cx="1591235" cy="459740"/>
          </a:xfrm>
          <a:prstGeom prst="rect">
            <a:avLst/>
          </a:prstGeom>
          <a:noFill/>
          <a:ln>
            <a:noFill/>
          </a:ln>
        </p:spPr>
      </p:pic>
      <p:sp>
        <p:nvSpPr>
          <p:cNvPr id="3" name="Symbol zastępczy numeru slajdu 2">
            <a:extLst>
              <a:ext uri="{FF2B5EF4-FFF2-40B4-BE49-F238E27FC236}">
                <a16:creationId xmlns:a16="http://schemas.microsoft.com/office/drawing/2014/main" xmlns="" id="{25543C02-1992-2B9C-8BAD-C756F23F11DF}"/>
              </a:ext>
            </a:extLst>
          </p:cNvPr>
          <p:cNvSpPr>
            <a:spLocks noGrp="1"/>
          </p:cNvSpPr>
          <p:nvPr>
            <p:ph type="sldNum" sz="quarter" idx="12"/>
          </p:nvPr>
        </p:nvSpPr>
        <p:spPr/>
        <p:txBody>
          <a:bodyPr/>
          <a:lstStyle/>
          <a:p>
            <a:fld id="{22AA28CC-A34B-4C19-AFE3-B6439D8E44AD}" type="slidenum">
              <a:rPr lang="pl-PL" smtClean="0"/>
              <a:t>59</a:t>
            </a:fld>
            <a:endParaRPr lang="pl-PL"/>
          </a:p>
        </p:txBody>
      </p:sp>
      <p:sp>
        <p:nvSpPr>
          <p:cNvPr id="8" name="pole tekstowe 7"/>
          <p:cNvSpPr txBox="1"/>
          <p:nvPr/>
        </p:nvSpPr>
        <p:spPr>
          <a:xfrm>
            <a:off x="10083169" y="753865"/>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Mapa 3</a:t>
            </a:r>
          </a:p>
        </p:txBody>
      </p:sp>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500" y="1030864"/>
            <a:ext cx="7333393" cy="4888162"/>
          </a:xfrm>
          <a:prstGeom prst="rect">
            <a:avLst/>
          </a:prstGeom>
          <a:ln w="19050">
            <a:solidFill>
              <a:srgbClr val="C00000"/>
            </a:solidFill>
          </a:ln>
        </p:spPr>
      </p:pic>
      <p:sp>
        <p:nvSpPr>
          <p:cNvPr id="6" name="Prostokąt 5"/>
          <p:cNvSpPr/>
          <p:nvPr/>
        </p:nvSpPr>
        <p:spPr>
          <a:xfrm>
            <a:off x="4410075" y="1102761"/>
            <a:ext cx="7416169" cy="246221"/>
          </a:xfrm>
          <a:prstGeom prst="rect">
            <a:avLst/>
          </a:prstGeom>
        </p:spPr>
        <p:txBody>
          <a:bodyPr wrap="square">
            <a:spAutoFit/>
          </a:bodyPr>
          <a:lstStyle/>
          <a:p>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lang="pl-PL" sz="1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odział </a:t>
            </a: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na miejscowości jest dokonany według </a:t>
            </a:r>
            <a:r>
              <a:rPr lang="pl-PL" sz="1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„Bazy </a:t>
            </a: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danych obiektów </a:t>
            </a:r>
            <a:r>
              <a:rPr lang="pl-PL" sz="1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topograficznych”, spójnej </a:t>
            </a:r>
            <a:r>
              <a:rPr lang="pl-PL" sz="1000" dirty="0">
                <a:solidFill>
                  <a:srgbClr val="000000"/>
                </a:solidFill>
                <a:latin typeface="Calibri" panose="020F0502020204030204" pitchFamily="34" charset="0"/>
                <a:ea typeface="Calibri" panose="020F0502020204030204" pitchFamily="34" charset="0"/>
                <a:cs typeface="Calibri" panose="020F0502020204030204" pitchFamily="34" charset="0"/>
              </a:rPr>
              <a:t>z "Państwowym Rejestrem </a:t>
            </a:r>
            <a:r>
              <a:rPr lang="pl-PL" sz="1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Granic”</a:t>
            </a:r>
            <a:endParaRPr lang="pl-PL" sz="1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45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Zasady opracowania strategii rozwoju gminy</a:t>
            </a:r>
          </a:p>
        </p:txBody>
      </p:sp>
      <p:sp>
        <p:nvSpPr>
          <p:cNvPr id="3" name="Symbol zastępczy zawartości 2"/>
          <p:cNvSpPr>
            <a:spLocks noGrp="1"/>
          </p:cNvSpPr>
          <p:nvPr>
            <p:ph idx="1"/>
          </p:nvPr>
        </p:nvSpPr>
        <p:spPr>
          <a:xfrm>
            <a:off x="838200" y="1148711"/>
            <a:ext cx="9980851" cy="4665662"/>
          </a:xfrm>
        </p:spPr>
        <p:txBody>
          <a:bodyPr>
            <a:normAutofit fontScale="47500" lnSpcReduction="20000"/>
          </a:bodyPr>
          <a:lstStyle/>
          <a:p>
            <a:pPr marL="342900" lvl="0" indent="-342900">
              <a:lnSpc>
                <a:spcPct val="120000"/>
              </a:lnSpc>
              <a:spcAft>
                <a:spcPts val="0"/>
              </a:spcAft>
              <a:buFont typeface="Courier New" panose="02070309020205020404" pitchFamily="49" charset="0"/>
              <a:buChar char="o"/>
            </a:pPr>
            <a:r>
              <a:rPr lang="pl-PL" sz="2500" b="1" dirty="0">
                <a:solidFill>
                  <a:srgbClr val="C00000"/>
                </a:solidFill>
                <a:cs typeface="Times New Roman" panose="02020603050405020304" pitchFamily="18" charset="0"/>
              </a:rPr>
              <a:t>WŁĄCZENIA SPOŁECZNEGO (PARTYCYPACJI)</a:t>
            </a:r>
            <a:r>
              <a:rPr lang="pl-PL" sz="2500" b="1" dirty="0">
                <a:cs typeface="Times New Roman" panose="02020603050405020304" pitchFamily="18" charset="0"/>
              </a:rPr>
              <a:t/>
            </a:r>
            <a:br>
              <a:rPr lang="pl-PL" sz="2500" b="1" dirty="0">
                <a:cs typeface="Times New Roman" panose="02020603050405020304" pitchFamily="18" charset="0"/>
              </a:rPr>
            </a:br>
            <a:r>
              <a:rPr lang="pl-PL" sz="2500" dirty="0">
                <a:cs typeface="Times New Roman" panose="02020603050405020304" pitchFamily="18" charset="0"/>
              </a:rPr>
              <a:t>Proces opracowania strategii był realizowany wspólnie z mieszkańcami. Położono nacisk na uspołecznienie prac nad strategią. Zasadę współpracy z mieszkańcami uwzględniono w systemie wdrażania i ewaluacji strategii.</a:t>
            </a:r>
            <a:endParaRPr lang="pl-PL" sz="2500" b="1" dirty="0">
              <a:cs typeface="Times New Roman" panose="02020603050405020304" pitchFamily="18" charset="0"/>
            </a:endParaRPr>
          </a:p>
          <a:p>
            <a:pPr marL="342900" lvl="0" indent="-342900">
              <a:lnSpc>
                <a:spcPct val="120000"/>
              </a:lnSpc>
              <a:spcAft>
                <a:spcPts val="0"/>
              </a:spcAft>
              <a:buFont typeface="Courier New" panose="02070309020205020404" pitchFamily="49" charset="0"/>
              <a:buChar char="o"/>
            </a:pPr>
            <a:r>
              <a:rPr lang="pl-PL" sz="2500" b="1" dirty="0">
                <a:solidFill>
                  <a:srgbClr val="C00000"/>
                </a:solidFill>
                <a:cs typeface="Times New Roman" panose="02020603050405020304" pitchFamily="18" charset="0"/>
              </a:rPr>
              <a:t>UWZGLĘDNIENIA WYMIARU TERYTORIALNEGO</a:t>
            </a:r>
            <a:r>
              <a:rPr lang="pl-PL" sz="2500" dirty="0">
                <a:cs typeface="Times New Roman" panose="02020603050405020304" pitchFamily="18" charset="0"/>
              </a:rPr>
              <a:t/>
            </a:r>
            <a:br>
              <a:rPr lang="pl-PL" sz="2500" dirty="0">
                <a:cs typeface="Times New Roman" panose="02020603050405020304" pitchFamily="18" charset="0"/>
              </a:rPr>
            </a:br>
            <a:r>
              <a:rPr lang="pl-PL" sz="2500" dirty="0">
                <a:cs typeface="Times New Roman" panose="02020603050405020304" pitchFamily="18" charset="0"/>
              </a:rPr>
              <a:t>Zastosowano zasady wynikające z podejścia terytorialnego i zintegrowanego planowania – zidentyfikowano społeczne, gospodarcze i środowiskowe powiązania funkcjonalne z otoczeniem gminy, istotne dla jej rozwoju.</a:t>
            </a:r>
            <a:endParaRPr lang="pl-PL" sz="2500" b="1" dirty="0">
              <a:cs typeface="Times New Roman" panose="02020603050405020304" pitchFamily="18" charset="0"/>
            </a:endParaRPr>
          </a:p>
          <a:p>
            <a:pPr marL="342900" lvl="0" indent="-342900">
              <a:lnSpc>
                <a:spcPct val="120000"/>
              </a:lnSpc>
              <a:spcAft>
                <a:spcPts val="0"/>
              </a:spcAft>
              <a:buFont typeface="Courier New" panose="02070309020205020404" pitchFamily="49" charset="0"/>
              <a:buChar char="o"/>
            </a:pPr>
            <a:r>
              <a:rPr lang="pl-PL" sz="2500" b="1" dirty="0">
                <a:solidFill>
                  <a:srgbClr val="C00000"/>
                </a:solidFill>
                <a:cs typeface="Times New Roman" panose="02020603050405020304" pitchFamily="18" charset="0"/>
              </a:rPr>
              <a:t>KONCENTRACJI WSPARCIA STRATEGICZNEGO</a:t>
            </a:r>
            <a:r>
              <a:rPr lang="pl-PL" sz="2500" dirty="0">
                <a:cs typeface="Times New Roman" panose="02020603050405020304" pitchFamily="18" charset="0"/>
              </a:rPr>
              <a:t/>
            </a:r>
            <a:br>
              <a:rPr lang="pl-PL" sz="2500" dirty="0">
                <a:cs typeface="Times New Roman" panose="02020603050405020304" pitchFamily="18" charset="0"/>
              </a:rPr>
            </a:br>
            <a:r>
              <a:rPr lang="pl-PL" sz="2500" dirty="0">
                <a:cs typeface="Times New Roman" panose="02020603050405020304" pitchFamily="18" charset="0"/>
              </a:rPr>
              <a:t>Działania gminy skoncentrowano na tych obszarach (wyzwaniach), które w procesie opracowania strategii uznano za priorytetowe dla rozwoju gminy.</a:t>
            </a:r>
          </a:p>
          <a:p>
            <a:pPr marL="342900" lvl="0" indent="-342900">
              <a:lnSpc>
                <a:spcPct val="120000"/>
              </a:lnSpc>
              <a:spcAft>
                <a:spcPts val="0"/>
              </a:spcAft>
              <a:buFont typeface="Courier New" panose="02070309020205020404" pitchFamily="49" charset="0"/>
              <a:buChar char="o"/>
            </a:pPr>
            <a:r>
              <a:rPr lang="pl-PL" sz="2500" b="1" dirty="0">
                <a:solidFill>
                  <a:srgbClr val="C00000"/>
                </a:solidFill>
                <a:cs typeface="Times New Roman" panose="02020603050405020304" pitchFamily="18" charset="0"/>
              </a:rPr>
              <a:t>ELASTYCZNOŚCI DZIAŁANIA </a:t>
            </a:r>
            <a:r>
              <a:rPr lang="pl-PL" sz="2500" dirty="0">
                <a:cs typeface="Times New Roman" panose="02020603050405020304" pitchFamily="18" charset="0"/>
              </a:rPr>
              <a:t/>
            </a:r>
            <a:br>
              <a:rPr lang="pl-PL" sz="2500" dirty="0">
                <a:cs typeface="Times New Roman" panose="02020603050405020304" pitchFamily="18" charset="0"/>
              </a:rPr>
            </a:br>
            <a:r>
              <a:rPr lang="pl-PL" sz="2500" dirty="0">
                <a:cs typeface="Times New Roman" panose="02020603050405020304" pitchFamily="18" charset="0"/>
              </a:rPr>
              <a:t>Opracowano przejrzysty system wdrażania i aktualizacji strategii, uwzględniający elastyczność przyjętych rozwiązań, tak by zwiększyć sprawność realizacji strategii i skuteczność wykorzystywania dostępnych zewnętrznych źródeł finansowania. </a:t>
            </a:r>
            <a:endParaRPr lang="pl-PL" sz="2500" b="1" dirty="0">
              <a:cs typeface="Times New Roman" panose="02020603050405020304" pitchFamily="18" charset="0"/>
            </a:endParaRPr>
          </a:p>
          <a:p>
            <a:pPr marL="342900" lvl="0" indent="-342900">
              <a:lnSpc>
                <a:spcPct val="120000"/>
              </a:lnSpc>
              <a:spcAft>
                <a:spcPts val="0"/>
              </a:spcAft>
              <a:buFont typeface="Courier New" panose="02070309020205020404" pitchFamily="49" charset="0"/>
              <a:buChar char="o"/>
            </a:pPr>
            <a:r>
              <a:rPr lang="pl-PL" sz="2500" b="1" dirty="0">
                <a:solidFill>
                  <a:srgbClr val="C00000"/>
                </a:solidFill>
                <a:cs typeface="Times New Roman" panose="02020603050405020304" pitchFamily="18" charset="0"/>
              </a:rPr>
              <a:t>UWZGLĘDNIENIA PERSPEKTYWY FINANSOWEJ NA LATA 2021-2027</a:t>
            </a:r>
            <a:r>
              <a:rPr lang="pl-PL" sz="2500" b="1" dirty="0">
                <a:cs typeface="Times New Roman" panose="02020603050405020304" pitchFamily="18" charset="0"/>
              </a:rPr>
              <a:t/>
            </a:r>
            <a:br>
              <a:rPr lang="pl-PL" sz="2500" b="1" dirty="0">
                <a:cs typeface="Times New Roman" panose="02020603050405020304" pitchFamily="18" charset="0"/>
              </a:rPr>
            </a:br>
            <a:r>
              <a:rPr lang="pl-PL" sz="2500" dirty="0">
                <a:cs typeface="Times New Roman" panose="02020603050405020304" pitchFamily="18" charset="0"/>
              </a:rPr>
              <a:t>Dostosowano rodzaj i zakres interwencji (rodzaj opracowanego dokumentu) do uwarunkowań perspektywy finansowej UE 2021 – 2027 opierając się na zasadach obowiązujących w unijnych, krajowych i regionalnych dokumentach strategicznych i operacyjnych.</a:t>
            </a:r>
            <a:endParaRPr lang="pl-PL" sz="2500" b="1" dirty="0">
              <a:cs typeface="Times New Roman" panose="02020603050405020304" pitchFamily="18" charset="0"/>
            </a:endParaRPr>
          </a:p>
          <a:p>
            <a:pPr marL="342900" lvl="0" indent="-342900">
              <a:lnSpc>
                <a:spcPct val="120000"/>
              </a:lnSpc>
              <a:spcAft>
                <a:spcPts val="0"/>
              </a:spcAft>
              <a:buFont typeface="Courier New" panose="02070309020205020404" pitchFamily="49" charset="0"/>
              <a:buChar char="o"/>
            </a:pPr>
            <a:r>
              <a:rPr lang="pl-PL" sz="2500" b="1" dirty="0">
                <a:solidFill>
                  <a:srgbClr val="C00000"/>
                </a:solidFill>
                <a:cs typeface="Times New Roman" panose="02020603050405020304" pitchFamily="18" charset="0"/>
              </a:rPr>
              <a:t>ZACHOWANIA SPÓJNOŚCI Z CELAMI POLITYKI ROZWOJOWEJ DLA OBSZARU GMINY </a:t>
            </a:r>
            <a:r>
              <a:rPr lang="pl-PL" sz="2500" dirty="0">
                <a:cs typeface="Times New Roman" panose="02020603050405020304" pitchFamily="18" charset="0"/>
              </a:rPr>
              <a:t/>
            </a:r>
            <a:br>
              <a:rPr lang="pl-PL" sz="2500" dirty="0">
                <a:cs typeface="Times New Roman" panose="02020603050405020304" pitchFamily="18" charset="0"/>
              </a:rPr>
            </a:br>
            <a:r>
              <a:rPr lang="pl-PL" sz="2500" dirty="0"/>
              <a:t>Zachowano spójność z założeniami polityki regionalnej Państwa określonymi w Strategii na rzecz odpowiedzialnego rozwoju, Krajowej Strategii Rozwoju Regionalnego 2030, a także z celami Strategii rozwoju województwa mazowieckiego 2030+, Strategii Zintegrowanych Inwestycji Terytorialnych dla metropolii warszawskiej 2021-2027+ oraz wzięto pod uwagę aktualny stan prac nad równolegle powstającymi: Strategią rozwoju obszaru otoczenia Centralnego Portu Komunikacyjnego do 2040 roku, Strategią rozwoju metropolii warszawskiej do 2040 roku.</a:t>
            </a:r>
          </a:p>
          <a:p>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AutoShape 2" descr="https://euc-powerpoint.officeapps.live.com/pods/GetClipboardImage.ashx?Id=725797db-570f-4ff1-9edf-75bde757db60&amp;DC=GEU9&amp;pkey=72fe511d-1940-42fc-be06-407abeec0ba8&amp;wdwaccluster=GEU9"/>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Symbol zastępczy numeru slajdu 5"/>
          <p:cNvSpPr>
            <a:spLocks noGrp="1"/>
          </p:cNvSpPr>
          <p:nvPr>
            <p:ph type="sldNum" sz="quarter" idx="12"/>
          </p:nvPr>
        </p:nvSpPr>
        <p:spPr/>
        <p:txBody>
          <a:bodyPr/>
          <a:lstStyle/>
          <a:p>
            <a:fld id="{22AA28CC-A34B-4C19-AFE3-B6439D8E44AD}" type="slidenum">
              <a:rPr lang="pl-PL" smtClean="0"/>
              <a:t>6</a:t>
            </a:fld>
            <a:endParaRPr lang="pl-PL"/>
          </a:p>
        </p:txBody>
      </p:sp>
    </p:spTree>
    <p:extLst>
      <p:ext uri="{BB962C8B-B14F-4D97-AF65-F5344CB8AC3E}">
        <p14:creationId xmlns:p14="http://schemas.microsoft.com/office/powerpoint/2010/main" val="3487272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6775" y="22666"/>
            <a:ext cx="10791826" cy="1325563"/>
          </a:xfrm>
        </p:spPr>
        <p:txBody>
          <a:bodyPr>
            <a:normAutofit/>
          </a:bodyPr>
          <a:lstStyle/>
          <a:p>
            <a:pPr>
              <a:lnSpc>
                <a:spcPct val="100000"/>
              </a:lnSpc>
            </a:pPr>
            <a:r>
              <a:rPr lang="pl-PL" dirty="0">
                <a:latin typeface="Cambria"/>
                <a:ea typeface="Cambria"/>
              </a:rPr>
              <a:t>Struktura sieci osadniczej – stan docelowy </a:t>
            </a:r>
            <a:endParaRPr lang="pl-PL" dirty="0"/>
          </a:p>
        </p:txBody>
      </p:sp>
      <p:sp>
        <p:nvSpPr>
          <p:cNvPr id="3" name="Symbol zastępczy zawartości 2"/>
          <p:cNvSpPr>
            <a:spLocks noGrp="1"/>
          </p:cNvSpPr>
          <p:nvPr>
            <p:ph idx="1"/>
          </p:nvPr>
        </p:nvSpPr>
        <p:spPr>
          <a:xfrm>
            <a:off x="971293" y="1348229"/>
            <a:ext cx="4480869" cy="4310149"/>
          </a:xfrm>
        </p:spPr>
        <p:txBody>
          <a:bodyPr vert="horz" lIns="91440" tIns="45720" rIns="91440" bIns="45720" rtlCol="0" anchor="t">
            <a:normAutofit/>
          </a:bodyPr>
          <a:lstStyle/>
          <a:p>
            <a:r>
              <a:rPr lang="pl-PL" sz="1200" dirty="0">
                <a:latin typeface="Cambria"/>
                <a:ea typeface="Cambria"/>
              </a:rPr>
              <a:t>Zostanie utrzymany obecny układ hierarchiczny. Miasto  Grodzisk Mazowiecki nadal będzie pełnić rolę centrum administracyjnego, gospodarczego oraz społecznego gminy. Miasto Grodzisk Mazowiecki będzie  również centrum rozwijającej się aglomeracji kanalizacyjnej Grodziska Mazowieckiego. </a:t>
            </a:r>
          </a:p>
          <a:p>
            <a:r>
              <a:rPr lang="pl-PL" sz="1200" dirty="0">
                <a:latin typeface="Cambria"/>
                <a:ea typeface="Cambria"/>
              </a:rPr>
              <a:t>Wzrośnie rola i znaczenie ośrodków </a:t>
            </a:r>
            <a:r>
              <a:rPr lang="pl-PL" sz="1200" dirty="0" err="1">
                <a:latin typeface="Cambria"/>
                <a:ea typeface="Cambria"/>
              </a:rPr>
              <a:t>sublokalnych</a:t>
            </a:r>
            <a:r>
              <a:rPr lang="pl-PL" sz="1200" dirty="0">
                <a:latin typeface="Cambria"/>
                <a:ea typeface="Cambria"/>
              </a:rPr>
              <a:t> (ośrodki wspomagające I </a:t>
            </a:r>
            <a:r>
              <a:rPr lang="pl-PL" sz="1200" dirty="0" err="1">
                <a:latin typeface="Cambria"/>
                <a:ea typeface="Cambria"/>
              </a:rPr>
              <a:t>i</a:t>
            </a:r>
            <a:r>
              <a:rPr lang="pl-PL" sz="1200" dirty="0">
                <a:latin typeface="Cambria"/>
                <a:ea typeface="Cambria"/>
              </a:rPr>
              <a:t> II rzędu), które będą pełnić funkcję węzłów integracji społecznej, usług publicznych i rynkowych.  Rozwój ośrodków </a:t>
            </a:r>
            <a:r>
              <a:rPr lang="pl-PL" sz="1200" dirty="0" err="1">
                <a:latin typeface="Cambria"/>
                <a:ea typeface="Cambria"/>
              </a:rPr>
              <a:t>sublokalnych</a:t>
            </a:r>
            <a:r>
              <a:rPr lang="pl-PL" sz="1200" dirty="0">
                <a:latin typeface="Cambria"/>
                <a:ea typeface="Cambria"/>
              </a:rPr>
              <a:t> wzmocni spójność gminy oraz wpłynie na poprawę jakości życia mieszkańców obszarów wiejskich. </a:t>
            </a:r>
          </a:p>
          <a:p>
            <a:r>
              <a:rPr lang="pl-PL" sz="1200" dirty="0">
                <a:latin typeface="Cambria"/>
                <a:ea typeface="Cambria"/>
              </a:rPr>
              <a:t>Rozwijać się będą  mniejsze miejscowości wiejskie, szczególne w obszarze OSI Obszar rozbudowy aglomeracji kanalizacyjnej. </a:t>
            </a:r>
          </a:p>
          <a:p>
            <a:r>
              <a:rPr lang="pl-PL" sz="1200" dirty="0">
                <a:latin typeface="Cambria"/>
                <a:ea typeface="Cambria"/>
              </a:rPr>
              <a:t>Wpływ na rozwój miasta Grodzisk Mazowiecki, ośrodków </a:t>
            </a:r>
            <a:r>
              <a:rPr lang="pl-PL" sz="1200" dirty="0" err="1">
                <a:latin typeface="Cambria"/>
                <a:ea typeface="Cambria"/>
              </a:rPr>
              <a:t>sublokalnych</a:t>
            </a:r>
            <a:r>
              <a:rPr lang="pl-PL" sz="1200" dirty="0">
                <a:latin typeface="Cambria"/>
                <a:ea typeface="Cambria"/>
              </a:rPr>
              <a:t> oraz wsi będzie miał prognozowany przyrost populacji gminy  – szacowane zapotrzebowanie na zabudowę mieszkaniową będzie rosło i do 2043 r. może osiągnąć wielkość do 1800 tys. m</a:t>
            </a:r>
            <a:r>
              <a:rPr lang="pl-PL" sz="1200" baseline="30000" dirty="0">
                <a:latin typeface="Cambria"/>
                <a:ea typeface="Cambria"/>
              </a:rPr>
              <a:t>2</a:t>
            </a:r>
            <a:r>
              <a:rPr lang="pl-PL" sz="1200" dirty="0">
                <a:latin typeface="Cambria"/>
                <a:ea typeface="Cambria"/>
              </a:rPr>
              <a:t> PUM.</a:t>
            </a: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ole tekstowe 4"/>
          <p:cNvSpPr txBox="1"/>
          <p:nvPr/>
        </p:nvSpPr>
        <p:spPr>
          <a:xfrm>
            <a:off x="6096000" y="1697215"/>
            <a:ext cx="5148392" cy="3662541"/>
          </a:xfrm>
          <a:prstGeom prst="rect">
            <a:avLst/>
          </a:prstGeom>
          <a:solidFill>
            <a:schemeClr val="bg1">
              <a:lumMod val="95000"/>
            </a:schemeClr>
          </a:solidFill>
          <a:ln w="19050">
            <a:solidFill>
              <a:srgbClr val="C00000"/>
            </a:solidFill>
          </a:ln>
        </p:spPr>
        <p:txBody>
          <a:bodyPr wrap="square" lIns="91440" tIns="45720" rIns="91440" bIns="45720" rtlCol="0" anchor="t">
            <a:spAutoFit/>
          </a:bodyPr>
          <a:lstStyle/>
          <a:p>
            <a:r>
              <a:rPr lang="pl-PL" sz="1300" b="1">
                <a:solidFill>
                  <a:srgbClr val="C00000"/>
                </a:solidFill>
                <a:latin typeface="Cambria"/>
                <a:ea typeface="Cambria"/>
              </a:rPr>
              <a:t>KLUCZOWE KIERUNKI DZIAŁAŃ SŁUŻĄCE OSIĄGNIĘCIU STANU DOCELOWEGO:</a:t>
            </a:r>
          </a:p>
          <a:p>
            <a:endParaRPr lang="pl-PL" sz="1300" b="1">
              <a:solidFill>
                <a:srgbClr val="C00000"/>
              </a:solidFill>
              <a:latin typeface="Cambria"/>
              <a:ea typeface="Cambria"/>
            </a:endParaRPr>
          </a:p>
          <a:p>
            <a:pPr marL="171450" indent="-171450">
              <a:buFont typeface="Wingdings"/>
              <a:buChar char="Ø"/>
            </a:pPr>
            <a:r>
              <a:rPr lang="pl-PL" sz="1200">
                <a:latin typeface="Cambria"/>
                <a:ea typeface="Cambria"/>
              </a:rPr>
              <a:t>rozwój przestrzeni publicznych sprzyjających integracji mieszkańców,</a:t>
            </a:r>
          </a:p>
          <a:p>
            <a:pPr marL="171450" indent="-171450">
              <a:buFont typeface="Wingdings"/>
              <a:buChar char="Ø"/>
            </a:pPr>
            <a:r>
              <a:rPr lang="pl-PL" sz="1200">
                <a:latin typeface="Cambria"/>
                <a:ea typeface="+mn-lt"/>
                <a:cs typeface="+mn-lt"/>
              </a:rPr>
              <a:t>tworzenie wielofunkcyjnych  przestrzeni publicznych dostosowanych do potrzeb różnych grup społecznych i potrzeb osób z niepełnosprawnościami </a:t>
            </a:r>
            <a:endParaRPr lang="pl-PL" sz="1200">
              <a:latin typeface="Cambria"/>
              <a:ea typeface="Cambria"/>
            </a:endParaRPr>
          </a:p>
          <a:p>
            <a:pPr marL="171450" indent="-171450">
              <a:buFont typeface="Wingdings"/>
              <a:buChar char="Ø"/>
            </a:pPr>
            <a:r>
              <a:rPr lang="pl-PL" sz="1200">
                <a:latin typeface="Cambria"/>
                <a:ea typeface="Cambria"/>
              </a:rPr>
              <a:t>tworzenie wielofunkcyjnych centrów integracji mieszkańców i aktywności lokalnej</a:t>
            </a:r>
          </a:p>
          <a:p>
            <a:pPr marL="171450" indent="-171450">
              <a:buFont typeface="Wingdings"/>
              <a:buChar char="Ø"/>
            </a:pPr>
            <a:r>
              <a:rPr lang="pl-PL" sz="1200">
                <a:latin typeface="Calibri"/>
                <a:ea typeface="Calibri"/>
                <a:cs typeface="Calibri"/>
              </a:rPr>
              <a:t>tworzenie</a:t>
            </a:r>
            <a:r>
              <a:rPr lang="pl-PL" sz="1200">
                <a:latin typeface="Cambria"/>
                <a:ea typeface="+mn-lt"/>
                <a:cs typeface="+mn-lt"/>
              </a:rPr>
              <a:t> nowoczesnych centrów biznesowych i coworkingowych</a:t>
            </a:r>
            <a:endParaRPr lang="pl-PL" sz="1200">
              <a:latin typeface="Cambria"/>
              <a:ea typeface="Cambria"/>
              <a:cs typeface="+mn-lt"/>
            </a:endParaRPr>
          </a:p>
          <a:p>
            <a:pPr marL="171450" indent="-171450">
              <a:buFont typeface="Wingdings"/>
              <a:buChar char="Ø"/>
            </a:pPr>
            <a:r>
              <a:rPr lang="pl-PL" sz="1200">
                <a:latin typeface="Cambria"/>
                <a:ea typeface="+mn-lt"/>
                <a:cs typeface="+mn-lt"/>
              </a:rPr>
              <a:t>budowa (szczególnie na obszarach wiejskich gminy) lub modernizacja, </a:t>
            </a:r>
            <a:br>
              <a:rPr lang="pl-PL" sz="1200">
                <a:latin typeface="Cambria"/>
                <a:ea typeface="+mn-lt"/>
                <a:cs typeface="+mn-lt"/>
              </a:rPr>
            </a:br>
            <a:r>
              <a:rPr lang="pl-PL" sz="1200">
                <a:latin typeface="Cambria"/>
                <a:ea typeface="+mn-lt"/>
                <a:cs typeface="+mn-lt"/>
              </a:rPr>
              <a:t>w tym termomodernizacja budynków użyteczności publicznej</a:t>
            </a:r>
            <a:endParaRPr lang="pl-PL" sz="1200">
              <a:latin typeface="Cambria"/>
              <a:ea typeface="Cambria"/>
              <a:cs typeface="+mn-lt"/>
            </a:endParaRPr>
          </a:p>
          <a:p>
            <a:pPr marL="171450" indent="-171450">
              <a:buFont typeface="Wingdings"/>
              <a:buChar char="Ø"/>
            </a:pPr>
            <a:r>
              <a:rPr lang="pl-PL" sz="1200">
                <a:latin typeface="Cambria"/>
                <a:ea typeface="+mn-lt"/>
                <a:cs typeface="+mn-lt"/>
              </a:rPr>
              <a:t>rozwój infrastruktury sportowej i rekreacyjnej i rozwój infrastruktury kulturalnej </a:t>
            </a:r>
            <a:endParaRPr lang="pl-PL">
              <a:solidFill>
                <a:srgbClr val="000000"/>
              </a:solidFill>
              <a:latin typeface="Calibri" panose="020F0502020204030204"/>
              <a:ea typeface="Calibri" panose="020F0502020204030204"/>
              <a:cs typeface="+mn-lt"/>
            </a:endParaRPr>
          </a:p>
          <a:p>
            <a:pPr marL="171450" indent="-171450">
              <a:buFont typeface="Wingdings"/>
              <a:buChar char="Ø"/>
            </a:pPr>
            <a:r>
              <a:rPr lang="pl-PL" sz="1200">
                <a:latin typeface="Cambria"/>
                <a:ea typeface="Cambria"/>
                <a:cs typeface="+mn-lt"/>
              </a:rPr>
              <a:t>rozwój i podnoszenie jakości i innowacyjności infrastruktury (drogowej, wodno-kanalizacyjnej, telekomunikacyjnej, grzewczej)</a:t>
            </a:r>
            <a:endParaRPr lang="pl-PL">
              <a:solidFill>
                <a:srgbClr val="000000"/>
              </a:solidFill>
              <a:latin typeface="Calibri" panose="020F0502020204030204"/>
              <a:ea typeface="Calibri" panose="020F0502020204030204"/>
              <a:cs typeface="Calibri"/>
            </a:endParaRPr>
          </a:p>
          <a:p>
            <a:pPr marL="171450" indent="-171450">
              <a:buFont typeface="Wingdings"/>
              <a:buChar char="Ø"/>
            </a:pPr>
            <a:r>
              <a:rPr lang="pl-PL" sz="1200">
                <a:latin typeface="Cambria"/>
                <a:ea typeface="Cambria"/>
                <a:cs typeface="Calibri"/>
              </a:rPr>
              <a:t>poprawa dostępności do infrastruktury</a:t>
            </a:r>
            <a:endParaRPr lang="pl-PL" sz="1200">
              <a:latin typeface="Cambria"/>
              <a:ea typeface="Calibri"/>
              <a:cs typeface="Calibri"/>
            </a:endParaRPr>
          </a:p>
          <a:p>
            <a:pPr marL="171450" indent="-171450">
              <a:buFont typeface="Wingdings"/>
              <a:buChar char="Ø"/>
            </a:pPr>
            <a:r>
              <a:rPr lang="pl-PL" sz="1200">
                <a:latin typeface="Cambria"/>
                <a:ea typeface="Calibri"/>
                <a:cs typeface="Calibri"/>
              </a:rPr>
              <a:t>rozwój i usprawnienie dostępności transportu publicznego</a:t>
            </a:r>
            <a:endParaRPr lang="pl-PL" sz="1200">
              <a:latin typeface="Cambria"/>
              <a:ea typeface="Cambria"/>
              <a:cs typeface="Calibri"/>
            </a:endParaRPr>
          </a:p>
          <a:p>
            <a:pPr marL="285750" indent="-285750">
              <a:buFont typeface="Wingdings" panose="02070309020205020404" pitchFamily="49" charset="0"/>
              <a:buChar char="Ø"/>
            </a:pPr>
            <a:endParaRPr lang="pl-PL" sz="1300">
              <a:latin typeface="Cambria"/>
              <a:ea typeface="Cambria"/>
            </a:endParaRPr>
          </a:p>
        </p:txBody>
      </p:sp>
      <p:sp>
        <p:nvSpPr>
          <p:cNvPr id="6" name="Symbol zastępczy numeru slajdu 5"/>
          <p:cNvSpPr>
            <a:spLocks noGrp="1"/>
          </p:cNvSpPr>
          <p:nvPr>
            <p:ph type="sldNum" sz="quarter" idx="12"/>
          </p:nvPr>
        </p:nvSpPr>
        <p:spPr/>
        <p:txBody>
          <a:bodyPr/>
          <a:lstStyle/>
          <a:p>
            <a:fld id="{22AA28CC-A34B-4C19-AFE3-B6439D8E44AD}" type="slidenum">
              <a:rPr lang="pl-PL" smtClean="0"/>
              <a:t>60</a:t>
            </a:fld>
            <a:endParaRPr lang="pl-PL"/>
          </a:p>
        </p:txBody>
      </p:sp>
    </p:spTree>
    <p:extLst>
      <p:ext uri="{BB962C8B-B14F-4D97-AF65-F5344CB8AC3E}">
        <p14:creationId xmlns:p14="http://schemas.microsoft.com/office/powerpoint/2010/main" val="85654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426309"/>
            <a:ext cx="2953994" cy="1610497"/>
          </a:xfrm>
        </p:spPr>
        <p:txBody>
          <a:bodyPr>
            <a:normAutofit fontScale="90000"/>
          </a:bodyPr>
          <a:lstStyle/>
          <a:p>
            <a:r>
              <a:rPr lang="pl-PL">
                <a:latin typeface="Cambria"/>
                <a:ea typeface="Cambria"/>
              </a:rPr>
              <a:t>System powiązań przyrodniczych </a:t>
            </a:r>
            <a:endParaRPr lang="pl-PL"/>
          </a:p>
        </p:txBody>
      </p:sp>
      <p:sp>
        <p:nvSpPr>
          <p:cNvPr id="4" name="Symbol zastępczy tekstu 3"/>
          <p:cNvSpPr>
            <a:spLocks noGrp="1"/>
          </p:cNvSpPr>
          <p:nvPr>
            <p:ph type="body" sz="half" idx="2"/>
          </p:nvPr>
        </p:nvSpPr>
        <p:spPr>
          <a:xfrm>
            <a:off x="839788" y="2042893"/>
            <a:ext cx="3404755" cy="3813516"/>
          </a:xfrm>
          <a:solidFill>
            <a:schemeClr val="bg1"/>
          </a:solidFill>
        </p:spPr>
        <p:txBody>
          <a:bodyPr vert="horz" lIns="91440" tIns="45720" rIns="91440" bIns="45720" rtlCol="0" anchor="t">
            <a:noAutofit/>
          </a:bodyPr>
          <a:lstStyle/>
          <a:p>
            <a:r>
              <a:rPr lang="pl-PL" sz="1200" dirty="0">
                <a:solidFill>
                  <a:srgbClr val="000000"/>
                </a:solidFill>
                <a:latin typeface="Cambria"/>
                <a:ea typeface="Cambria"/>
              </a:rPr>
              <a:t>Zachowanie funkcjonalności i ciągłości powiązań przyrodniczo-środowiskowych (Mapa 4), które powinny zostać wyznaczone z uwzględnieniem lokalnych uwarunkowań jest ważne dla cennych przyrodniczo obszarów gminy.</a:t>
            </a:r>
            <a:endParaRPr lang="en-US" sz="1200" dirty="0">
              <a:solidFill>
                <a:srgbClr val="000000"/>
              </a:solidFill>
              <a:latin typeface="Cambria"/>
              <a:ea typeface="Cambria"/>
            </a:endParaRPr>
          </a:p>
          <a:p>
            <a:r>
              <a:rPr lang="pl-PL" sz="1200" dirty="0">
                <a:solidFill>
                  <a:srgbClr val="000000"/>
                </a:solidFill>
                <a:latin typeface="Cambria"/>
                <a:ea typeface="Cambria"/>
              </a:rPr>
              <a:t>Rdzeń powiązań przyrodniczo-środowiskowych będzie służył zachowaniu i utrzymaniu funkcjonalności korytarzy ekologicznych, ciągłości tras migracji zwierząt, jak również usprawnieniu obiegów środowiskowych. </a:t>
            </a:r>
            <a:endParaRPr lang="en-US" sz="1200" dirty="0">
              <a:solidFill>
                <a:srgbClr val="000000"/>
              </a:solidFill>
              <a:latin typeface="Cambria"/>
              <a:ea typeface="Cambria"/>
            </a:endParaRPr>
          </a:p>
          <a:p>
            <a:r>
              <a:rPr lang="pl-PL" sz="1200" dirty="0">
                <a:solidFill>
                  <a:srgbClr val="000000"/>
                </a:solidFill>
                <a:latin typeface="Cambria"/>
                <a:ea typeface="Cambria"/>
              </a:rPr>
              <a:t>Dla zachowania walorów przyrodniczo-krajobrazowych gminy niezbędne jest zapewnienie warunków zrównoważonego rozwoju gospodarczego poprzez funkcjonalne kształtowanie sieci powiązań przyrodniczych, utrzymanie w dobrej kondycji systemu błękitno-zielonej infrastruktury oraz minimalizowanie konfliktów z elementami tej sieci wynikających z istniejącego i potencjalnego zagospodarowania. </a:t>
            </a:r>
            <a:endParaRPr lang="en-US" sz="1200" dirty="0">
              <a:solidFill>
                <a:srgbClr val="000000"/>
              </a:solidFill>
              <a:latin typeface="Cambria"/>
              <a:ea typeface="Cambria"/>
            </a:endParaRPr>
          </a:p>
          <a:p>
            <a:endParaRPr lang="pl-PL" sz="2800" dirty="0">
              <a:solidFill>
                <a:srgbClr val="000000"/>
              </a:solidFill>
            </a:endParaRPr>
          </a:p>
          <a:p>
            <a:endParaRPr lang="pl-PL" sz="1500" b="1" dirty="0">
              <a:solidFill>
                <a:srgbClr val="C00000"/>
              </a:solidFill>
            </a:endParaRP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8" name="Obraz 7"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61629" y="6261735"/>
            <a:ext cx="1591235" cy="459740"/>
          </a:xfrm>
          <a:prstGeom prst="rect">
            <a:avLst/>
          </a:prstGeom>
          <a:noFill/>
          <a:ln>
            <a:noFill/>
          </a:ln>
        </p:spPr>
      </p:pic>
      <p:sp>
        <p:nvSpPr>
          <p:cNvPr id="3" name="Symbol zastępczy numeru slajdu 2">
            <a:extLst>
              <a:ext uri="{FF2B5EF4-FFF2-40B4-BE49-F238E27FC236}">
                <a16:creationId xmlns:a16="http://schemas.microsoft.com/office/drawing/2014/main" xmlns="" id="{854E6288-F6AB-625D-11C3-07A84AF8449B}"/>
              </a:ext>
            </a:extLst>
          </p:cNvPr>
          <p:cNvSpPr>
            <a:spLocks noGrp="1"/>
          </p:cNvSpPr>
          <p:nvPr>
            <p:ph type="sldNum" sz="quarter" idx="12"/>
          </p:nvPr>
        </p:nvSpPr>
        <p:spPr/>
        <p:txBody>
          <a:bodyPr/>
          <a:lstStyle/>
          <a:p>
            <a:fld id="{22AA28CC-A34B-4C19-AFE3-B6439D8E44AD}" type="slidenum">
              <a:rPr lang="pl-PL" smtClean="0"/>
              <a:t>61</a:t>
            </a:fld>
            <a:endParaRPr lang="pl-PL"/>
          </a:p>
        </p:txBody>
      </p:sp>
      <p:sp>
        <p:nvSpPr>
          <p:cNvPr id="9" name="pole tekstowe 8"/>
          <p:cNvSpPr txBox="1"/>
          <p:nvPr/>
        </p:nvSpPr>
        <p:spPr>
          <a:xfrm>
            <a:off x="10019528" y="474995"/>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Mapa 4</a:t>
            </a:r>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1192" y="751995"/>
            <a:ext cx="7502835" cy="5001106"/>
          </a:xfrm>
          <a:prstGeom prst="rect">
            <a:avLst/>
          </a:prstGeom>
          <a:ln w="19050">
            <a:solidFill>
              <a:srgbClr val="D7153A"/>
            </a:solidFill>
          </a:ln>
        </p:spPr>
      </p:pic>
    </p:spTree>
    <p:extLst>
      <p:ext uri="{BB962C8B-B14F-4D97-AF65-F5344CB8AC3E}">
        <p14:creationId xmlns:p14="http://schemas.microsoft.com/office/powerpoint/2010/main" val="39132544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atin typeface="Cambria"/>
                <a:ea typeface="Cambria"/>
              </a:rPr>
              <a:t>System powiązań przyrodniczych – stan docelowy  </a:t>
            </a:r>
          </a:p>
        </p:txBody>
      </p:sp>
      <p:sp>
        <p:nvSpPr>
          <p:cNvPr id="3" name="Symbol zastępczy zawartości 2"/>
          <p:cNvSpPr>
            <a:spLocks noGrp="1"/>
          </p:cNvSpPr>
          <p:nvPr>
            <p:ph idx="1"/>
          </p:nvPr>
        </p:nvSpPr>
        <p:spPr>
          <a:xfrm>
            <a:off x="838200" y="1207768"/>
            <a:ext cx="4552950" cy="4351338"/>
          </a:xfrm>
        </p:spPr>
        <p:txBody>
          <a:bodyPr vert="horz" lIns="91440" tIns="45720" rIns="91440" bIns="45720" rtlCol="0" anchor="t">
            <a:normAutofit/>
          </a:bodyPr>
          <a:lstStyle/>
          <a:p>
            <a:r>
              <a:rPr lang="pl-PL" sz="1200" dirty="0">
                <a:latin typeface="Cambria"/>
                <a:ea typeface="Cambria"/>
              </a:rPr>
              <a:t>Utrzymane i wzmocnione będą istniejące korytarze ekologiczne oraz tereny zielone, szczególnie w południowej części gminy, w celu zachowania bioróżnorodności.</a:t>
            </a:r>
          </a:p>
          <a:p>
            <a:r>
              <a:rPr lang="pl-PL" sz="1200" dirty="0">
                <a:latin typeface="Cambria"/>
                <a:ea typeface="Cambria"/>
              </a:rPr>
              <a:t>Zwiększy się udział terenów zieleni osiedlowej oraz parków, aby poprawić jakość życia mieszkańców i poziom adaptacji do zmian klimatu.</a:t>
            </a:r>
          </a:p>
          <a:p>
            <a:r>
              <a:rPr lang="pl-PL" sz="1200" dirty="0">
                <a:latin typeface="Cambria"/>
                <a:ea typeface="Calibri"/>
                <a:cs typeface="Calibri"/>
              </a:rPr>
              <a:t>Zwiększy się retencja wodna na terenach rolniczych i leśnych poprzez: prawidłowe użytkowanie rolnicze gleb, prowadzenie prac przeciwerozyjnych, tworzenie stref buforowych wzdłuż cieków, ochronę i odtwarzanie oczek wodnych i mokradeł, retencjonowanie wody w już istniejących zbiornikach i rowach oraz zachęcanie do wykonywania nowych zbiorników wodnych.</a:t>
            </a:r>
          </a:p>
          <a:p>
            <a:pPr marL="0" indent="0">
              <a:buNone/>
            </a:pPr>
            <a:endParaRPr lang="pl-PL" sz="1300" dirty="0">
              <a:solidFill>
                <a:srgbClr val="FF0000"/>
              </a:solidFill>
              <a:highlight>
                <a:srgbClr val="FFFF00"/>
              </a:highlight>
              <a:latin typeface="Calibri"/>
              <a:ea typeface="Calibri"/>
              <a:cs typeface="Calibri"/>
            </a:endParaRP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7" name="pole tekstowe 6">
            <a:extLst>
              <a:ext uri="{FF2B5EF4-FFF2-40B4-BE49-F238E27FC236}">
                <a16:creationId xmlns:a16="http://schemas.microsoft.com/office/drawing/2014/main" xmlns="" id="{AD3688FC-7C54-1BB1-04F5-AF574CE1532E}"/>
              </a:ext>
            </a:extLst>
          </p:cNvPr>
          <p:cNvSpPr txBox="1"/>
          <p:nvPr/>
        </p:nvSpPr>
        <p:spPr>
          <a:xfrm>
            <a:off x="5542224" y="1817043"/>
            <a:ext cx="5591175" cy="2523768"/>
          </a:xfrm>
          <a:prstGeom prst="rect">
            <a:avLst/>
          </a:prstGeom>
          <a:solidFill>
            <a:schemeClr val="bg1">
              <a:lumMod val="95000"/>
            </a:schemeClr>
          </a:solidFill>
          <a:ln w="19050">
            <a:solidFill>
              <a:srgbClr val="C00000"/>
            </a:solidFill>
          </a:ln>
        </p:spPr>
        <p:txBody>
          <a:bodyPr wrap="square" lIns="91440" tIns="45720" rIns="91440" bIns="45720" rtlCol="0" anchor="t">
            <a:spAutoFit/>
          </a:bodyPr>
          <a:lstStyle/>
          <a:p>
            <a:r>
              <a:rPr lang="pl-PL" sz="1300" b="1">
                <a:solidFill>
                  <a:srgbClr val="C00000"/>
                </a:solidFill>
                <a:latin typeface="Cambria"/>
                <a:ea typeface="Cambria"/>
              </a:rPr>
              <a:t>KLUCZOWE KIERUNKI DZIAŁAŃ SŁUŻĄCE OSIĄGNIĘCIU STANU DOCELOWEGO</a:t>
            </a:r>
            <a:r>
              <a:rPr lang="pl-PL" sz="1200">
                <a:solidFill>
                  <a:srgbClr val="000000"/>
                </a:solidFill>
                <a:latin typeface="Cambria"/>
                <a:ea typeface="Cambria"/>
              </a:rPr>
              <a:t>:</a:t>
            </a:r>
            <a:endParaRPr lang="pl-PL"/>
          </a:p>
          <a:p>
            <a:pPr marL="171450" indent="-171450">
              <a:buFont typeface="Wingdings"/>
              <a:buChar char="Ø"/>
            </a:pPr>
            <a:r>
              <a:rPr lang="pl-PL" sz="1200">
                <a:latin typeface="Cambria"/>
                <a:ea typeface="Cambria"/>
                <a:cs typeface="Arial"/>
              </a:rPr>
              <a:t>zwiększenie</a:t>
            </a:r>
            <a:r>
              <a:rPr lang="en-US" sz="1200">
                <a:latin typeface="Cambria"/>
                <a:ea typeface="Cambria"/>
                <a:cs typeface="Arial"/>
              </a:rPr>
              <a:t> </a:t>
            </a:r>
            <a:r>
              <a:rPr lang="pl-PL" sz="1200">
                <a:latin typeface="Cambria"/>
                <a:ea typeface="Cambria"/>
                <a:cs typeface="Arial"/>
              </a:rPr>
              <a:t>ilości</a:t>
            </a:r>
            <a:r>
              <a:rPr lang="en-US" sz="1200">
                <a:latin typeface="Cambria"/>
                <a:ea typeface="Cambria"/>
                <a:cs typeface="Arial"/>
              </a:rPr>
              <a:t> </a:t>
            </a:r>
            <a:r>
              <a:rPr lang="pl-PL" sz="1200">
                <a:latin typeface="Cambria"/>
                <a:ea typeface="Cambria"/>
                <a:cs typeface="Arial"/>
              </a:rPr>
              <a:t>terenów</a:t>
            </a:r>
            <a:r>
              <a:rPr lang="en-US" sz="1200">
                <a:latin typeface="Cambria"/>
                <a:ea typeface="Cambria"/>
                <a:cs typeface="Arial"/>
              </a:rPr>
              <a:t> </a:t>
            </a:r>
            <a:r>
              <a:rPr lang="pl-PL" sz="1200">
                <a:latin typeface="Cambria"/>
                <a:ea typeface="Cambria"/>
                <a:cs typeface="Arial"/>
              </a:rPr>
              <a:t>zielonych</a:t>
            </a:r>
            <a:r>
              <a:rPr lang="en-US" sz="1200">
                <a:latin typeface="Cambria"/>
                <a:ea typeface="Cambria"/>
                <a:cs typeface="Arial"/>
              </a:rPr>
              <a:t> (</a:t>
            </a:r>
            <a:r>
              <a:rPr lang="pl-PL" sz="1200">
                <a:latin typeface="Cambria"/>
                <a:ea typeface="Cambria"/>
                <a:cs typeface="Arial"/>
              </a:rPr>
              <a:t>parki, skwery) i utrzymanie terenów cennych przyrodniczo na obszarze gmin</a:t>
            </a:r>
            <a:r>
              <a:rPr lang="en-US" sz="1200">
                <a:latin typeface="Cambria"/>
                <a:ea typeface="Cambria"/>
                <a:cs typeface="Arial"/>
              </a:rPr>
              <a:t>y</a:t>
            </a:r>
            <a:endParaRPr lang="pl-PL" sz="1200">
              <a:latin typeface="Cambria"/>
              <a:ea typeface="Cambria"/>
            </a:endParaRPr>
          </a:p>
          <a:p>
            <a:pPr marL="171450" indent="-171450">
              <a:buFont typeface="Wingdings"/>
              <a:buChar char="Ø"/>
            </a:pPr>
            <a:r>
              <a:rPr lang="pl-PL" sz="1200">
                <a:latin typeface="Cambria"/>
                <a:ea typeface="Cambria"/>
              </a:rPr>
              <a:t>ochrona obszarów cennych przyrodniczo i lasów, zalesianie i zazielenianie terenów miejskich, instalacja zielonych ścian i dachów</a:t>
            </a:r>
            <a:r>
              <a:rPr lang="en-US" sz="1200">
                <a:latin typeface="Cambria"/>
                <a:ea typeface="Cambria"/>
              </a:rPr>
              <a:t> </a:t>
            </a:r>
          </a:p>
          <a:p>
            <a:pPr marL="171450" indent="-171450">
              <a:buFont typeface="Wingdings"/>
              <a:buChar char="Ø"/>
            </a:pPr>
            <a:r>
              <a:rPr lang="pl-PL" sz="1200">
                <a:latin typeface="Cambria"/>
                <a:ea typeface="Cambria"/>
              </a:rPr>
              <a:t>ochrona i przywracanie ekosystemów</a:t>
            </a:r>
          </a:p>
          <a:p>
            <a:pPr marL="171450" indent="-171450">
              <a:buFont typeface="Wingdings"/>
              <a:buChar char="Ø"/>
            </a:pPr>
            <a:r>
              <a:rPr lang="pl-PL" sz="1200">
                <a:latin typeface="Cambria"/>
                <a:ea typeface="Cambria"/>
              </a:rPr>
              <a:t>budowa systemów przeciwpowodziowych, </a:t>
            </a:r>
            <a:r>
              <a:rPr lang="pl-PL" sz="1200" err="1">
                <a:latin typeface="Cambria"/>
                <a:ea typeface="Cambria"/>
              </a:rPr>
              <a:t>renaturyzacja</a:t>
            </a:r>
            <a:r>
              <a:rPr lang="pl-PL" sz="1200">
                <a:latin typeface="Cambria"/>
                <a:ea typeface="Cambria"/>
              </a:rPr>
              <a:t> rzek i mokradeł oraz promowanie technologii retencji wody w miastach</a:t>
            </a:r>
            <a:endParaRPr lang="en-US" sz="1200">
              <a:latin typeface="Cambria"/>
              <a:ea typeface="Cambria"/>
            </a:endParaRPr>
          </a:p>
          <a:p>
            <a:pPr marL="171450" indent="-171450">
              <a:buFont typeface="Wingdings"/>
              <a:buChar char="Ø"/>
            </a:pPr>
            <a:r>
              <a:rPr lang="pl-PL" sz="1200">
                <a:latin typeface="Cambria"/>
                <a:ea typeface="Cambria"/>
              </a:rPr>
              <a:t>zabezpieczenie źródeł wody pitnej przed zanieczyszczeniem oraz efektywne zarządzanie zasobami</a:t>
            </a:r>
            <a:r>
              <a:rPr lang="pl-PL" sz="1200">
                <a:latin typeface="Cambria"/>
                <a:ea typeface="+mn-lt"/>
                <a:cs typeface="+mn-lt"/>
              </a:rPr>
              <a:t> wodnymi</a:t>
            </a:r>
            <a:endParaRPr lang="pl-PL" sz="1200">
              <a:latin typeface="Cambria"/>
              <a:ea typeface="Cambria"/>
            </a:endParaRPr>
          </a:p>
          <a:p>
            <a:pPr marL="171450" indent="-171450">
              <a:buFont typeface="Wingdings"/>
              <a:buChar char="Ø"/>
            </a:pPr>
            <a:r>
              <a:rPr lang="pl-PL" sz="1200">
                <a:latin typeface="Cambria"/>
                <a:ea typeface="Cambria"/>
              </a:rPr>
              <a:t>zwiększanie powierzchni przepuszczalnych w mieście</a:t>
            </a:r>
            <a:r>
              <a:rPr lang="pl-PL" sz="1200">
                <a:latin typeface="Cambria"/>
                <a:ea typeface="+mn-lt"/>
                <a:cs typeface="+mn-lt"/>
              </a:rPr>
              <a:t> i budowa zbiorników retencyjnych</a:t>
            </a:r>
            <a:endParaRPr lang="pl-PL" sz="1200">
              <a:latin typeface="Cambria"/>
              <a:ea typeface="Cambria"/>
            </a:endParaRPr>
          </a:p>
        </p:txBody>
      </p:sp>
      <p:sp>
        <p:nvSpPr>
          <p:cNvPr id="5" name="Symbol zastępczy numeru slajdu 4"/>
          <p:cNvSpPr>
            <a:spLocks noGrp="1"/>
          </p:cNvSpPr>
          <p:nvPr>
            <p:ph type="sldNum" sz="quarter" idx="12"/>
          </p:nvPr>
        </p:nvSpPr>
        <p:spPr/>
        <p:txBody>
          <a:bodyPr/>
          <a:lstStyle/>
          <a:p>
            <a:fld id="{22AA28CC-A34B-4C19-AFE3-B6439D8E44AD}" type="slidenum">
              <a:rPr lang="pl-PL" smtClean="0"/>
              <a:t>62</a:t>
            </a:fld>
            <a:endParaRPr lang="pl-PL"/>
          </a:p>
        </p:txBody>
      </p:sp>
    </p:spTree>
    <p:extLst>
      <p:ext uri="{BB962C8B-B14F-4D97-AF65-F5344CB8AC3E}">
        <p14:creationId xmlns:p14="http://schemas.microsoft.com/office/powerpoint/2010/main" val="201694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07266" y="574314"/>
            <a:ext cx="3331334" cy="1002360"/>
          </a:xfrm>
        </p:spPr>
        <p:txBody>
          <a:bodyPr>
            <a:normAutofit fontScale="90000"/>
          </a:bodyPr>
          <a:lstStyle/>
          <a:p>
            <a:r>
              <a:rPr lang="pl-PL" dirty="0">
                <a:solidFill>
                  <a:srgbClr val="767171"/>
                </a:solidFill>
                <a:latin typeface="Cambria"/>
                <a:ea typeface="Cambria"/>
              </a:rPr>
              <a:t>Główne korytarze i elementy sieci transportowych </a:t>
            </a:r>
            <a:endParaRPr lang="pl-PL" dirty="0"/>
          </a:p>
        </p:txBody>
      </p:sp>
      <p:sp>
        <p:nvSpPr>
          <p:cNvPr id="4" name="Symbol zastępczy tekstu 3"/>
          <p:cNvSpPr>
            <a:spLocks noGrp="1"/>
          </p:cNvSpPr>
          <p:nvPr>
            <p:ph type="body" sz="half" idx="2"/>
          </p:nvPr>
        </p:nvSpPr>
        <p:spPr>
          <a:xfrm>
            <a:off x="741361" y="1576674"/>
            <a:ext cx="3185020" cy="4783525"/>
          </a:xfrm>
        </p:spPr>
        <p:txBody>
          <a:bodyPr vert="horz" lIns="91440" tIns="45720" rIns="91440" bIns="45720" rtlCol="0" anchor="t">
            <a:normAutofit/>
          </a:bodyPr>
          <a:lstStyle/>
          <a:p>
            <a:r>
              <a:rPr lang="pl-PL" sz="1200" dirty="0">
                <a:latin typeface="Cambria"/>
                <a:ea typeface="Cambria"/>
              </a:rPr>
              <a:t>Kluczową rolę w stymulowaniu rozwoju społeczno-gospodarczego oraz urbanizacji pełni sieć obejmująca istniejący i planowany układ drogowy oraz związane z nią powiazania komunikacyjne (Mapa 5). </a:t>
            </a:r>
            <a:endParaRPr lang="en-US" sz="1200" dirty="0">
              <a:latin typeface="Cambria"/>
              <a:ea typeface="Cambria"/>
            </a:endParaRPr>
          </a:p>
          <a:p>
            <a:r>
              <a:rPr lang="pl-PL" sz="1200" dirty="0">
                <a:latin typeface="Cambria"/>
                <a:ea typeface="Cambria"/>
              </a:rPr>
              <a:t>System komunikacyjny, kształtujący mobilność mieszkańców oraz osób odwiedzających gminę kształtują: transport zbiorowy (kolejowy, autobusowy i lotniczy), transport indywidualny (samochód, rower oraz inne mobilne środki transportu indywidualnego) oraz rozmieszczenie przystanków i węzły przesiadkowe (które są zwykle ściśle związane z infrastrukturą dworców i stacji kolejowych, gdzie planuje się integrację z systemem dowozu autobusowego, samochodowego, rowerowego oraz nie mniej istotnego systemu dojść pieszych). </a:t>
            </a:r>
            <a:endParaRPr lang="en-US" sz="1200" dirty="0">
              <a:latin typeface="Cambria"/>
              <a:ea typeface="Cambria"/>
            </a:endParaRPr>
          </a:p>
          <a:p>
            <a:r>
              <a:rPr lang="pl-PL" sz="1200" dirty="0">
                <a:latin typeface="Cambria"/>
                <a:ea typeface="Cambria"/>
              </a:rPr>
              <a:t>Istotą działań gminy w zakresie rozwoju systemu transportu i komunikacji gminy Grodzisk Mazowiecki powinna być poprawa parametrów układu drogowego, rozwój połączeń komunikacyjnych oraz obiektów i urządzeń wspierających transport i komunikację. </a:t>
            </a:r>
            <a:endParaRPr lang="en-US" sz="1200" dirty="0">
              <a:latin typeface="Cambria"/>
              <a:ea typeface="Cambria"/>
            </a:endParaRPr>
          </a:p>
          <a:p>
            <a:endParaRPr lang="pl-PL" sz="1300" dirty="0">
              <a:latin typeface="Cambria"/>
              <a:ea typeface="Cambria"/>
            </a:endParaRPr>
          </a:p>
        </p:txBody>
      </p:sp>
      <p:sp>
        <p:nvSpPr>
          <p:cNvPr id="5" name="Symbol zastępczy stopki 4"/>
          <p:cNvSpPr>
            <a:spLocks noGrp="1"/>
          </p:cNvSpPr>
          <p:nvPr>
            <p:ph type="ftr" sz="quarter" idx="11"/>
          </p:nvPr>
        </p:nvSpPr>
        <p:spPr/>
        <p:txBody>
          <a:bodyPr/>
          <a:lstStyle/>
          <a:p>
            <a:r>
              <a:rPr lang="pl-PL" dirty="0"/>
              <a:t>Strategia rozwoju gminy Grodzisk Mazowiecki do 2035</a:t>
            </a:r>
          </a:p>
        </p:txBody>
      </p:sp>
      <p:pic>
        <p:nvPicPr>
          <p:cNvPr id="10" name="Obraz 9"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69215" y="6261735"/>
            <a:ext cx="1591235" cy="459740"/>
          </a:xfrm>
          <a:prstGeom prst="rect">
            <a:avLst/>
          </a:prstGeom>
          <a:noFill/>
          <a:ln>
            <a:noFill/>
          </a:ln>
        </p:spPr>
      </p:pic>
      <p:sp>
        <p:nvSpPr>
          <p:cNvPr id="3" name="Symbol zastępczy numeru slajdu 2">
            <a:extLst>
              <a:ext uri="{FF2B5EF4-FFF2-40B4-BE49-F238E27FC236}">
                <a16:creationId xmlns:a16="http://schemas.microsoft.com/office/drawing/2014/main" xmlns="" id="{32C7B378-2EAC-444D-242E-C70247B4219F}"/>
              </a:ext>
            </a:extLst>
          </p:cNvPr>
          <p:cNvSpPr>
            <a:spLocks noGrp="1"/>
          </p:cNvSpPr>
          <p:nvPr>
            <p:ph type="sldNum" sz="quarter" idx="12"/>
          </p:nvPr>
        </p:nvSpPr>
        <p:spPr/>
        <p:txBody>
          <a:bodyPr/>
          <a:lstStyle/>
          <a:p>
            <a:fld id="{22AA28CC-A34B-4C19-AFE3-B6439D8E44AD}" type="slidenum">
              <a:rPr lang="pl-PL" smtClean="0"/>
              <a:t>63</a:t>
            </a:fld>
            <a:endParaRPr lang="pl-PL"/>
          </a:p>
        </p:txBody>
      </p:sp>
      <p:sp>
        <p:nvSpPr>
          <p:cNvPr id="8" name="pole tekstowe 7"/>
          <p:cNvSpPr txBox="1"/>
          <p:nvPr/>
        </p:nvSpPr>
        <p:spPr>
          <a:xfrm>
            <a:off x="9982200" y="490297"/>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Mapa 5</a:t>
            </a:r>
          </a:p>
        </p:txBody>
      </p:sp>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475" y="767296"/>
            <a:ext cx="7736225" cy="5156675"/>
          </a:xfrm>
          <a:prstGeom prst="rect">
            <a:avLst/>
          </a:prstGeom>
          <a:ln w="19050">
            <a:solidFill>
              <a:srgbClr val="C00000"/>
            </a:solidFill>
          </a:ln>
        </p:spPr>
      </p:pic>
    </p:spTree>
    <p:extLst>
      <p:ext uri="{BB962C8B-B14F-4D97-AF65-F5344CB8AC3E}">
        <p14:creationId xmlns:p14="http://schemas.microsoft.com/office/powerpoint/2010/main" val="2832478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6300" y="461542"/>
            <a:ext cx="10257652" cy="1325563"/>
          </a:xfrm>
        </p:spPr>
        <p:txBody>
          <a:bodyPr vert="horz" lIns="91440" tIns="45720" rIns="91440" bIns="45720" rtlCol="0" anchor="ctr">
            <a:noAutofit/>
          </a:bodyPr>
          <a:lstStyle/>
          <a:p>
            <a:pPr>
              <a:lnSpc>
                <a:spcPct val="100000"/>
              </a:lnSpc>
            </a:pPr>
            <a:r>
              <a:rPr lang="pl-PL" dirty="0">
                <a:latin typeface="Cambria"/>
                <a:ea typeface="Cambria"/>
              </a:rPr>
              <a:t>Główne korytarze i elementy sieci transportowych </a:t>
            </a:r>
            <a:br>
              <a:rPr lang="pl-PL" dirty="0">
                <a:latin typeface="Cambria"/>
                <a:ea typeface="Cambria"/>
              </a:rPr>
            </a:br>
            <a:r>
              <a:rPr lang="pl-PL" dirty="0">
                <a:latin typeface="Cambria"/>
                <a:ea typeface="Cambria"/>
              </a:rPr>
              <a:t>(w tym pieszych i rowerowych) - stan docelowy </a:t>
            </a:r>
            <a:br>
              <a:rPr lang="pl-PL" dirty="0">
                <a:latin typeface="Cambria"/>
                <a:ea typeface="Cambria"/>
              </a:rPr>
            </a:br>
            <a:endParaRPr lang="pl-PL" sz="3000" dirty="0"/>
          </a:p>
        </p:txBody>
      </p:sp>
      <p:sp>
        <p:nvSpPr>
          <p:cNvPr id="3" name="Symbol zastępczy zawartości 2"/>
          <p:cNvSpPr>
            <a:spLocks noGrp="1"/>
          </p:cNvSpPr>
          <p:nvPr>
            <p:ph idx="1"/>
          </p:nvPr>
        </p:nvSpPr>
        <p:spPr>
          <a:xfrm>
            <a:off x="876300" y="1684417"/>
            <a:ext cx="4552950" cy="4042420"/>
          </a:xfrm>
        </p:spPr>
        <p:txBody>
          <a:bodyPr vert="horz" lIns="91440" tIns="45720" rIns="91440" bIns="45720" rtlCol="0" anchor="t">
            <a:normAutofit/>
          </a:bodyPr>
          <a:lstStyle/>
          <a:p>
            <a:r>
              <a:rPr lang="pl-PL" sz="1300" dirty="0">
                <a:latin typeface="Cambria"/>
                <a:ea typeface="Cambria"/>
              </a:rPr>
              <a:t>Rozwinie się układ drogowy (o znaczeniu lokalnym, ponadlokalnym i krajowym)  i kolejowy (szybka kolej i WKD) oraz poprawi się jakość dróg, w tym dróg lokalnych. Rozwinie się infrastruktura parkingowa; szczególnie w atrakcyjnych miejscach gminy.  Rozwój i poprawa jakości dróg i infrastruktury parkingowej będzie odpowiedzią na spodziewany wzrost inwestycji i wzrost liczby mieszkańców.</a:t>
            </a:r>
            <a:endParaRPr lang="pl-PL" dirty="0"/>
          </a:p>
          <a:p>
            <a:r>
              <a:rPr lang="pl-PL" sz="1300" dirty="0">
                <a:latin typeface="Cambria"/>
                <a:ea typeface="Cambria"/>
              </a:rPr>
              <a:t>Rozwinie się sieć dróg i szlaków rowerowych. Drogi i szlaki będą stanowiły system zintegrowany wewnętrznie (na terenie gminy) oraz zewnętrznie (połączone zostaną szlaki i drogi rowerowe na obszarze gminy ze szlakami i drogami rowerowymi biegnącymi przez teren gmin sąsiadujących.  </a:t>
            </a:r>
          </a:p>
          <a:p>
            <a:r>
              <a:rPr lang="pl-PL" sz="1300" dirty="0">
                <a:latin typeface="Cambria"/>
                <a:ea typeface="Cambria"/>
              </a:rPr>
              <a:t>Zintegrowany transport publiczny obejmie przewozy autobusowe i kolejowe (w tym szybką kolej miejską) łączącą Grodzisk Mazowiecki z Warszawą. Powstaną nowe połączenia lub poprawi się jakość połączeń  między obszarem miejskim i wsiami, szczególnie w OSI Obszar rozbudowy aglomeracji kanalizacyjnej.</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ole tekstowe 4"/>
          <p:cNvSpPr txBox="1"/>
          <p:nvPr/>
        </p:nvSpPr>
        <p:spPr>
          <a:xfrm>
            <a:off x="5648325" y="1874917"/>
            <a:ext cx="5591175" cy="2677656"/>
          </a:xfrm>
          <a:prstGeom prst="rect">
            <a:avLst/>
          </a:prstGeom>
          <a:solidFill>
            <a:schemeClr val="bg1">
              <a:lumMod val="95000"/>
            </a:schemeClr>
          </a:solidFill>
          <a:ln>
            <a:solidFill>
              <a:srgbClr val="D7153A"/>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pl-PL" sz="1200" b="1" dirty="0">
                <a:solidFill>
                  <a:srgbClr val="C00000"/>
                </a:solidFill>
                <a:latin typeface="Cambria"/>
                <a:ea typeface="Cambria"/>
                <a:cs typeface="Calibri"/>
              </a:rPr>
              <a:t>KLUCZOWE KIERUNKI DZIAŁAŃ SŁUŻĄCE OSIĄGNIĘCIU STANU DOCELOWEGO</a:t>
            </a:r>
            <a:r>
              <a:rPr lang="pl-PL" sz="1200" dirty="0">
                <a:latin typeface="Cambria"/>
                <a:ea typeface="Cambria"/>
                <a:cs typeface="Calibri"/>
              </a:rPr>
              <a:t>:</a:t>
            </a:r>
            <a:endParaRPr lang="pl-PL" sz="1200" dirty="0">
              <a:ea typeface="Calibri"/>
              <a:cs typeface="Calibri"/>
            </a:endParaRPr>
          </a:p>
          <a:p>
            <a:pPr marL="285750" indent="-285750">
              <a:buFont typeface="Wingdings"/>
              <a:buChar char="Ø"/>
            </a:pPr>
            <a:r>
              <a:rPr lang="pl-PL" sz="1200" dirty="0">
                <a:latin typeface="Cambria"/>
                <a:ea typeface="Cambria"/>
                <a:cs typeface="Calibri" panose="020F0502020204030204"/>
              </a:rPr>
              <a:t>rozwój</a:t>
            </a:r>
            <a:r>
              <a:rPr lang="pl-PL" sz="1200" dirty="0">
                <a:latin typeface="Cambria"/>
                <a:ea typeface="+mn-lt"/>
                <a:cs typeface="+mn-lt"/>
              </a:rPr>
              <a:t> i podnoszenie </a:t>
            </a:r>
            <a:r>
              <a:rPr lang="pl-PL" sz="1200" dirty="0">
                <a:solidFill>
                  <a:schemeClr val="tx1"/>
                </a:solidFill>
                <a:latin typeface="Cambria"/>
                <a:ea typeface="+mn-lt"/>
                <a:cs typeface="+mn-lt"/>
              </a:rPr>
              <a:t>jakości i innowacyjności infrastruktury, wdrażanie inteligentnych rozwiązań</a:t>
            </a:r>
          </a:p>
          <a:p>
            <a:pPr marL="285750" indent="-285750">
              <a:buFont typeface="Wingdings"/>
              <a:buChar char="Ø"/>
            </a:pPr>
            <a:r>
              <a:rPr lang="pl-PL" sz="1200" dirty="0">
                <a:solidFill>
                  <a:schemeClr val="tx1"/>
                </a:solidFill>
                <a:latin typeface="Cambria"/>
                <a:ea typeface="Cambria"/>
                <a:cs typeface="+mn-lt"/>
              </a:rPr>
              <a:t>rozwój</a:t>
            </a:r>
            <a:r>
              <a:rPr lang="pl-PL" sz="1200" dirty="0">
                <a:latin typeface="Cambria"/>
                <a:ea typeface="Cambria"/>
                <a:cs typeface="Calibri" panose="020F0502020204030204"/>
              </a:rPr>
              <a:t> infrastruktury</a:t>
            </a:r>
            <a:r>
              <a:rPr lang="pl-PL" sz="1200" dirty="0">
                <a:solidFill>
                  <a:schemeClr val="tx1"/>
                </a:solidFill>
                <a:latin typeface="Cambria"/>
                <a:ea typeface="+mn-lt"/>
                <a:cs typeface="+mn-lt"/>
              </a:rPr>
              <a:t> drogowej </a:t>
            </a:r>
            <a:endParaRPr lang="pl-PL" sz="1200" dirty="0">
              <a:solidFill>
                <a:schemeClr val="tx1"/>
              </a:solidFill>
              <a:latin typeface="Cambria"/>
              <a:ea typeface="Calibri" panose="020F0502020204030204"/>
              <a:cs typeface="Calibri" panose="020F0502020204030204"/>
            </a:endParaRPr>
          </a:p>
          <a:p>
            <a:pPr marL="285750" indent="-285750">
              <a:buFont typeface="Wingdings"/>
              <a:buChar char="Ø"/>
            </a:pPr>
            <a:r>
              <a:rPr lang="pl-PL" sz="1200" dirty="0">
                <a:latin typeface="Cambria"/>
                <a:ea typeface="Cambria"/>
                <a:cs typeface="Calibri" panose="020F0502020204030204"/>
              </a:rPr>
              <a:t>rozwijanie infrastruktury turystycznej</a:t>
            </a:r>
            <a:endParaRPr lang="pl-PL" sz="1200" dirty="0">
              <a:latin typeface="Cambria"/>
              <a:ea typeface="Calibri" panose="020F0502020204030204"/>
              <a:cs typeface="Calibri" panose="020F0502020204030204"/>
            </a:endParaRPr>
          </a:p>
          <a:p>
            <a:pPr marL="285750" indent="-285750">
              <a:buFont typeface="Wingdings"/>
              <a:buChar char="Ø"/>
            </a:pPr>
            <a:r>
              <a:rPr lang="pl-PL" sz="1200" dirty="0">
                <a:latin typeface="Cambria"/>
                <a:ea typeface="Cambria"/>
                <a:cs typeface="Calibri" panose="020F0502020204030204"/>
              </a:rPr>
              <a:t>zwiększenie liczby miejsc </a:t>
            </a:r>
            <a:r>
              <a:rPr lang="pl-PL" sz="1200" dirty="0">
                <a:solidFill>
                  <a:schemeClr val="tx1"/>
                </a:solidFill>
                <a:latin typeface="Cambria"/>
                <a:ea typeface="Cambria"/>
                <a:cs typeface="Calibri" panose="020F0502020204030204"/>
              </a:rPr>
              <a:t>do parkowania</a:t>
            </a:r>
            <a:endParaRPr lang="pl-PL" sz="1200" dirty="0">
              <a:solidFill>
                <a:schemeClr val="tx1"/>
              </a:solidFill>
              <a:latin typeface="Cambria"/>
              <a:ea typeface="Calibri" panose="020F0502020204030204"/>
              <a:cs typeface="Calibri" panose="020F0502020204030204"/>
            </a:endParaRPr>
          </a:p>
          <a:p>
            <a:pPr marL="285750" indent="-285750">
              <a:buFont typeface="Wingdings"/>
              <a:buChar char="Ø"/>
            </a:pPr>
            <a:r>
              <a:rPr lang="pl-PL" sz="1200" dirty="0">
                <a:latin typeface="Cambria"/>
                <a:ea typeface="Cambria"/>
                <a:cs typeface="Calibri" panose="020F0502020204030204"/>
              </a:rPr>
              <a:t>poprawa systemów bezpieczeństwa na drogach publicznych, w tym wprowadzanie stref ruchu uspokojonego i inteligentnych przejść </a:t>
            </a:r>
            <a:r>
              <a:rPr lang="pl-PL" sz="1200" dirty="0">
                <a:latin typeface="Cambria"/>
                <a:ea typeface="+mn-lt"/>
                <a:cs typeface="+mn-lt"/>
              </a:rPr>
              <a:t>dla pieszych</a:t>
            </a:r>
            <a:endParaRPr lang="pl-PL" sz="1200" dirty="0">
              <a:latin typeface="Cambria"/>
              <a:ea typeface="Calibri" panose="020F0502020204030204"/>
              <a:cs typeface="Calibri" panose="020F0502020204030204"/>
            </a:endParaRPr>
          </a:p>
          <a:p>
            <a:pPr marL="285750" indent="-285750">
              <a:buFont typeface="Wingdings"/>
              <a:buChar char="Ø"/>
            </a:pPr>
            <a:r>
              <a:rPr lang="pl-PL" sz="1200" dirty="0">
                <a:latin typeface="Cambria"/>
                <a:ea typeface="Cambria"/>
                <a:cs typeface="Calibri" panose="020F0502020204030204"/>
              </a:rPr>
              <a:t>rozwój ścieżek i dróg rowerowych, stacji rowerowych i dróg pieszych oraz promowanie transportu publicznego</a:t>
            </a:r>
          </a:p>
          <a:p>
            <a:pPr marL="285750" indent="-285750">
              <a:buFont typeface="Wingdings"/>
              <a:buChar char="Ø"/>
            </a:pPr>
            <a:r>
              <a:rPr lang="pl-PL" sz="1200" dirty="0">
                <a:latin typeface="Cambria"/>
                <a:ea typeface="Cambria"/>
                <a:cs typeface="Calibri" panose="020F0502020204030204"/>
              </a:rPr>
              <a:t>rozwój i </a:t>
            </a:r>
            <a:r>
              <a:rPr lang="pl-PL" sz="1200" dirty="0">
                <a:latin typeface="Cambria"/>
                <a:ea typeface="+mn-lt"/>
                <a:cs typeface="+mn-lt"/>
              </a:rPr>
              <a:t>usprawnienie dostępności transportu publicznego</a:t>
            </a:r>
          </a:p>
          <a:p>
            <a:pPr marL="285750" indent="-285750">
              <a:buFont typeface="Wingdings"/>
              <a:buChar char="Ø"/>
            </a:pPr>
            <a:endParaRPr lang="pl-PL" sz="1200" dirty="0">
              <a:latin typeface="Calibri"/>
              <a:ea typeface="Calibri"/>
              <a:cs typeface="Calibri" panose="020F0502020204030204"/>
            </a:endParaRPr>
          </a:p>
          <a:p>
            <a:pPr marL="285750" indent="-285750">
              <a:buFont typeface="Wingdings"/>
              <a:buChar char="Ø"/>
            </a:pPr>
            <a:endParaRPr lang="pl-PL" sz="1200" dirty="0">
              <a:latin typeface="Calibri"/>
              <a:ea typeface="Calibri"/>
              <a:cs typeface="Calibri" panose="020F0502020204030204"/>
            </a:endParaRPr>
          </a:p>
          <a:p>
            <a:endParaRPr lang="pl-PL" sz="1200" dirty="0">
              <a:latin typeface="Calibri"/>
              <a:ea typeface="Calibri"/>
              <a:cs typeface="Calibri" panose="020F0502020204030204"/>
            </a:endParaRPr>
          </a:p>
        </p:txBody>
      </p:sp>
      <p:sp>
        <p:nvSpPr>
          <p:cNvPr id="6" name="Symbol zastępczy numeru slajdu 5"/>
          <p:cNvSpPr>
            <a:spLocks noGrp="1"/>
          </p:cNvSpPr>
          <p:nvPr>
            <p:ph type="sldNum" sz="quarter" idx="12"/>
          </p:nvPr>
        </p:nvSpPr>
        <p:spPr/>
        <p:txBody>
          <a:bodyPr/>
          <a:lstStyle/>
          <a:p>
            <a:fld id="{22AA28CC-A34B-4C19-AFE3-B6439D8E44AD}" type="slidenum">
              <a:rPr lang="pl-PL" smtClean="0"/>
              <a:t>64</a:t>
            </a:fld>
            <a:endParaRPr lang="pl-PL"/>
          </a:p>
        </p:txBody>
      </p:sp>
    </p:spTree>
    <p:extLst>
      <p:ext uri="{BB962C8B-B14F-4D97-AF65-F5344CB8AC3E}">
        <p14:creationId xmlns:p14="http://schemas.microsoft.com/office/powerpoint/2010/main" val="3185323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9788" y="762001"/>
            <a:ext cx="3932237" cy="1600200"/>
          </a:xfrm>
        </p:spPr>
        <p:txBody>
          <a:bodyPr>
            <a:normAutofit/>
          </a:bodyPr>
          <a:lstStyle/>
          <a:p>
            <a:r>
              <a:rPr lang="pl-PL">
                <a:latin typeface="Cambria"/>
                <a:ea typeface="Cambria"/>
              </a:rPr>
              <a:t>Główne elementy infrastruktury technicznej </a:t>
            </a:r>
            <a:endParaRPr lang="pl-PL"/>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9" name="Obraz 8"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371183" y="6309042"/>
            <a:ext cx="1591235" cy="459740"/>
          </a:xfrm>
          <a:prstGeom prst="rect">
            <a:avLst/>
          </a:prstGeom>
          <a:noFill/>
          <a:ln>
            <a:noFill/>
          </a:ln>
        </p:spPr>
      </p:pic>
      <p:pic>
        <p:nvPicPr>
          <p:cNvPr id="7" name="Obraz 6" descr="Obraz zawierający tekst, mapa, diagram">
            <a:extLst>
              <a:ext uri="{FF2B5EF4-FFF2-40B4-BE49-F238E27FC236}">
                <a16:creationId xmlns:a16="http://schemas.microsoft.com/office/drawing/2014/main" xmlns="" id="{5E15379C-6E35-26A7-C32F-45C8DCAE1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851" y="850079"/>
            <a:ext cx="7171400" cy="5037974"/>
          </a:xfrm>
          <a:prstGeom prst="rect">
            <a:avLst/>
          </a:prstGeom>
          <a:ln w="19050">
            <a:solidFill>
              <a:srgbClr val="C00000"/>
            </a:solidFill>
          </a:ln>
        </p:spPr>
      </p:pic>
      <p:sp>
        <p:nvSpPr>
          <p:cNvPr id="6" name="Symbol zastępczy tekstu 5">
            <a:extLst>
              <a:ext uri="{FF2B5EF4-FFF2-40B4-BE49-F238E27FC236}">
                <a16:creationId xmlns:a16="http://schemas.microsoft.com/office/drawing/2014/main" xmlns="" id="{90647E90-380C-680A-7C7E-DCBB05044EA5}"/>
              </a:ext>
            </a:extLst>
          </p:cNvPr>
          <p:cNvSpPr>
            <a:spLocks noGrp="1"/>
          </p:cNvSpPr>
          <p:nvPr>
            <p:ph type="body" sz="half" idx="2"/>
          </p:nvPr>
        </p:nvSpPr>
        <p:spPr>
          <a:xfrm>
            <a:off x="839788" y="2366618"/>
            <a:ext cx="3532187" cy="3833674"/>
          </a:xfrm>
        </p:spPr>
        <p:txBody>
          <a:bodyPr vert="horz" lIns="91440" tIns="45720" rIns="91440" bIns="45720" rtlCol="0" anchor="t">
            <a:normAutofit/>
          </a:bodyPr>
          <a:lstStyle/>
          <a:p>
            <a:r>
              <a:rPr lang="pl-PL" sz="1200" dirty="0">
                <a:latin typeface="Cambria"/>
                <a:ea typeface="Cambria"/>
              </a:rPr>
              <a:t>Grodzisk Mazowiecki należy do gmin o rozwiniętej infrastrukturze technicznej (Mapa 6).</a:t>
            </a:r>
            <a:endParaRPr lang="en-US" sz="1200" dirty="0">
              <a:latin typeface="Cambria"/>
              <a:ea typeface="Cambria"/>
            </a:endParaRPr>
          </a:p>
          <a:p>
            <a:r>
              <a:rPr lang="pl-PL" sz="1200" dirty="0">
                <a:latin typeface="Cambria"/>
                <a:ea typeface="Cambria"/>
              </a:rPr>
              <a:t>Wysoki poziom funkcjonowania osiągnęła ona w samym mieście Grodzisk Mazowiecki oraz jego bezpośrednim otoczeniu. Gmina posiada programy i plany, których realizacja zapewni wyrównanie poziomu obsługi mieszkańców i podmiotów gospodarczych oraz pozwoli spełnić wymagania jakościowe zawarte w polskich i unijnych regulacjach prawnych. </a:t>
            </a:r>
            <a:endParaRPr lang="en-US" sz="1200" dirty="0">
              <a:latin typeface="Cambria"/>
              <a:ea typeface="Cambria"/>
            </a:endParaRPr>
          </a:p>
          <a:p>
            <a:r>
              <a:rPr lang="pl-PL" sz="1200" dirty="0">
                <a:latin typeface="Cambria"/>
                <a:ea typeface="Cambria"/>
              </a:rPr>
              <a:t>Pomimo korzystnej sytuacji w zakresie jakości infrastruktury komunalnej oraz świadczonych przy jej wykorzystaniu usług należy podjąć działanie antycypujące przyszły rozwój gminy zwłaszcza w obszarze zabudowy mieszkaniowej oraz rozwoju aktywności gospodarczej (w szczególności usługowej).</a:t>
            </a:r>
            <a:endParaRPr lang="pl-PL" dirty="0">
              <a:latin typeface="Cambria"/>
              <a:ea typeface="Cambria"/>
            </a:endParaRPr>
          </a:p>
        </p:txBody>
      </p:sp>
      <p:sp>
        <p:nvSpPr>
          <p:cNvPr id="3" name="Symbol zastępczy numeru slajdu 2">
            <a:extLst>
              <a:ext uri="{FF2B5EF4-FFF2-40B4-BE49-F238E27FC236}">
                <a16:creationId xmlns:a16="http://schemas.microsoft.com/office/drawing/2014/main" xmlns="" id="{D7018718-100F-4C60-A309-26E940832FD3}"/>
              </a:ext>
            </a:extLst>
          </p:cNvPr>
          <p:cNvSpPr>
            <a:spLocks noGrp="1"/>
          </p:cNvSpPr>
          <p:nvPr>
            <p:ph type="sldNum" sz="quarter" idx="12"/>
          </p:nvPr>
        </p:nvSpPr>
        <p:spPr/>
        <p:txBody>
          <a:bodyPr/>
          <a:lstStyle/>
          <a:p>
            <a:fld id="{22AA28CC-A34B-4C19-AFE3-B6439D8E44AD}" type="slidenum">
              <a:rPr lang="pl-PL" smtClean="0"/>
              <a:t>65</a:t>
            </a:fld>
            <a:endParaRPr lang="pl-PL"/>
          </a:p>
        </p:txBody>
      </p:sp>
      <p:sp>
        <p:nvSpPr>
          <p:cNvPr id="8" name="pole tekstowe 7"/>
          <p:cNvSpPr txBox="1"/>
          <p:nvPr/>
        </p:nvSpPr>
        <p:spPr>
          <a:xfrm>
            <a:off x="10990993" y="682171"/>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Mapa 6</a:t>
            </a:r>
          </a:p>
        </p:txBody>
      </p:sp>
    </p:spTree>
    <p:extLst>
      <p:ext uri="{BB962C8B-B14F-4D97-AF65-F5344CB8AC3E}">
        <p14:creationId xmlns:p14="http://schemas.microsoft.com/office/powerpoint/2010/main" val="801270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latin typeface="Cambria"/>
                <a:ea typeface="Cambria"/>
              </a:rPr>
              <a:t>Główne elementy infrastruktury technicznej – stan docelowy  </a:t>
            </a:r>
          </a:p>
        </p:txBody>
      </p:sp>
      <p:sp>
        <p:nvSpPr>
          <p:cNvPr id="3" name="Symbol zastępczy zawartości 2"/>
          <p:cNvSpPr>
            <a:spLocks noGrp="1"/>
          </p:cNvSpPr>
          <p:nvPr>
            <p:ph idx="1"/>
          </p:nvPr>
        </p:nvSpPr>
        <p:spPr>
          <a:xfrm>
            <a:off x="838200" y="1277858"/>
            <a:ext cx="4552950" cy="4351338"/>
          </a:xfrm>
        </p:spPr>
        <p:txBody>
          <a:bodyPr vert="horz" lIns="91440" tIns="45720" rIns="91440" bIns="45720" rtlCol="0" anchor="t">
            <a:normAutofit/>
          </a:bodyPr>
          <a:lstStyle/>
          <a:p>
            <a:r>
              <a:rPr lang="pl-PL" sz="1300" dirty="0">
                <a:latin typeface="Cambria"/>
                <a:ea typeface="Cambria"/>
              </a:rPr>
              <a:t>Nastąpi rozwój i poprawa dostępności do sieci wodociągowej i kanalizacyjnej, szczególnie w obszarze OSI Obszar rozwoju aglomeracji kanalizacyjnej.</a:t>
            </a:r>
            <a:endParaRPr lang="pl-PL" sz="1300" dirty="0"/>
          </a:p>
          <a:p>
            <a:r>
              <a:rPr lang="pl-PL" sz="1300" dirty="0">
                <a:latin typeface="Cambria"/>
                <a:ea typeface="Cambria"/>
              </a:rPr>
              <a:t>Konieczna będzie rozbudowa sieci gazowej, a także energetycznej, w tym systemu </a:t>
            </a:r>
            <a:r>
              <a:rPr lang="pl-PL" sz="1300" dirty="0" err="1">
                <a:latin typeface="Cambria"/>
                <a:ea typeface="Cambria"/>
              </a:rPr>
              <a:t>przesyłu</a:t>
            </a:r>
            <a:r>
              <a:rPr lang="pl-PL" sz="1300" dirty="0">
                <a:latin typeface="Cambria"/>
                <a:ea typeface="Cambria"/>
              </a:rPr>
              <a:t> energii wysokiej mocy (220/440 </a:t>
            </a:r>
            <a:r>
              <a:rPr lang="pl-PL" sz="1300" dirty="0" err="1">
                <a:latin typeface="Cambria"/>
                <a:ea typeface="Cambria"/>
              </a:rPr>
              <a:t>kV</a:t>
            </a:r>
            <a:r>
              <a:rPr lang="pl-PL" sz="1300" dirty="0">
                <a:latin typeface="Cambria"/>
                <a:ea typeface="Cambria"/>
              </a:rPr>
              <a:t>).</a:t>
            </a:r>
            <a:endParaRPr lang="pl-PL" dirty="0"/>
          </a:p>
          <a:p>
            <a:r>
              <a:rPr lang="pl-PL" sz="1300" dirty="0">
                <a:latin typeface="Cambria"/>
                <a:ea typeface="Cambria"/>
              </a:rPr>
              <a:t>Wzrośnie udział alternatywnych źródeł energii, takich jak instalacje fotowoltaiczne i pompy ciepła.</a:t>
            </a:r>
          </a:p>
          <a:p>
            <a:r>
              <a:rPr lang="pl-PL" sz="1300" dirty="0">
                <a:latin typeface="Cambria"/>
                <a:ea typeface="Cambria"/>
              </a:rPr>
              <a:t>Wdrożone będą inteligentne systemy zarządzania infrastrukturą miejską w ramach koncepcji Smart City, prowadzące do poprawy jakości i efektywności, w tym ekonomicznej usług publicznych.</a:t>
            </a:r>
          </a:p>
          <a:p>
            <a:pPr marL="0" indent="0">
              <a:buNone/>
            </a:pPr>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ole tekstowe 4"/>
          <p:cNvSpPr txBox="1"/>
          <p:nvPr/>
        </p:nvSpPr>
        <p:spPr>
          <a:xfrm>
            <a:off x="5648325" y="1874917"/>
            <a:ext cx="5591175" cy="2154436"/>
          </a:xfrm>
          <a:prstGeom prst="rect">
            <a:avLst/>
          </a:prstGeom>
          <a:solidFill>
            <a:schemeClr val="bg1">
              <a:lumMod val="95000"/>
            </a:schemeClr>
          </a:solidFill>
          <a:ln w="19050">
            <a:solidFill>
              <a:srgbClr val="C00000"/>
            </a:solidFill>
          </a:ln>
        </p:spPr>
        <p:txBody>
          <a:bodyPr wrap="square" lIns="91440" tIns="45720" rIns="91440" bIns="45720" rtlCol="0" anchor="t">
            <a:spAutoFit/>
          </a:bodyPr>
          <a:lstStyle/>
          <a:p>
            <a:r>
              <a:rPr lang="pl-PL" sz="1300" b="1" dirty="0">
                <a:solidFill>
                  <a:srgbClr val="C00000"/>
                </a:solidFill>
                <a:latin typeface="Cambria"/>
                <a:ea typeface="Cambria"/>
              </a:rPr>
              <a:t>KLUCZOWE KIERUNKI DZIAŁAŃ SŁUŻĄCE OSIĄGNIĘCIU STANU DOCELOWEGO</a:t>
            </a:r>
            <a:r>
              <a:rPr lang="pl-PL" sz="1300" dirty="0">
                <a:solidFill>
                  <a:srgbClr val="000000"/>
                </a:solidFill>
                <a:latin typeface="Cambria"/>
                <a:ea typeface="Cambria"/>
              </a:rPr>
              <a:t>:</a:t>
            </a:r>
            <a:endParaRPr lang="pl-PL" dirty="0"/>
          </a:p>
          <a:p>
            <a:pPr marL="171450" indent="-171450">
              <a:buFont typeface="Wingdings"/>
              <a:buChar char="Ø"/>
            </a:pPr>
            <a:r>
              <a:rPr lang="pl-PL" sz="1200" dirty="0">
                <a:latin typeface="Cambria"/>
                <a:ea typeface="Cambria"/>
              </a:rPr>
              <a:t>cyfryzacja usług publicznych, </a:t>
            </a:r>
            <a:r>
              <a:rPr lang="pl-PL" sz="1200" dirty="0">
                <a:latin typeface="Cambria"/>
                <a:ea typeface="+mn-lt"/>
                <a:cs typeface="+mn-lt"/>
              </a:rPr>
              <a:t>wprowadzanie inteligentnych systemów zarządzania usługami i zasobami w gminie</a:t>
            </a:r>
            <a:endParaRPr lang="pl-PL" sz="1200" dirty="0">
              <a:latin typeface="Cambria"/>
              <a:ea typeface="Calibri" panose="020F0502020204030204"/>
              <a:cs typeface="Calibri" panose="020F0502020204030204"/>
            </a:endParaRPr>
          </a:p>
          <a:p>
            <a:pPr marL="171450" indent="-171450">
              <a:buFont typeface="Wingdings"/>
              <a:buChar char="Ø"/>
            </a:pPr>
            <a:r>
              <a:rPr lang="pl-PL" sz="1200" dirty="0">
                <a:latin typeface="Cambria"/>
                <a:ea typeface="Cambria"/>
              </a:rPr>
              <a:t>rozwój</a:t>
            </a:r>
            <a:r>
              <a:rPr lang="pl-PL" sz="1200" dirty="0">
                <a:latin typeface="Cambria"/>
                <a:ea typeface="+mn-lt"/>
                <a:cs typeface="+mn-lt"/>
              </a:rPr>
              <a:t> i podnoszenie jakości i innowacyjności infrastruktury, wdrażanie inteligentnych </a:t>
            </a:r>
            <a:r>
              <a:rPr lang="pl-PL" sz="1200" dirty="0" smtClean="0">
                <a:latin typeface="Cambria"/>
                <a:ea typeface="+mn-lt"/>
                <a:cs typeface="+mn-lt"/>
              </a:rPr>
              <a:t>rozwiązań</a:t>
            </a:r>
          </a:p>
          <a:p>
            <a:pPr marL="171450" lvl="0" indent="-171450">
              <a:buFont typeface="Wingdings"/>
              <a:buChar char="Ø"/>
            </a:pPr>
            <a:r>
              <a:rPr lang="pl-PL" sz="1200" dirty="0" smtClean="0">
                <a:latin typeface="Cambria"/>
                <a:ea typeface="Cambria"/>
              </a:rPr>
              <a:t>rozwój </a:t>
            </a:r>
            <a:r>
              <a:rPr lang="pl-PL" sz="1200" dirty="0">
                <a:latin typeface="Cambria"/>
                <a:ea typeface="Cambria"/>
              </a:rPr>
              <a:t>i modernizacja infrastruktury technicznej (wodno-kanalizacyjnej) i rozwój infrastruktury </a:t>
            </a:r>
            <a:r>
              <a:rPr lang="pl-PL" sz="1200" dirty="0" smtClean="0">
                <a:latin typeface="Cambria"/>
                <a:ea typeface="Cambria"/>
              </a:rPr>
              <a:t>recyklingowej</a:t>
            </a:r>
            <a:endParaRPr lang="pl-PL" sz="1200" dirty="0" smtClean="0"/>
          </a:p>
          <a:p>
            <a:pPr marL="171450" lvl="0" indent="-171450">
              <a:buFont typeface="Wingdings"/>
              <a:buChar char="Ø"/>
            </a:pPr>
            <a:r>
              <a:rPr lang="pl-PL" sz="1200" dirty="0" smtClean="0">
                <a:latin typeface="Cambria"/>
                <a:ea typeface="Cambria"/>
              </a:rPr>
              <a:t>rozwój </a:t>
            </a:r>
            <a:r>
              <a:rPr lang="pl-PL" sz="1200" dirty="0">
                <a:latin typeface="Cambria"/>
                <a:ea typeface="Cambria"/>
              </a:rPr>
              <a:t>i modernizacja infrastruktury technicznej i termomodernizacja obiektów użyteczności publicznej, wymiana oświetlenia i źródeł ciepła </a:t>
            </a:r>
          </a:p>
          <a:p>
            <a:pPr marL="171450" indent="-171450">
              <a:buFont typeface="Wingdings"/>
              <a:buChar char="Ø"/>
            </a:pPr>
            <a:r>
              <a:rPr lang="pl-PL" sz="1200" dirty="0" smtClean="0">
                <a:latin typeface="Cambria"/>
                <a:ea typeface="Cambria"/>
              </a:rPr>
              <a:t>promowanie </a:t>
            </a:r>
            <a:r>
              <a:rPr lang="pl-PL" sz="1200" dirty="0">
                <a:latin typeface="Cambria"/>
                <a:ea typeface="Cambria"/>
              </a:rPr>
              <a:t>oraz inwestycje w OZE</a:t>
            </a:r>
            <a:endParaRPr lang="pl-PL" sz="1200" dirty="0">
              <a:ea typeface="Calibri" panose="020F0502020204030204"/>
              <a:cs typeface="Calibri" panose="020F0502020204030204"/>
            </a:endParaRPr>
          </a:p>
        </p:txBody>
      </p:sp>
      <p:sp>
        <p:nvSpPr>
          <p:cNvPr id="6" name="Symbol zastępczy numeru slajdu 5"/>
          <p:cNvSpPr>
            <a:spLocks noGrp="1"/>
          </p:cNvSpPr>
          <p:nvPr>
            <p:ph type="sldNum" sz="quarter" idx="12"/>
          </p:nvPr>
        </p:nvSpPr>
        <p:spPr/>
        <p:txBody>
          <a:bodyPr/>
          <a:lstStyle/>
          <a:p>
            <a:fld id="{22AA28CC-A34B-4C19-AFE3-B6439D8E44AD}" type="slidenum">
              <a:rPr lang="pl-PL" smtClean="0"/>
              <a:t>66</a:t>
            </a:fld>
            <a:endParaRPr lang="pl-PL"/>
          </a:p>
        </p:txBody>
      </p:sp>
    </p:spTree>
    <p:extLst>
      <p:ext uri="{BB962C8B-B14F-4D97-AF65-F5344CB8AC3E}">
        <p14:creationId xmlns:p14="http://schemas.microsoft.com/office/powerpoint/2010/main" val="1400855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7754" y="530432"/>
            <a:ext cx="3932237" cy="1362075"/>
          </a:xfrm>
        </p:spPr>
        <p:txBody>
          <a:bodyPr>
            <a:normAutofit/>
          </a:bodyPr>
          <a:lstStyle/>
          <a:p>
            <a:r>
              <a:rPr lang="pl-PL" sz="2800">
                <a:latin typeface="Cambria"/>
                <a:ea typeface="Cambria"/>
              </a:rPr>
              <a:t>Główne elementy infrastruktury społecznej </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11" name="Obraz 10"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07262" y="6261735"/>
            <a:ext cx="1591235" cy="459740"/>
          </a:xfrm>
          <a:prstGeom prst="rect">
            <a:avLst/>
          </a:prstGeom>
          <a:noFill/>
          <a:ln>
            <a:noFill/>
          </a:ln>
        </p:spPr>
      </p:pic>
      <p:pic>
        <p:nvPicPr>
          <p:cNvPr id="6" name="Obraz 5">
            <a:extLst>
              <a:ext uri="{FF2B5EF4-FFF2-40B4-BE49-F238E27FC236}">
                <a16:creationId xmlns:a16="http://schemas.microsoft.com/office/drawing/2014/main" xmlns="" id="{75DFADEB-5AD7-EB04-707D-019545544349}"/>
              </a:ext>
            </a:extLst>
          </p:cNvPr>
          <p:cNvPicPr>
            <a:picLocks noChangeAspect="1"/>
          </p:cNvPicPr>
          <p:nvPr/>
        </p:nvPicPr>
        <p:blipFill>
          <a:blip r:embed="rId3"/>
          <a:stretch>
            <a:fillRect/>
          </a:stretch>
        </p:blipFill>
        <p:spPr>
          <a:xfrm>
            <a:off x="4445000" y="817562"/>
            <a:ext cx="7119778" cy="5004902"/>
          </a:xfrm>
          <a:prstGeom prst="rect">
            <a:avLst/>
          </a:prstGeom>
          <a:ln w="19050">
            <a:solidFill>
              <a:srgbClr val="C00000"/>
            </a:solidFill>
          </a:ln>
        </p:spPr>
      </p:pic>
      <p:sp>
        <p:nvSpPr>
          <p:cNvPr id="3" name="pole tekstowe 2">
            <a:extLst>
              <a:ext uri="{FF2B5EF4-FFF2-40B4-BE49-F238E27FC236}">
                <a16:creationId xmlns:a16="http://schemas.microsoft.com/office/drawing/2014/main" xmlns="" id="{4DD0A68F-4F44-ABA8-4155-DE4B576295F2}"/>
              </a:ext>
            </a:extLst>
          </p:cNvPr>
          <p:cNvSpPr txBox="1"/>
          <p:nvPr/>
        </p:nvSpPr>
        <p:spPr>
          <a:xfrm>
            <a:off x="792922" y="1886226"/>
            <a:ext cx="3540985"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latin typeface="Cambria"/>
                <a:cs typeface="Segoe UI"/>
              </a:rPr>
              <a:t>Gminę Grodzisk Mazowiecki charakteryzuje bardzo wysoki stopniem koncentracji usług społecznych w samym mieście (Mapa 7). Wzrost liczby mieszkańców obszarów wiejskich, przy zakładanej ich koncentracji w wybranych miejscowościach będzie wymagał  polityki doposażenia ich w niezbędną infrastrukturę; poczynając od  przebudowy miejscowości w celu wykreowania centrów, poprzez wyposażenie tych centrów w odpowiednie obiekty o dostosowanym do miejscowych potrzeb wachlarzu usług.</a:t>
            </a:r>
            <a:r>
              <a:rPr lang="en-US" sz="1200" dirty="0">
                <a:latin typeface="Cambria"/>
                <a:cs typeface="Segoe UI"/>
              </a:rPr>
              <a:t>​</a:t>
            </a:r>
            <a:endParaRPr lang="en-US" sz="1200" dirty="0">
              <a:latin typeface="Cambria"/>
              <a:ea typeface="Cambria"/>
              <a:cs typeface="Segoe UI"/>
            </a:endParaRPr>
          </a:p>
          <a:p>
            <a:endParaRPr lang="pl-PL" sz="1200" dirty="0">
              <a:latin typeface="Cambria"/>
              <a:ea typeface="Cambria"/>
              <a:cs typeface="Segoe UI"/>
            </a:endParaRPr>
          </a:p>
          <a:p>
            <a:r>
              <a:rPr lang="pl-PL" sz="1200" dirty="0">
                <a:latin typeface="Cambria"/>
                <a:cs typeface="Segoe UI"/>
              </a:rPr>
              <a:t>Także miasto Grodzisk Mazowiecki musi przystosować istniejące instytucje i obiekty do zwiększonego napływu mieszkańców). </a:t>
            </a:r>
            <a:endParaRPr lang="en-US" sz="1200" dirty="0">
              <a:latin typeface="Cambria"/>
              <a:ea typeface="Cambria"/>
              <a:cs typeface="Segoe UI"/>
            </a:endParaRPr>
          </a:p>
          <a:p>
            <a:endParaRPr lang="pl-PL" sz="1200" dirty="0">
              <a:latin typeface="Cambria"/>
              <a:ea typeface="Cambria"/>
              <a:cs typeface="Segoe UI"/>
            </a:endParaRPr>
          </a:p>
          <a:p>
            <a:r>
              <a:rPr lang="pl-PL" sz="1200" dirty="0">
                <a:latin typeface="Cambria"/>
                <a:cs typeface="Segoe UI"/>
              </a:rPr>
              <a:t>Dodatkowym wyzwaniem będzie zmieniająca się struktura wiekowa mieszkańców (starzejące się społeczeństwo), która wymusi dostosowanie infrastruktury i usług do potrzeb osób starszych.</a:t>
            </a:r>
            <a:r>
              <a:rPr lang="en-US" sz="1200" dirty="0">
                <a:latin typeface="Cambria"/>
                <a:cs typeface="Segoe UI"/>
              </a:rPr>
              <a:t>​</a:t>
            </a:r>
            <a:endParaRPr lang="en-US" sz="1200" dirty="0">
              <a:latin typeface="Cambria"/>
              <a:ea typeface="Cambria"/>
              <a:cs typeface="Segoe UI"/>
            </a:endParaRPr>
          </a:p>
          <a:p>
            <a:r>
              <a:rPr lang="pl-PL" sz="1200" dirty="0">
                <a:latin typeface="Cambria"/>
                <a:cs typeface="Segoe UI"/>
              </a:rPr>
              <a:t>Sfera usług publicznych winna być pierwszym obszarem integracji i wdrożenia tych społeczności do naszego stylu życia i funkcjonowania. </a:t>
            </a:r>
            <a:endParaRPr lang="pl-PL" sz="1200" dirty="0">
              <a:latin typeface="Cambria"/>
              <a:ea typeface="Cambria"/>
              <a:cs typeface="Segoe UI"/>
            </a:endParaRPr>
          </a:p>
        </p:txBody>
      </p:sp>
      <p:sp>
        <p:nvSpPr>
          <p:cNvPr id="4" name="Symbol zastępczy numeru slajdu 3">
            <a:extLst>
              <a:ext uri="{FF2B5EF4-FFF2-40B4-BE49-F238E27FC236}">
                <a16:creationId xmlns:a16="http://schemas.microsoft.com/office/drawing/2014/main" xmlns="" id="{A24FE89F-4CD2-EA18-607B-FAF701C17A57}"/>
              </a:ext>
            </a:extLst>
          </p:cNvPr>
          <p:cNvSpPr>
            <a:spLocks noGrp="1"/>
          </p:cNvSpPr>
          <p:nvPr>
            <p:ph type="sldNum" sz="quarter" idx="12"/>
          </p:nvPr>
        </p:nvSpPr>
        <p:spPr/>
        <p:txBody>
          <a:bodyPr/>
          <a:lstStyle/>
          <a:p>
            <a:fld id="{22AA28CC-A34B-4C19-AFE3-B6439D8E44AD}" type="slidenum">
              <a:rPr lang="pl-PL" smtClean="0"/>
              <a:t>67</a:t>
            </a:fld>
            <a:endParaRPr lang="pl-PL"/>
          </a:p>
        </p:txBody>
      </p:sp>
      <p:sp>
        <p:nvSpPr>
          <p:cNvPr id="8" name="pole tekstowe 7"/>
          <p:cNvSpPr txBox="1"/>
          <p:nvPr/>
        </p:nvSpPr>
        <p:spPr>
          <a:xfrm>
            <a:off x="10896600" y="530432"/>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Mapa 7</a:t>
            </a:r>
          </a:p>
        </p:txBody>
      </p:sp>
    </p:spTree>
    <p:extLst>
      <p:ext uri="{BB962C8B-B14F-4D97-AF65-F5344CB8AC3E}">
        <p14:creationId xmlns:p14="http://schemas.microsoft.com/office/powerpoint/2010/main" val="3867639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4231" y="0"/>
            <a:ext cx="11565923" cy="1325563"/>
          </a:xfrm>
        </p:spPr>
        <p:txBody>
          <a:bodyPr>
            <a:noAutofit/>
          </a:bodyPr>
          <a:lstStyle/>
          <a:p>
            <a:r>
              <a:rPr lang="pl-PL" dirty="0">
                <a:latin typeface="Cambria"/>
                <a:ea typeface="Cambria"/>
              </a:rPr>
              <a:t>Główne elementy infrastruktury społecznej - stan docelowy </a:t>
            </a:r>
            <a:endParaRPr lang="pl-PL" dirty="0"/>
          </a:p>
        </p:txBody>
      </p:sp>
      <p:sp>
        <p:nvSpPr>
          <p:cNvPr id="3" name="Symbol zastępczy zawartości 2"/>
          <p:cNvSpPr>
            <a:spLocks noGrp="1"/>
          </p:cNvSpPr>
          <p:nvPr>
            <p:ph idx="1"/>
          </p:nvPr>
        </p:nvSpPr>
        <p:spPr>
          <a:xfrm>
            <a:off x="838200" y="1234094"/>
            <a:ext cx="4316112" cy="4299852"/>
          </a:xfrm>
        </p:spPr>
        <p:txBody>
          <a:bodyPr vert="horz" lIns="91440" tIns="45720" rIns="91440" bIns="45720" rtlCol="0" anchor="t">
            <a:normAutofit/>
          </a:bodyPr>
          <a:lstStyle/>
          <a:p>
            <a:r>
              <a:rPr lang="pl-PL" sz="1200" dirty="0">
                <a:latin typeface="Cambria"/>
                <a:ea typeface="Cambria"/>
              </a:rPr>
              <a:t>Poprawi się jakość przestrzeni publicznych, takich jak place, parki i centra aktywności lokalnej, obszary rekreacji w mieście i miejscowościach na obszarach wiejskich.</a:t>
            </a:r>
          </a:p>
          <a:p>
            <a:r>
              <a:rPr lang="pl-PL" sz="1200" dirty="0">
                <a:latin typeface="Cambria"/>
                <a:ea typeface="Cambria"/>
              </a:rPr>
              <a:t>Z uwagi na wzrost populacji gminy nastąpi rozwój infrastruktury usługowej w zakresie edukacji, zdrowia, kultury i sportu. Infrastruktura będzie dostosowana do  potrzeb mieszkańców wynikających ze zmian struktury  wiekowej. Infrastruktura publiczna rozwinie się przede wszystkim w mieście oraz ośrodkach wspomagających I </a:t>
            </a:r>
            <a:r>
              <a:rPr lang="pl-PL" sz="1200" dirty="0" err="1">
                <a:latin typeface="Cambria"/>
                <a:ea typeface="Cambria"/>
              </a:rPr>
              <a:t>i</a:t>
            </a:r>
            <a:r>
              <a:rPr lang="pl-PL" sz="1200" dirty="0">
                <a:latin typeface="Cambria"/>
                <a:ea typeface="Cambria"/>
              </a:rPr>
              <a:t> II rzędu, jak również na obszarach wskazanych w OSI Obszar rozbudowy aglomeracji kanalizacyjnej.</a:t>
            </a:r>
          </a:p>
          <a:p>
            <a:r>
              <a:rPr lang="pl-PL" sz="1200" dirty="0">
                <a:latin typeface="Cambria"/>
                <a:ea typeface="Cambria"/>
              </a:rPr>
              <a:t>Rozwój infrastruktury społecznej będzie związany z rozwojem budownictwa mieszkaniowego </a:t>
            </a:r>
            <a:br>
              <a:rPr lang="pl-PL" sz="1200" dirty="0">
                <a:latin typeface="Cambria"/>
                <a:ea typeface="Cambria"/>
              </a:rPr>
            </a:br>
            <a:r>
              <a:rPr lang="pl-PL" sz="1200" dirty="0">
                <a:latin typeface="Cambria"/>
                <a:ea typeface="Cambria"/>
              </a:rPr>
              <a:t>(jednorodzinnego, jak i wielorodzinnego), realizowanego w trybie indywidualnym i deweloperskim oraz budownictwa społecznego i komunalnego.</a:t>
            </a: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pole tekstowe 4"/>
          <p:cNvSpPr txBox="1"/>
          <p:nvPr/>
        </p:nvSpPr>
        <p:spPr>
          <a:xfrm>
            <a:off x="5680247" y="1536434"/>
            <a:ext cx="5673553" cy="3816429"/>
          </a:xfrm>
          <a:prstGeom prst="rect">
            <a:avLst/>
          </a:prstGeom>
          <a:solidFill>
            <a:schemeClr val="bg1">
              <a:lumMod val="95000"/>
            </a:schemeClr>
          </a:solidFill>
          <a:ln w="19050">
            <a:solidFill>
              <a:srgbClr val="C00000"/>
            </a:solidFill>
          </a:ln>
        </p:spPr>
        <p:txBody>
          <a:bodyPr wrap="square" lIns="91440" tIns="45720" rIns="91440" bIns="45720" rtlCol="0" anchor="t">
            <a:spAutoFit/>
          </a:bodyPr>
          <a:lstStyle/>
          <a:p>
            <a:r>
              <a:rPr lang="pl-PL" sz="1300" b="1">
                <a:solidFill>
                  <a:srgbClr val="C00000"/>
                </a:solidFill>
                <a:latin typeface="Cambria"/>
                <a:ea typeface="Cambria"/>
              </a:rPr>
              <a:t>KLUCZOWE KIERUNKI DZIAŁAŃ SŁUŻĄCE OSIĄGNIĘCIU STANU DOCELOWEGO: </a:t>
            </a:r>
            <a:r>
              <a:rPr lang="pl-PL" sz="1300">
                <a:latin typeface="Cambria"/>
                <a:ea typeface="Cambria"/>
              </a:rPr>
              <a:t>:</a:t>
            </a:r>
            <a:endParaRPr lang="pl-PL">
              <a:latin typeface="Cambria"/>
              <a:ea typeface="Cambria"/>
            </a:endParaRPr>
          </a:p>
          <a:p>
            <a:pPr marL="171450" indent="-171450">
              <a:buFont typeface="Wingdings"/>
              <a:buChar char="Ø"/>
            </a:pPr>
            <a:r>
              <a:rPr lang="pl-PL" sz="1200">
                <a:latin typeface="Cambria"/>
                <a:ea typeface="Cambria"/>
              </a:rPr>
              <a:t>budowa (szczególnie na obszarach wiejskich gminy) lub modernizacja,</a:t>
            </a:r>
            <a:r>
              <a:rPr lang="pl-PL" sz="1200">
                <a:latin typeface="Calibri"/>
                <a:ea typeface="Calibri"/>
                <a:cs typeface="Calibri"/>
              </a:rPr>
              <a:t> w tym termomodernizacja budynków użyteczności publicznej</a:t>
            </a:r>
            <a:r>
              <a:rPr lang="en-US" sz="1200">
                <a:latin typeface="Cambria"/>
                <a:ea typeface="Cambria"/>
              </a:rPr>
              <a:t> </a:t>
            </a:r>
          </a:p>
          <a:p>
            <a:pPr marL="171450" indent="-171450">
              <a:buFont typeface="Wingdings"/>
              <a:buChar char="Ø"/>
            </a:pPr>
            <a:r>
              <a:rPr lang="pl-PL" sz="1200">
                <a:latin typeface="Cambria"/>
                <a:ea typeface="Cambria"/>
              </a:rPr>
              <a:t>rozwój infrastruktury sportowej i rekreacyjnej</a:t>
            </a:r>
            <a:r>
              <a:rPr lang="pl-PL" sz="1200">
                <a:latin typeface="Calibri"/>
                <a:ea typeface="Calibri"/>
                <a:cs typeface="Calibri"/>
              </a:rPr>
              <a:t> i rozwój infrastruktury kulturalnej </a:t>
            </a:r>
            <a:r>
              <a:rPr lang="pl-PL" sz="1200">
                <a:latin typeface="Cambria"/>
                <a:ea typeface="Cambria"/>
              </a:rPr>
              <a:t> </a:t>
            </a:r>
            <a:endParaRPr lang="pl-PL">
              <a:latin typeface="Calibri"/>
              <a:ea typeface="Calibri"/>
              <a:cs typeface="Calibri"/>
            </a:endParaRPr>
          </a:p>
          <a:p>
            <a:pPr marL="171450" indent="-171450">
              <a:buFont typeface="Wingdings"/>
              <a:buChar char="Ø"/>
            </a:pPr>
            <a:r>
              <a:rPr lang="pl-PL" sz="1200">
                <a:latin typeface="Cambria"/>
                <a:ea typeface="Cambria"/>
              </a:rPr>
              <a:t>zwiększanie</a:t>
            </a:r>
            <a:r>
              <a:rPr lang="pl-PL" sz="1200">
                <a:latin typeface="Calibri"/>
                <a:ea typeface="Calibri"/>
                <a:cs typeface="Calibri"/>
              </a:rPr>
              <a:t> dostępności do usług oraz budynków użyteczności publicznej i przestrzeni publicznych</a:t>
            </a:r>
            <a:r>
              <a:rPr lang="pl-PL" sz="1200">
                <a:latin typeface="Cambria"/>
                <a:ea typeface="Cambria"/>
              </a:rPr>
              <a:t> </a:t>
            </a:r>
            <a:endParaRPr lang="pl-PL">
              <a:latin typeface="Calibri"/>
              <a:ea typeface="Calibri"/>
              <a:cs typeface="Calibri"/>
            </a:endParaRPr>
          </a:p>
          <a:p>
            <a:pPr marL="171450" indent="-171450">
              <a:buFont typeface="Wingdings"/>
              <a:buChar char="Ø"/>
            </a:pPr>
            <a:r>
              <a:rPr lang="pl-PL" sz="1200">
                <a:latin typeface="Cambria"/>
                <a:ea typeface="Cambria"/>
              </a:rPr>
              <a:t>tworzenie wielofunkcyjnych centrów integracji mieszkańców i aktywności lokalnej </a:t>
            </a:r>
          </a:p>
          <a:p>
            <a:pPr marL="171450" indent="-171450">
              <a:buFont typeface="Wingdings"/>
              <a:buChar char="Ø"/>
            </a:pPr>
            <a:r>
              <a:rPr lang="pl-PL" sz="1200">
                <a:latin typeface="Cambria"/>
                <a:ea typeface="Cambria"/>
              </a:rPr>
              <a:t>rozwój przestrzeni publicznych sprzyjających integracji mieszkańców </a:t>
            </a:r>
            <a:r>
              <a:rPr lang="en-US" sz="1200">
                <a:latin typeface="Cambria"/>
                <a:ea typeface="Cambria"/>
              </a:rPr>
              <a:t> </a:t>
            </a:r>
            <a:endParaRPr lang="pl-PL" sz="1200">
              <a:latin typeface="Cambria"/>
              <a:ea typeface="Cambria"/>
            </a:endParaRPr>
          </a:p>
          <a:p>
            <a:pPr marL="171450" indent="-171450">
              <a:buFont typeface="Wingdings"/>
              <a:buChar char="Ø"/>
            </a:pPr>
            <a:r>
              <a:rPr lang="pl-PL" sz="1200">
                <a:latin typeface="Cambria"/>
                <a:ea typeface="Cambria"/>
              </a:rPr>
              <a:t>wyposażenie przestrzeni publicznych w</a:t>
            </a:r>
            <a:r>
              <a:rPr lang="pl-PL" sz="1200">
                <a:latin typeface="Calibri"/>
                <a:ea typeface="Calibri"/>
                <a:cs typeface="Calibri"/>
              </a:rPr>
              <a:t> małą architekturę i infrastrukturę sprzyjającą odpoczynkowi i integracji mieszkańców</a:t>
            </a:r>
            <a:r>
              <a:rPr lang="pl-PL" sz="1200">
                <a:latin typeface="Cambria"/>
                <a:ea typeface="Cambria"/>
              </a:rPr>
              <a:t> </a:t>
            </a:r>
          </a:p>
          <a:p>
            <a:pPr marL="171450" indent="-171450">
              <a:buFont typeface="Wingdings"/>
              <a:buChar char="Ø"/>
            </a:pPr>
            <a:r>
              <a:rPr lang="pl-PL" sz="1200">
                <a:latin typeface="Cambria"/>
                <a:ea typeface="Cambria"/>
              </a:rPr>
              <a:t>wdrażanie rozwiązań technologicznych poprawiających funkcjonalność przestrzeni</a:t>
            </a:r>
            <a:r>
              <a:rPr lang="en-US" sz="1200">
                <a:latin typeface="Cambria"/>
                <a:ea typeface="Cambria"/>
              </a:rPr>
              <a:t> </a:t>
            </a:r>
            <a:endParaRPr lang="pl-PL" sz="1200">
              <a:latin typeface="Cambria"/>
              <a:ea typeface="Cambria"/>
            </a:endParaRPr>
          </a:p>
          <a:p>
            <a:pPr marL="171450" indent="-171450">
              <a:buFont typeface="Wingdings"/>
              <a:buChar char="Ø"/>
            </a:pPr>
            <a:r>
              <a:rPr lang="pl-PL" sz="1200">
                <a:latin typeface="Cambria"/>
                <a:ea typeface="Cambria"/>
              </a:rPr>
              <a:t>rewitalizacja</a:t>
            </a:r>
            <a:r>
              <a:rPr lang="pl-PL" sz="1200">
                <a:latin typeface="Calibri"/>
                <a:ea typeface="Calibri"/>
                <a:cs typeface="Calibri"/>
              </a:rPr>
              <a:t> przestrzeni publicznych</a:t>
            </a:r>
            <a:endParaRPr lang="pl-PL" sz="1200">
              <a:latin typeface="Cambria"/>
              <a:ea typeface="Cambria"/>
              <a:cs typeface="Calibri"/>
            </a:endParaRPr>
          </a:p>
          <a:p>
            <a:pPr marL="171450" indent="-171450">
              <a:buFont typeface="Wingdings"/>
              <a:buChar char="Ø"/>
            </a:pPr>
            <a:r>
              <a:rPr lang="pl-PL" sz="1200">
                <a:latin typeface="Cambria"/>
                <a:ea typeface="Cambria"/>
                <a:cs typeface="Calibri"/>
              </a:rPr>
              <a:t>likwidacja</a:t>
            </a:r>
            <a:r>
              <a:rPr lang="pl-PL" sz="1200">
                <a:latin typeface="Calibri"/>
                <a:ea typeface="Calibri"/>
                <a:cs typeface="Calibri"/>
              </a:rPr>
              <a:t> barier architektonicznych w budynkach i przestrzeniach publicznych</a:t>
            </a:r>
            <a:r>
              <a:rPr lang="en-US" sz="1200">
                <a:latin typeface="Cambria"/>
                <a:ea typeface="Cambria"/>
              </a:rPr>
              <a:t> </a:t>
            </a:r>
            <a:endParaRPr lang="pl-PL" sz="1200">
              <a:latin typeface="Cambria"/>
              <a:ea typeface="Cambria"/>
            </a:endParaRPr>
          </a:p>
          <a:p>
            <a:pPr marL="171450" indent="-171450">
              <a:buFont typeface="Wingdings"/>
              <a:buChar char="Ø"/>
            </a:pPr>
            <a:r>
              <a:rPr lang="pl-PL" sz="1200">
                <a:latin typeface="Cambria"/>
                <a:ea typeface="Cambria"/>
              </a:rPr>
              <a:t>dostosowanie przestrzeni i uprawnienie komunikacji dla </a:t>
            </a:r>
            <a:r>
              <a:rPr lang="pl-PL" sz="1200">
                <a:latin typeface="Calibri"/>
                <a:ea typeface="Calibri"/>
                <a:cs typeface="Calibri"/>
              </a:rPr>
              <a:t>osób o ograniczonej mobilności</a:t>
            </a:r>
          </a:p>
          <a:p>
            <a:pPr marL="171450" indent="-171450">
              <a:buFont typeface="Wingdings"/>
              <a:buChar char="Ø"/>
            </a:pPr>
            <a:r>
              <a:rPr lang="pl-PL" sz="1200">
                <a:latin typeface="Cambria"/>
                <a:ea typeface="Cambria"/>
                <a:cs typeface="Calibri"/>
              </a:rPr>
              <a:t>tworzenie</a:t>
            </a:r>
            <a:r>
              <a:rPr lang="pl-PL" sz="1200">
                <a:latin typeface="Cambria"/>
                <a:ea typeface="Cambria"/>
              </a:rPr>
              <a:t> wielofunkcyjnych przestrzeni publicznych dostosowanych do potrzeb różnych grup społecznych i potrzeb osób z </a:t>
            </a:r>
            <a:r>
              <a:rPr lang="pl-PL" sz="1200">
                <a:latin typeface="Calibri"/>
                <a:ea typeface="Calibri"/>
                <a:cs typeface="Calibri" panose="020F0502020204030204"/>
              </a:rPr>
              <a:t>niepełnosprawnościami </a:t>
            </a:r>
          </a:p>
        </p:txBody>
      </p:sp>
      <p:sp>
        <p:nvSpPr>
          <p:cNvPr id="6" name="Symbol zastępczy numeru slajdu 5"/>
          <p:cNvSpPr>
            <a:spLocks noGrp="1"/>
          </p:cNvSpPr>
          <p:nvPr>
            <p:ph type="sldNum" sz="quarter" idx="12"/>
          </p:nvPr>
        </p:nvSpPr>
        <p:spPr/>
        <p:txBody>
          <a:bodyPr/>
          <a:lstStyle/>
          <a:p>
            <a:fld id="{22AA28CC-A34B-4C19-AFE3-B6439D8E44AD}" type="slidenum">
              <a:rPr lang="pl-PL" smtClean="0"/>
              <a:t>68</a:t>
            </a:fld>
            <a:endParaRPr lang="pl-PL"/>
          </a:p>
        </p:txBody>
      </p:sp>
    </p:spTree>
    <p:extLst>
      <p:ext uri="{BB962C8B-B14F-4D97-AF65-F5344CB8AC3E}">
        <p14:creationId xmlns:p14="http://schemas.microsoft.com/office/powerpoint/2010/main" val="921658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5989" y="838200"/>
            <a:ext cx="4217987" cy="1600200"/>
          </a:xfrm>
        </p:spPr>
        <p:txBody>
          <a:bodyPr>
            <a:normAutofit fontScale="90000"/>
          </a:bodyPr>
          <a:lstStyle/>
          <a:p>
            <a:r>
              <a:rPr lang="pl-PL" dirty="0"/>
              <a:t>Ustalenia i rekomendacje w zakresie polityki przestrzennej</a:t>
            </a:r>
          </a:p>
        </p:txBody>
      </p:sp>
      <p:sp>
        <p:nvSpPr>
          <p:cNvPr id="4" name="Symbol zastępczy tekstu 3"/>
          <p:cNvSpPr>
            <a:spLocks noGrp="1"/>
          </p:cNvSpPr>
          <p:nvPr>
            <p:ph type="body" sz="half" idx="2"/>
          </p:nvPr>
        </p:nvSpPr>
        <p:spPr>
          <a:xfrm>
            <a:off x="915990" y="2670518"/>
            <a:ext cx="4217986" cy="3124200"/>
          </a:xfrm>
        </p:spPr>
        <p:txBody>
          <a:bodyPr vert="horz" lIns="91440" tIns="45720" rIns="91440" bIns="45720" rtlCol="0" anchor="t">
            <a:normAutofit/>
          </a:bodyPr>
          <a:lstStyle/>
          <a:p>
            <a:r>
              <a:rPr lang="pl-PL" sz="1200" dirty="0">
                <a:latin typeface="Cambria"/>
                <a:ea typeface="Cambria"/>
              </a:rPr>
              <a:t>Ustalenia i rekomendacje w zakresie kształtowania i prowadzenia polityki przestrzennej stanowią </a:t>
            </a:r>
            <a:r>
              <a:rPr lang="pl-PL" sz="1200" b="1" dirty="0">
                <a:latin typeface="Cambria"/>
                <a:ea typeface="Cambria"/>
              </a:rPr>
              <a:t>strategiczne wytyczne,</a:t>
            </a:r>
            <a:r>
              <a:rPr lang="pl-PL" sz="1200" dirty="0">
                <a:latin typeface="Cambria"/>
                <a:ea typeface="Cambria"/>
              </a:rPr>
              <a:t> które należy stosować przede wszystkim przy sporządzaniu aktów planowania przestrzennego. </a:t>
            </a:r>
          </a:p>
          <a:p>
            <a:r>
              <a:rPr lang="pl-PL" sz="1200" dirty="0">
                <a:latin typeface="Cambria"/>
                <a:ea typeface="Cambria"/>
              </a:rPr>
              <a:t>Ustalenia i rekomendacje zostały zaadresowane do wszystkich interesariuszy gminy. </a:t>
            </a:r>
          </a:p>
          <a:p>
            <a:r>
              <a:rPr lang="pl-PL" sz="1200" dirty="0">
                <a:latin typeface="Cambria"/>
                <a:ea typeface="Cambria"/>
              </a:rPr>
              <a:t>Punktem wyjścia dla wytycznych jest </a:t>
            </a:r>
            <a:r>
              <a:rPr lang="pl-PL" sz="1200" b="1" dirty="0">
                <a:latin typeface="Cambria"/>
                <a:ea typeface="Cambria"/>
              </a:rPr>
              <a:t>realizacja celów strategicznych i kierunków działań w wymiarze przestrzennym</a:t>
            </a:r>
            <a:r>
              <a:rPr lang="pl-PL" sz="1200" dirty="0">
                <a:latin typeface="Cambria"/>
                <a:ea typeface="Cambria"/>
              </a:rPr>
              <a:t>. </a:t>
            </a:r>
          </a:p>
          <a:p>
            <a:r>
              <a:rPr lang="pl-PL" sz="1200" dirty="0">
                <a:latin typeface="Cambria"/>
                <a:ea typeface="Cambria"/>
              </a:rPr>
              <a:t>Tym samym ustalenia i rekomendacje odpowiadają na najistotniejsze wyzwania stojące przed gminą oraz mają na celu wykorzystanie szans rozwojowych i zapobieganie ryzykom. Służą również realizacji wizji rozwoju przestrzennego ustalonej w modelu struktury funkcjonalno-przestrzennej obszaru gminy</a:t>
            </a:r>
            <a:r>
              <a:rPr lang="pl-PL" dirty="0">
                <a:latin typeface="Cambria"/>
                <a:ea typeface="Cambria"/>
              </a:rPr>
              <a:t>.</a:t>
            </a:r>
          </a:p>
          <a:p>
            <a:endParaRPr lang="pl-PL" dirty="0"/>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10" name="Obraz 9"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445362" y="6261735"/>
            <a:ext cx="1591235" cy="459740"/>
          </a:xfrm>
          <a:prstGeom prst="rect">
            <a:avLst/>
          </a:prstGeom>
          <a:noFill/>
          <a:ln>
            <a:noFill/>
          </a:ln>
        </p:spPr>
      </p:pic>
      <p:graphicFrame>
        <p:nvGraphicFramePr>
          <p:cNvPr id="16" name="Tabela 15">
            <a:extLst>
              <a:ext uri="{FF2B5EF4-FFF2-40B4-BE49-F238E27FC236}">
                <a16:creationId xmlns:a16="http://schemas.microsoft.com/office/drawing/2014/main" xmlns="" id="{F5E9464F-598A-BD28-5EBC-2EA3EBDCBE31}"/>
              </a:ext>
            </a:extLst>
          </p:cNvPr>
          <p:cNvGraphicFramePr>
            <a:graphicFrameLocks noGrp="1"/>
          </p:cNvGraphicFramePr>
          <p:nvPr>
            <p:extLst>
              <p:ext uri="{D42A27DB-BD31-4B8C-83A1-F6EECF244321}">
                <p14:modId xmlns:p14="http://schemas.microsoft.com/office/powerpoint/2010/main" val="3764235373"/>
              </p:ext>
            </p:extLst>
          </p:nvPr>
        </p:nvGraphicFramePr>
        <p:xfrm>
          <a:off x="5759896" y="1340214"/>
          <a:ext cx="5779920" cy="4023360"/>
        </p:xfrm>
        <a:graphic>
          <a:graphicData uri="http://schemas.openxmlformats.org/drawingml/2006/table">
            <a:tbl>
              <a:tblPr firstRow="1" bandRow="1">
                <a:tableStyleId>{5C22544A-7EE6-4342-B048-85BDC9FD1C3A}</a:tableStyleId>
              </a:tblPr>
              <a:tblGrid>
                <a:gridCol w="5779920">
                  <a:extLst>
                    <a:ext uri="{9D8B030D-6E8A-4147-A177-3AD203B41FA5}">
                      <a16:colId xmlns:a16="http://schemas.microsoft.com/office/drawing/2014/main" xmlns="" val="1858602399"/>
                    </a:ext>
                  </a:extLst>
                </a:gridCol>
              </a:tblGrid>
              <a:tr h="370840">
                <a:tc>
                  <a:txBody>
                    <a:bodyPr/>
                    <a:lstStyle/>
                    <a:p>
                      <a:r>
                        <a:rPr lang="pl-PL" sz="1200" cap="all" baseline="0" dirty="0">
                          <a:solidFill>
                            <a:srgbClr val="C00000"/>
                          </a:solidFill>
                          <a:latin typeface="Cambria"/>
                        </a:rPr>
                        <a:t>Zakres ustaleń i rekomendacji w zakresie kształtowania polityki przestrzennej </a:t>
                      </a:r>
                    </a:p>
                  </a:txBody>
                  <a:tcPr>
                    <a:lnL w="12700">
                      <a:solidFill>
                        <a:srgbClr val="C00000"/>
                      </a:solidFill>
                    </a:lnL>
                    <a:lnR w="12700">
                      <a:solidFill>
                        <a:srgbClr val="C00000"/>
                      </a:solidFill>
                    </a:lnR>
                    <a:lnT w="12700">
                      <a:solidFill>
                        <a:srgbClr val="C00000"/>
                      </a:solidFill>
                    </a:lnT>
                    <a:lnB w="12700">
                      <a:solidFill>
                        <a:srgbClr val="C00000"/>
                      </a:solidFill>
                    </a:lnB>
                    <a:solidFill>
                      <a:schemeClr val="bg1">
                        <a:lumMod val="95000"/>
                      </a:schemeClr>
                    </a:solidFill>
                  </a:tcPr>
                </a:tc>
                <a:extLst>
                  <a:ext uri="{0D108BD9-81ED-4DB2-BD59-A6C34878D82A}">
                    <a16:rowId xmlns:a16="http://schemas.microsoft.com/office/drawing/2014/main" xmlns="" val="737317843"/>
                  </a:ext>
                </a:extLst>
              </a:tr>
              <a:tr h="2457173">
                <a:tc>
                  <a:txBody>
                    <a:bodyPr/>
                    <a:lstStyle/>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ochrony środowiska i jego zasobów, w tym ochrony powietrza, przyrody i krajobrazu </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ochrony dziedzictwa kulturowego i zabytków oraz dóbr kultury współczesnej</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Kierunki zmian w strukturze zagospodarowania terenów w tym określenia szczególnych potrzeb w zakresie nowej zabudowy mieszkaniowej </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lokalizacji obiektów handlu wielkopowierzchniowego </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lokalizacji kluczowych inwestycji celu publicznego </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Kierunki rozwoju systemów komunikacji, infrastruktury technicznej i społecznej</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lokalizacji przedsięwzięć mogących znacząco oddziaływać na środowisko</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kształtowania rolniczej i leśnej przestrzeni produkcyjnej</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kształtowania zagospodarowania przestrzennego na obszarach zdegradowanych i wymagających przekształceń, rehabilitacji, rekultywacji i </a:t>
                      </a:r>
                      <a:r>
                        <a:rPr lang="pl-PL" sz="1200" b="0" i="0" u="none" strike="noStrike" noProof="0" err="1">
                          <a:solidFill>
                            <a:schemeClr val="tx1"/>
                          </a:solidFill>
                          <a:latin typeface="Cambria"/>
                        </a:rPr>
                        <a:t>remediacji</a:t>
                      </a:r>
                      <a:r>
                        <a:rPr lang="pl-PL" sz="1200" b="0" i="0" u="none" strike="noStrike" noProof="0">
                          <a:solidFill>
                            <a:schemeClr val="tx1"/>
                          </a:solidFill>
                          <a:latin typeface="Cambria"/>
                        </a:rPr>
                        <a:t> </a:t>
                      </a:r>
                      <a:endParaRPr lang="en-US" sz="1200" b="0" i="0" u="none" strike="noStrike" noProof="0">
                        <a:solidFill>
                          <a:schemeClr val="tx1"/>
                        </a:solidFill>
                        <a:latin typeface="Cambria"/>
                      </a:endParaRPr>
                    </a:p>
                    <a:p>
                      <a:pPr marL="742950" marR="0" lvl="1" indent="-285750">
                        <a:lnSpc>
                          <a:spcPct val="100000"/>
                        </a:lnSpc>
                        <a:spcBef>
                          <a:spcPts val="0"/>
                        </a:spcBef>
                        <a:spcAft>
                          <a:spcPts val="0"/>
                        </a:spcAft>
                        <a:buClr>
                          <a:srgbClr val="000000"/>
                        </a:buClr>
                        <a:buFont typeface="Arial"/>
                        <a:buChar char="•"/>
                      </a:pPr>
                      <a:r>
                        <a:rPr lang="pl-PL" sz="1200" b="0" i="0" u="none" strike="noStrike" noProof="0">
                          <a:solidFill>
                            <a:schemeClr val="tx1"/>
                          </a:solidFill>
                          <a:latin typeface="Cambria"/>
                        </a:rPr>
                        <a:t>Zasady lokalizacji urządzeń wytwarzających energię o mocy zainstalowanej przekraczającej 500kW</a:t>
                      </a:r>
                      <a:endParaRPr lang="pl-PL" sz="1200">
                        <a:solidFill>
                          <a:schemeClr val="tx1"/>
                        </a:solidFill>
                        <a:latin typeface="Cambria"/>
                      </a:endParaRPr>
                    </a:p>
                  </a:txBody>
                  <a:tcPr>
                    <a:lnL w="12700">
                      <a:solidFill>
                        <a:srgbClr val="C00000"/>
                      </a:solidFill>
                    </a:lnL>
                    <a:lnR w="12700">
                      <a:solidFill>
                        <a:srgbClr val="C00000"/>
                      </a:solidFill>
                    </a:lnR>
                    <a:lnT w="12700">
                      <a:solidFill>
                        <a:srgbClr val="C00000"/>
                      </a:solidFill>
                    </a:lnT>
                    <a:lnB w="12700">
                      <a:solidFill>
                        <a:srgbClr val="C00000"/>
                      </a:solidFill>
                    </a:lnB>
                    <a:solidFill>
                      <a:schemeClr val="bg1">
                        <a:lumMod val="95000"/>
                      </a:schemeClr>
                    </a:solidFill>
                  </a:tcPr>
                </a:tc>
                <a:extLst>
                  <a:ext uri="{0D108BD9-81ED-4DB2-BD59-A6C34878D82A}">
                    <a16:rowId xmlns:a16="http://schemas.microsoft.com/office/drawing/2014/main" xmlns="" val="2864142770"/>
                  </a:ext>
                </a:extLst>
              </a:tr>
            </a:tbl>
          </a:graphicData>
        </a:graphic>
      </p:graphicFrame>
      <p:sp>
        <p:nvSpPr>
          <p:cNvPr id="3" name="Symbol zastępczy numeru slajdu 2">
            <a:extLst>
              <a:ext uri="{FF2B5EF4-FFF2-40B4-BE49-F238E27FC236}">
                <a16:creationId xmlns:a16="http://schemas.microsoft.com/office/drawing/2014/main" xmlns="" id="{96812CA9-D90E-AC2A-17CD-C5448EC1D176}"/>
              </a:ext>
            </a:extLst>
          </p:cNvPr>
          <p:cNvSpPr>
            <a:spLocks noGrp="1"/>
          </p:cNvSpPr>
          <p:nvPr>
            <p:ph type="sldNum" sz="quarter" idx="12"/>
          </p:nvPr>
        </p:nvSpPr>
        <p:spPr/>
        <p:txBody>
          <a:bodyPr/>
          <a:lstStyle/>
          <a:p>
            <a:fld id="{22AA28CC-A34B-4C19-AFE3-B6439D8E44AD}" type="slidenum">
              <a:rPr lang="pl-PL" smtClean="0"/>
              <a:t>69</a:t>
            </a:fld>
            <a:endParaRPr lang="pl-PL"/>
          </a:p>
        </p:txBody>
      </p:sp>
    </p:spTree>
    <p:extLst>
      <p:ext uri="{BB962C8B-B14F-4D97-AF65-F5344CB8AC3E}">
        <p14:creationId xmlns:p14="http://schemas.microsoft.com/office/powerpoint/2010/main" val="52852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13190DF-575F-AB70-2F21-C81BB61C0CAE}"/>
              </a:ext>
            </a:extLst>
          </p:cNvPr>
          <p:cNvSpPr>
            <a:spLocks noGrp="1"/>
          </p:cNvSpPr>
          <p:nvPr>
            <p:ph type="title"/>
          </p:nvPr>
        </p:nvSpPr>
        <p:spPr/>
        <p:txBody>
          <a:bodyPr/>
          <a:lstStyle/>
          <a:p>
            <a:r>
              <a:rPr lang="pl-PL">
                <a:latin typeface="Cambria"/>
                <a:ea typeface="Cambria"/>
              </a:rPr>
              <a:t>Partycypacja społeczna</a:t>
            </a:r>
            <a:endParaRPr lang="pl-PL"/>
          </a:p>
        </p:txBody>
      </p:sp>
      <p:sp>
        <p:nvSpPr>
          <p:cNvPr id="4" name="Symbol zastępczy stopki 3">
            <a:extLst>
              <a:ext uri="{FF2B5EF4-FFF2-40B4-BE49-F238E27FC236}">
                <a16:creationId xmlns:a16="http://schemas.microsoft.com/office/drawing/2014/main" xmlns="" id="{0A5ADBAD-FED6-F63E-D480-C9CD55C36FD9}"/>
              </a:ext>
            </a:extLst>
          </p:cNvPr>
          <p:cNvSpPr>
            <a:spLocks noGrp="1"/>
          </p:cNvSpPr>
          <p:nvPr>
            <p:ph type="ftr" sz="quarter" idx="11"/>
          </p:nvPr>
        </p:nvSpPr>
        <p:spPr/>
        <p:txBody>
          <a:bodyPr/>
          <a:lstStyle/>
          <a:p>
            <a:r>
              <a:rPr lang="pl-PL"/>
              <a:t>Strategia rozwoju gminy Grodzisk Mazowiecki do 2035</a:t>
            </a:r>
          </a:p>
        </p:txBody>
      </p:sp>
      <p:sp>
        <p:nvSpPr>
          <p:cNvPr id="6" name="Symbol zastępczy tekstu 3">
            <a:extLst>
              <a:ext uri="{FF2B5EF4-FFF2-40B4-BE49-F238E27FC236}">
                <a16:creationId xmlns:a16="http://schemas.microsoft.com/office/drawing/2014/main" xmlns="" id="{9C357ED6-688C-9D79-7AC7-66BC2753AD82}"/>
              </a:ext>
            </a:extLst>
          </p:cNvPr>
          <p:cNvSpPr txBox="1">
            <a:spLocks/>
          </p:cNvSpPr>
          <p:nvPr/>
        </p:nvSpPr>
        <p:spPr>
          <a:xfrm>
            <a:off x="790319" y="1784019"/>
            <a:ext cx="5883168" cy="39763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Courier New,monospace"/>
              <a:buChar char="o"/>
            </a:pPr>
            <a:r>
              <a:rPr lang="pl-PL" sz="1300" dirty="0">
                <a:latin typeface="Cambria"/>
                <a:ea typeface="Cambria"/>
              </a:rPr>
              <a:t>Badanie ankietowe mieszkańców (ankieta internetowa – ocena sytuacji gminy, analiza SWOT; kierunki działań, wizja - maj-czerwiec 2024 r. – 412 odpowiedzi)</a:t>
            </a:r>
            <a:endParaRPr lang="en-US" sz="1300" dirty="0">
              <a:latin typeface="Cambria"/>
              <a:ea typeface="Cambria"/>
            </a:endParaRPr>
          </a:p>
          <a:p>
            <a:pPr marL="285750" indent="-285750">
              <a:lnSpc>
                <a:spcPct val="100000"/>
              </a:lnSpc>
              <a:spcBef>
                <a:spcPts val="0"/>
              </a:spcBef>
              <a:buFont typeface="Courier New,monospace"/>
              <a:buChar char="o"/>
            </a:pPr>
            <a:r>
              <a:rPr lang="pl-PL" sz="1300" dirty="0">
                <a:latin typeface="Cambria"/>
                <a:ea typeface="Cambria"/>
              </a:rPr>
              <a:t>Badanie ankietowe radnych (ankieta internetowa, lipiec-wrzesień 2024 r. – 5 odpowiedzi)</a:t>
            </a:r>
            <a:endParaRPr lang="en-US" sz="1300" dirty="0">
              <a:latin typeface="Cambria"/>
              <a:ea typeface="Cambria"/>
            </a:endParaRPr>
          </a:p>
          <a:p>
            <a:pPr marL="285750" indent="-285750">
              <a:lnSpc>
                <a:spcPct val="100000"/>
              </a:lnSpc>
              <a:spcBef>
                <a:spcPts val="0"/>
              </a:spcBef>
              <a:buFont typeface="Courier New,monospace"/>
              <a:buChar char="o"/>
            </a:pPr>
            <a:r>
              <a:rPr lang="pl-PL" sz="1300" dirty="0">
                <a:latin typeface="Cambria"/>
                <a:ea typeface="Cambria"/>
              </a:rPr>
              <a:t>4 spotkania konsultacyjne z zespołem ds. opracowania strategii w toku prac nad strategią (marzec-listopad 2024 r.) </a:t>
            </a:r>
            <a:endParaRPr lang="en-US" sz="1300" dirty="0">
              <a:latin typeface="Cambria"/>
              <a:ea typeface="Cambria"/>
            </a:endParaRPr>
          </a:p>
          <a:p>
            <a:pPr marL="285750" indent="-285750">
              <a:lnSpc>
                <a:spcPct val="100000"/>
              </a:lnSpc>
              <a:spcBef>
                <a:spcPts val="0"/>
              </a:spcBef>
              <a:buFont typeface="Courier New,monospace"/>
              <a:buChar char="o"/>
            </a:pPr>
            <a:r>
              <a:rPr lang="pl-PL" sz="1300" dirty="0">
                <a:latin typeface="Cambria"/>
                <a:ea typeface="Cambria"/>
              </a:rPr>
              <a:t>1 spotkanie konsultacyjne z radnymi (październik 2024 r.)</a:t>
            </a:r>
            <a:endParaRPr lang="en-US" sz="1300" dirty="0">
              <a:latin typeface="Cambria"/>
              <a:ea typeface="Cambria"/>
            </a:endParaRPr>
          </a:p>
          <a:p>
            <a:pPr marL="285750" indent="-285750">
              <a:lnSpc>
                <a:spcPct val="100000"/>
              </a:lnSpc>
              <a:spcBef>
                <a:spcPts val="0"/>
              </a:spcBef>
              <a:buFont typeface="Courier New,monospace"/>
              <a:buChar char="o"/>
            </a:pPr>
            <a:r>
              <a:rPr lang="pl-PL" sz="1300" dirty="0">
                <a:latin typeface="Cambria"/>
                <a:ea typeface="Cambria"/>
              </a:rPr>
              <a:t>1 debata z młodzieżą w toku prac nad dokumentem strategii (październik 2024 r.) </a:t>
            </a:r>
            <a:endParaRPr lang="en-US" sz="1300" dirty="0">
              <a:latin typeface="Cambria"/>
              <a:ea typeface="Cambria"/>
            </a:endParaRPr>
          </a:p>
          <a:p>
            <a:pPr marL="285750" indent="-285750">
              <a:lnSpc>
                <a:spcPct val="100000"/>
              </a:lnSpc>
              <a:spcBef>
                <a:spcPts val="0"/>
              </a:spcBef>
              <a:buFont typeface="Courier New,monospace"/>
              <a:buChar char="o"/>
            </a:pPr>
            <a:r>
              <a:rPr lang="pl-PL" sz="1300" dirty="0">
                <a:latin typeface="Cambria"/>
                <a:ea typeface="Cambria"/>
              </a:rPr>
              <a:t>3 spotkania konsultacyjne ze społecznością lokalną, w tym przedstawicielami środowiska przedsiębiorców, organizacji pozarządowych i mieszkańców w toku prac nad dokumentem strategii (styczeń 2025 r.)</a:t>
            </a:r>
            <a:endParaRPr lang="en-US" sz="1300" dirty="0">
              <a:latin typeface="Cambria"/>
              <a:ea typeface="Cambria"/>
            </a:endParaRPr>
          </a:p>
          <a:p>
            <a:pPr marL="285750" indent="-285750">
              <a:lnSpc>
                <a:spcPct val="100000"/>
              </a:lnSpc>
              <a:spcBef>
                <a:spcPts val="0"/>
              </a:spcBef>
              <a:buFont typeface="Courier New,monospace"/>
              <a:buChar char="o"/>
            </a:pPr>
            <a:r>
              <a:rPr lang="pl-PL" sz="1300" dirty="0">
                <a:latin typeface="Cambria"/>
                <a:ea typeface="Cambria"/>
              </a:rPr>
              <a:t>Konsultacje projektu strategii za pomocą strony internetowej (grudzień 2024 r. - styczeń 2025 r.)</a:t>
            </a:r>
            <a:endParaRPr lang="en-US" sz="1300" dirty="0">
              <a:latin typeface="Cambria"/>
              <a:ea typeface="Cambria"/>
            </a:endParaRPr>
          </a:p>
          <a:p>
            <a:pPr marL="285750" indent="-285750">
              <a:lnSpc>
                <a:spcPct val="100000"/>
              </a:lnSpc>
              <a:spcBef>
                <a:spcPts val="0"/>
              </a:spcBef>
              <a:buFont typeface="Courier New,monospace"/>
              <a:buChar char="o"/>
            </a:pPr>
            <a:r>
              <a:rPr lang="pl-PL" sz="1300" dirty="0">
                <a:latin typeface="Cambria"/>
                <a:ea typeface="Cambria"/>
              </a:rPr>
              <a:t>Wyłożenie projektu strategii w urzędzie gminy (grudzień 2024 r. - styczeń 2025 r. )</a:t>
            </a:r>
            <a:endParaRPr lang="pl-PL" dirty="0">
              <a:latin typeface="Cambria"/>
              <a:ea typeface="Cambria"/>
            </a:endParaRPr>
          </a:p>
        </p:txBody>
      </p:sp>
      <p:sp>
        <p:nvSpPr>
          <p:cNvPr id="8" name="Prostokąt: zaokrąglone rogi 7">
            <a:extLst>
              <a:ext uri="{FF2B5EF4-FFF2-40B4-BE49-F238E27FC236}">
                <a16:creationId xmlns:a16="http://schemas.microsoft.com/office/drawing/2014/main" xmlns="" id="{68EB00D0-61DE-AB0D-82F6-996466B54935}"/>
              </a:ext>
            </a:extLst>
          </p:cNvPr>
          <p:cNvSpPr/>
          <p:nvPr/>
        </p:nvSpPr>
        <p:spPr>
          <a:xfrm>
            <a:off x="7333483" y="1476271"/>
            <a:ext cx="3819220" cy="3824869"/>
          </a:xfrm>
          <a:prstGeom prst="roundRect">
            <a:avLst/>
          </a:prstGeom>
          <a:solidFill>
            <a:schemeClr val="bg1">
              <a:lumMod val="95000"/>
            </a:schemeClr>
          </a:solidFill>
          <a:ln>
            <a:solidFill>
              <a:srgbClr val="D7153A"/>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pic>
        <p:nvPicPr>
          <p:cNvPr id="10" name="Grafika 9" descr="Użytkownicy kontur">
            <a:extLst>
              <a:ext uri="{FF2B5EF4-FFF2-40B4-BE49-F238E27FC236}">
                <a16:creationId xmlns:a16="http://schemas.microsoft.com/office/drawing/2014/main" xmlns="" id="{8C877CBE-0431-667D-578C-BF4718D0287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2024" y="3285047"/>
            <a:ext cx="1102139" cy="1168399"/>
          </a:xfrm>
          <a:prstGeom prst="rect">
            <a:avLst/>
          </a:prstGeom>
        </p:spPr>
      </p:pic>
      <p:pic>
        <p:nvPicPr>
          <p:cNvPr id="12" name="Grafika 11" descr="Schowek kontur">
            <a:extLst>
              <a:ext uri="{FF2B5EF4-FFF2-40B4-BE49-F238E27FC236}">
                <a16:creationId xmlns:a16="http://schemas.microsoft.com/office/drawing/2014/main" xmlns="" id="{E5A2BFFC-7D55-69DA-9ACD-A93F5ADC12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90221" y="2255914"/>
            <a:ext cx="914400" cy="914400"/>
          </a:xfrm>
          <a:prstGeom prst="rect">
            <a:avLst/>
          </a:prstGeom>
        </p:spPr>
      </p:pic>
      <p:pic>
        <p:nvPicPr>
          <p:cNvPr id="14" name="Grafika 13" descr="Czapka ukończenia szkoły kontur">
            <a:extLst>
              <a:ext uri="{FF2B5EF4-FFF2-40B4-BE49-F238E27FC236}">
                <a16:creationId xmlns:a16="http://schemas.microsoft.com/office/drawing/2014/main" xmlns="" id="{33B9E730-A7BC-AAAA-186B-3C624B4024C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688708" y="2823907"/>
            <a:ext cx="914400" cy="914400"/>
          </a:xfrm>
          <a:prstGeom prst="rect">
            <a:avLst/>
          </a:prstGeom>
        </p:spPr>
      </p:pic>
      <p:pic>
        <p:nvPicPr>
          <p:cNvPr id="16" name="Grafika 15" descr="Czat kontur">
            <a:extLst>
              <a:ext uri="{FF2B5EF4-FFF2-40B4-BE49-F238E27FC236}">
                <a16:creationId xmlns:a16="http://schemas.microsoft.com/office/drawing/2014/main" xmlns="" id="{8ABF84E1-DFE3-8C05-D8BC-0AE8C06ADDA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817563" y="2821072"/>
            <a:ext cx="1113182" cy="1135269"/>
          </a:xfrm>
          <a:prstGeom prst="rect">
            <a:avLst/>
          </a:prstGeom>
        </p:spPr>
      </p:pic>
      <p:pic>
        <p:nvPicPr>
          <p:cNvPr id="18" name="Grafika 17" descr="Spotkanie kontur">
            <a:extLst>
              <a:ext uri="{FF2B5EF4-FFF2-40B4-BE49-F238E27FC236}">
                <a16:creationId xmlns:a16="http://schemas.microsoft.com/office/drawing/2014/main" xmlns="" id="{61536A66-7A3D-D86E-3D50-94095E74187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751389" y="4109579"/>
            <a:ext cx="936487" cy="1024835"/>
          </a:xfrm>
          <a:prstGeom prst="rect">
            <a:avLst/>
          </a:prstGeom>
        </p:spPr>
      </p:pic>
      <p:pic>
        <p:nvPicPr>
          <p:cNvPr id="20" name="Grafika 19" descr="Spotkanie online kontur">
            <a:extLst>
              <a:ext uri="{FF2B5EF4-FFF2-40B4-BE49-F238E27FC236}">
                <a16:creationId xmlns:a16="http://schemas.microsoft.com/office/drawing/2014/main" xmlns="" id="{63FBB5E4-623D-F9D3-FE88-CD32BDCBE44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703098" y="4220757"/>
            <a:ext cx="914400" cy="914400"/>
          </a:xfrm>
          <a:prstGeom prst="rect">
            <a:avLst/>
          </a:prstGeom>
        </p:spPr>
      </p:pic>
      <p:sp>
        <p:nvSpPr>
          <p:cNvPr id="3" name="Symbol zastępczy numeru slajdu 2"/>
          <p:cNvSpPr>
            <a:spLocks noGrp="1"/>
          </p:cNvSpPr>
          <p:nvPr>
            <p:ph type="sldNum" sz="quarter" idx="12"/>
          </p:nvPr>
        </p:nvSpPr>
        <p:spPr/>
        <p:txBody>
          <a:bodyPr/>
          <a:lstStyle/>
          <a:p>
            <a:fld id="{22AA28CC-A34B-4C19-AFE3-B6439D8E44AD}" type="slidenum">
              <a:rPr lang="pl-PL" smtClean="0"/>
              <a:t>7</a:t>
            </a:fld>
            <a:endParaRPr lang="pl-PL"/>
          </a:p>
        </p:txBody>
      </p:sp>
    </p:spTree>
    <p:extLst>
      <p:ext uri="{BB962C8B-B14F-4D97-AF65-F5344CB8AC3E}">
        <p14:creationId xmlns:p14="http://schemas.microsoft.com/office/powerpoint/2010/main" val="3169922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60350"/>
            <a:ext cx="10515600" cy="655411"/>
          </a:xfrm>
        </p:spPr>
        <p:txBody>
          <a:bodyPr>
            <a:normAutofit fontScale="90000"/>
          </a:bodyPr>
          <a:lstStyle/>
          <a:p>
            <a:r>
              <a:rPr lang="pl-PL" dirty="0"/>
              <a:t>Ustalenia i rekomendacje w zakresie polityki przestrzennej </a:t>
            </a:r>
          </a:p>
        </p:txBody>
      </p:sp>
      <p:sp>
        <p:nvSpPr>
          <p:cNvPr id="3" name="Symbol zastępczy zawartości 2"/>
          <p:cNvSpPr>
            <a:spLocks noGrp="1"/>
          </p:cNvSpPr>
          <p:nvPr>
            <p:ph idx="1"/>
          </p:nvPr>
        </p:nvSpPr>
        <p:spPr>
          <a:xfrm>
            <a:off x="838200" y="1177772"/>
            <a:ext cx="10515600" cy="4792742"/>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sym typeface="Symbol" panose="05050102010706020507" pitchFamily="18" charset="2"/>
              </a:rPr>
              <a:t>Z</a:t>
            </a:r>
            <a:r>
              <a:rPr lang="pl-PL" sz="1400" b="1" cap="all" dirty="0">
                <a:solidFill>
                  <a:srgbClr val="C00000"/>
                </a:solidFill>
                <a:latin typeface="Cambria"/>
                <a:ea typeface="Cambria"/>
              </a:rPr>
              <a:t>asady ochrony środowiska i jego zasobów, w tym ochrony powietrza, przyrody i krajobrazu </a:t>
            </a:r>
          </a:p>
          <a:p>
            <a:pPr marL="0" indent="0">
              <a:buNone/>
            </a:pPr>
            <a:r>
              <a:rPr lang="pl-PL" sz="1200" b="1" dirty="0">
                <a:latin typeface="Cambria"/>
                <a:ea typeface="Cambria"/>
              </a:rPr>
              <a:t>Rekomenduje się:</a:t>
            </a:r>
          </a:p>
          <a:p>
            <a:pPr lvl="0">
              <a:spcBef>
                <a:spcPts val="600"/>
              </a:spcBef>
            </a:pPr>
            <a:r>
              <a:rPr lang="pl-PL" sz="1200" dirty="0">
                <a:latin typeface="Cambria"/>
                <a:ea typeface="Cambria"/>
              </a:rPr>
              <a:t>rygorystyczne respektowanie zakazów i ograniczeń wynikających z ustanowionych form ochrony prawnej przyrody, w uzasadnionych przypadkach podejmowanie działań na rzecz ich rozszerzania,</a:t>
            </a:r>
          </a:p>
          <a:p>
            <a:pPr lvl="0">
              <a:spcBef>
                <a:spcPts val="600"/>
              </a:spcBef>
            </a:pPr>
            <a:r>
              <a:rPr lang="pl-PL" sz="1200" dirty="0">
                <a:latin typeface="Cambria"/>
                <a:ea typeface="Cambria"/>
              </a:rPr>
              <a:t>realizację wspólnej polityki ekologicznej z gminami sąsiednimi, podejmowanie wspólnych przedsięwzięć w zakresie ochrony wód, ziemi, powietrza i krajobrazu,</a:t>
            </a:r>
          </a:p>
          <a:p>
            <a:pPr lvl="0">
              <a:spcBef>
                <a:spcPts val="600"/>
              </a:spcBef>
            </a:pPr>
            <a:r>
              <a:rPr lang="pl-PL" sz="1200" dirty="0">
                <a:latin typeface="Cambria"/>
                <a:ea typeface="Cambria"/>
              </a:rPr>
              <a:t>prowadzenie działań w celu zapewnienia spójności gminnego i regionalnego systemu powiązań przyrodniczych poprzez odtwarzanie korytarzy i powiązań ekologicznych oraz właściwe lokalizowanie elementów infrastruktury technicznej i zabudowy kubaturowej,</a:t>
            </a:r>
          </a:p>
          <a:p>
            <a:pPr>
              <a:spcBef>
                <a:spcPts val="600"/>
              </a:spcBef>
            </a:pPr>
            <a:r>
              <a:rPr lang="pl-PL" sz="1200" dirty="0">
                <a:latin typeface="Cambria"/>
                <a:ea typeface="Cambria"/>
              </a:rPr>
              <a:t>odtwarzanie powiązań/korytarzy ekologicznych oraz restytucja funkcji terenów istotnych dla tych powiązań, </a:t>
            </a:r>
          </a:p>
          <a:p>
            <a:pPr lvl="0">
              <a:spcBef>
                <a:spcPts val="600"/>
              </a:spcBef>
            </a:pPr>
            <a:r>
              <a:rPr lang="pl-PL" sz="1200" dirty="0">
                <a:latin typeface="Cambria"/>
                <a:ea typeface="Cambria"/>
              </a:rPr>
              <a:t>racjonalne wykorzystywanie zasobów gleb oraz obszarów leśnych (m.in. poprzez ograniczenie przeznaczania gleb najwyższej jakości oraz obszarów leśnych na inne cele),</a:t>
            </a:r>
          </a:p>
          <a:p>
            <a:pPr lvl="0">
              <a:spcBef>
                <a:spcPts val="600"/>
              </a:spcBef>
            </a:pPr>
            <a:r>
              <a:rPr lang="pl-PL" sz="1200" dirty="0">
                <a:latin typeface="Cambria"/>
                <a:ea typeface="Cambria"/>
              </a:rPr>
              <a:t>wdrażanie systemu monitoringu stanu i zagrożeń środowiska przyrodniczego gminy,</a:t>
            </a:r>
          </a:p>
          <a:p>
            <a:pPr lvl="0">
              <a:spcBef>
                <a:spcPts val="600"/>
              </a:spcBef>
            </a:pPr>
            <a:r>
              <a:rPr lang="pl-PL" sz="1200" dirty="0">
                <a:latin typeface="Cambria"/>
                <a:ea typeface="Cambria"/>
              </a:rPr>
              <a:t>dbanie o ciągłość i funkcjonalność lokalnych powiązań przyrodniczo-środowiskowych, w tym korytarzy ekologicznych oraz skuteczną ochronę różnorodności biologicznej na całym obszarze gminy, </a:t>
            </a:r>
          </a:p>
          <a:p>
            <a:pPr>
              <a:spcBef>
                <a:spcPts val="600"/>
              </a:spcBef>
            </a:pPr>
            <a:r>
              <a:rPr lang="pl-PL" sz="1200" dirty="0">
                <a:latin typeface="Cambria"/>
                <a:ea typeface="Cambria"/>
              </a:rPr>
              <a:t>wykorzystywanie naturalnych obszarów zieleni (łąki, lasy, zadrzewienia) oraz obiektów fizjograficznych w celu wzbogacenia oferty istniejącego systemu zieleni urządzonej,</a:t>
            </a:r>
          </a:p>
          <a:p>
            <a:pPr>
              <a:spcBef>
                <a:spcPts val="600"/>
              </a:spcBef>
            </a:pPr>
            <a:r>
              <a:rPr lang="pl-PL" sz="1200" dirty="0">
                <a:latin typeface="Cambria"/>
                <a:ea typeface="Cambria"/>
              </a:rPr>
              <a:t>dostosowywanie nowej zabudowy do zmian klimatu (np. wysoka efektywność energetyczną),</a:t>
            </a:r>
          </a:p>
          <a:p>
            <a:pPr lvl="0">
              <a:spcBef>
                <a:spcPts val="600"/>
              </a:spcBef>
            </a:pPr>
            <a:r>
              <a:rPr lang="pl-PL" sz="1200" dirty="0">
                <a:latin typeface="Cambria"/>
                <a:ea typeface="Cambria"/>
              </a:rPr>
              <a:t>konsekwentną dbałość o zieleń urządzoną zlokalizowaną na obszarze gminy - jej rozwój obszarowy i jakościowy,</a:t>
            </a:r>
          </a:p>
          <a:p>
            <a:pPr lvl="0">
              <a:spcBef>
                <a:spcPts val="600"/>
              </a:spcBef>
            </a:pPr>
            <a:r>
              <a:rPr lang="pl-PL" sz="1200" dirty="0">
                <a:latin typeface="Cambria"/>
                <a:ea typeface="Cambria"/>
              </a:rPr>
              <a:t>wykorzystywanie naturalnych obszarów zieleni (łąki, lasy, zadrzewienia) oraz obiektów fizjograficznych w celu wzbogacenia oferty istniejącego systemu zieleni urządzonej,</a:t>
            </a:r>
          </a:p>
          <a:p>
            <a:pPr>
              <a:spcBef>
                <a:spcPts val="600"/>
              </a:spcBef>
            </a:pPr>
            <a:r>
              <a:rPr lang="pl-PL" sz="1200" dirty="0">
                <a:latin typeface="Cambria"/>
                <a:ea typeface="Cambria"/>
              </a:rPr>
              <a:t>wykorzystywanie zieleni urządzonej jako połączeń a nie barier oddzielających tereny o różnym przeznaczeniu,  zainwestowaniu lub zasadach zagospodarowania.</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70</a:t>
            </a:fld>
            <a:endParaRPr lang="pl-PL"/>
          </a:p>
        </p:txBody>
      </p:sp>
    </p:spTree>
    <p:extLst>
      <p:ext uri="{BB962C8B-B14F-4D97-AF65-F5344CB8AC3E}">
        <p14:creationId xmlns:p14="http://schemas.microsoft.com/office/powerpoint/2010/main" val="2160641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EC9E81B-4329-0C47-1F3C-8665A5D0E3E5}"/>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C81A8ED4-C951-ABC1-16D2-264235F53D16}"/>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002528D9-04B4-12D6-201E-6ACEE9C6B4A6}"/>
              </a:ext>
            </a:extLst>
          </p:cNvPr>
          <p:cNvSpPr>
            <a:spLocks noGrp="1"/>
          </p:cNvSpPr>
          <p:nvPr>
            <p:ph idx="1"/>
          </p:nvPr>
        </p:nvSpPr>
        <p:spPr>
          <a:xfrm>
            <a:off x="838200" y="1207768"/>
            <a:ext cx="10515600" cy="4792742"/>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sym typeface="Symbol" panose="05050102010706020507" pitchFamily="18" charset="2"/>
              </a:rPr>
              <a:t>Z</a:t>
            </a:r>
            <a:r>
              <a:rPr lang="pl-PL" sz="1400" b="1" cap="all" dirty="0">
                <a:solidFill>
                  <a:srgbClr val="C00000"/>
                </a:solidFill>
                <a:latin typeface="Cambria"/>
                <a:ea typeface="Cambria"/>
              </a:rPr>
              <a:t>asady ochrony środowiska i jego zasobów, w tym ochrony powietrza, przyrody i krajobrazu </a:t>
            </a:r>
          </a:p>
          <a:p>
            <a:pPr marL="0" indent="0">
              <a:buNone/>
            </a:pPr>
            <a:r>
              <a:rPr lang="pl-PL" sz="1200" b="1" dirty="0">
                <a:latin typeface="Cambria"/>
                <a:ea typeface="Cambria"/>
              </a:rPr>
              <a:t>Rekomenduje się:</a:t>
            </a:r>
          </a:p>
          <a:p>
            <a:pPr lvl="0">
              <a:spcBef>
                <a:spcPts val="600"/>
              </a:spcBef>
            </a:pPr>
            <a:r>
              <a:rPr lang="pl-PL" sz="1200" dirty="0">
                <a:latin typeface="Cambria"/>
                <a:ea typeface="Cambria"/>
              </a:rPr>
              <a:t>w porozumieniu z odpowiednimi służbami państwowymi podejmowanie działań na rzecz minimalizacji zagrożeń powodziowych związanych z rzekami gminy oraz deszczami nawalnymi m. in. poprzez dostosowanie zagospodarowania i warunków technicznych zabudowy do stopnia zagrożenia, uwzględnianie w zagospodarowaniu przestrzennym cykliczności zalewów a także podnoszenie pojemności obiektów i obszarów retencyjnych,</a:t>
            </a:r>
          </a:p>
          <a:p>
            <a:pPr lvl="0">
              <a:spcBef>
                <a:spcPts val="600"/>
              </a:spcBef>
            </a:pPr>
            <a:r>
              <a:rPr lang="pl-PL" sz="1200" dirty="0">
                <a:latin typeface="Cambria"/>
                <a:ea typeface="Cambria"/>
              </a:rPr>
              <a:t>planowanie i rozbudowę systemów błękitno-zielonej infrastruktury, zapewniających różnorodne usługi ekosystemowe, zapobiegających powstawaniu miejskich wysp ciepła, wzmacniających istniejące korytarze przewietrzania oraz ograniczających istnienie obszarów zalegania i spływu mas zimnego powietrza,</a:t>
            </a:r>
          </a:p>
          <a:p>
            <a:pPr lvl="0">
              <a:spcBef>
                <a:spcPts val="600"/>
              </a:spcBef>
            </a:pPr>
            <a:r>
              <a:rPr lang="pl-PL" sz="1200" dirty="0">
                <a:latin typeface="Cambria"/>
                <a:ea typeface="Cambria"/>
              </a:rPr>
              <a:t>racjonalne użytkowanie istniejącej sieci rzek, rzeczek i stawów, gwarantujących ekologiczną, społeczną i gospodarczą jakość ich wód, funkcjonalność i użyteczność,</a:t>
            </a:r>
          </a:p>
          <a:p>
            <a:pPr lvl="0">
              <a:spcBef>
                <a:spcPts val="600"/>
              </a:spcBef>
            </a:pPr>
            <a:r>
              <a:rPr lang="pl-PL" sz="1200" dirty="0">
                <a:latin typeface="Cambria"/>
                <a:ea typeface="Cambria"/>
              </a:rPr>
              <a:t>rozbudowę systemów melioracyjnych oraz kanalizacji burzowej chroniących m. in. przed deszczami nawalnymi, </a:t>
            </a:r>
          </a:p>
          <a:p>
            <a:pPr lvl="0">
              <a:spcBef>
                <a:spcPts val="600"/>
              </a:spcBef>
            </a:pPr>
            <a:r>
              <a:rPr lang="pl-PL" sz="1200" dirty="0">
                <a:latin typeface="Cambria"/>
                <a:ea typeface="Cambria"/>
              </a:rPr>
              <a:t>budowę zbiornika retencyjnego na rzece </a:t>
            </a:r>
            <a:r>
              <a:rPr lang="pl-PL" sz="1200" dirty="0" err="1">
                <a:latin typeface="Cambria"/>
                <a:ea typeface="Cambria"/>
              </a:rPr>
              <a:t>Mrowna</a:t>
            </a:r>
            <a:r>
              <a:rPr lang="pl-PL" sz="1200" dirty="0">
                <a:latin typeface="Cambria"/>
                <a:ea typeface="Cambria"/>
              </a:rPr>
              <a:t>, w miejscowości Chlebnia,</a:t>
            </a:r>
          </a:p>
          <a:p>
            <a:pPr lvl="0">
              <a:spcBef>
                <a:spcPts val="600"/>
              </a:spcBef>
            </a:pPr>
            <a:r>
              <a:rPr lang="pl-PL" sz="1200" dirty="0">
                <a:latin typeface="Cambria"/>
                <a:ea typeface="Cambria"/>
              </a:rPr>
              <a:t>wdrażanie polityki przywracania naturalnych stosunków wodnych a także zwiększania zdolności retencyjnych poszczególnych zlewni rzek, </a:t>
            </a:r>
          </a:p>
          <a:p>
            <a:pPr lvl="0">
              <a:spcBef>
                <a:spcPts val="600"/>
              </a:spcBef>
            </a:pPr>
            <a:r>
              <a:rPr lang="pl-PL" sz="1200" dirty="0">
                <a:latin typeface="Cambria"/>
                <a:ea typeface="Cambria"/>
              </a:rPr>
              <a:t>wdrażanie polityki wspierającej działania prowadzące do utrzymania zadowalającego poziomu i jakości wód powierzchniowych oraz podziemnych, </a:t>
            </a:r>
          </a:p>
          <a:p>
            <a:pPr lvl="0">
              <a:spcBef>
                <a:spcPts val="600"/>
              </a:spcBef>
            </a:pPr>
            <a:r>
              <a:rPr lang="pl-PL" sz="1200" dirty="0">
                <a:latin typeface="Cambria"/>
                <a:ea typeface="Cambria"/>
              </a:rPr>
              <a:t>wprowadzenie w aktach planowania przestrzennego rozwiązań premiujących racjonalizację korzystania ze środowiska, </a:t>
            </a:r>
          </a:p>
          <a:p>
            <a:pPr lvl="0">
              <a:spcBef>
                <a:spcPts val="600"/>
              </a:spcBef>
            </a:pPr>
            <a:r>
              <a:rPr lang="pl-PL" sz="1200" dirty="0">
                <a:latin typeface="Cambria"/>
                <a:ea typeface="Cambria"/>
              </a:rPr>
              <a:t>prowadzenie działań zmierzających do ochrony krajobrazu historyczno-kulturowego gminy oraz rewitalizacji jej przestrzeni publicznych,</a:t>
            </a:r>
          </a:p>
          <a:p>
            <a:pPr lvl="0">
              <a:spcBef>
                <a:spcPts val="600"/>
              </a:spcBef>
            </a:pPr>
            <a:r>
              <a:rPr lang="pl-PL" sz="1200" dirty="0">
                <a:latin typeface="Cambria"/>
                <a:ea typeface="Cambria"/>
              </a:rPr>
              <a:t>podjęcie działań zmierzających do ochrony i estetyzacji najcenniejszych krajobrazów gminy, prowadzenie spójnej polityki krajobrazowej, ograniczenie ilości reklam oraz w miarę możliwości, usuwanie największych zakłóceń krajobrazu,</a:t>
            </a:r>
          </a:p>
          <a:p>
            <a:pPr lvl="0">
              <a:spcBef>
                <a:spcPts val="600"/>
              </a:spcBef>
            </a:pPr>
            <a:r>
              <a:rPr lang="pl-PL" sz="1200" dirty="0">
                <a:latin typeface="Cambria"/>
                <a:ea typeface="Cambria"/>
              </a:rPr>
              <a:t>prowadzenie konsekwentnych i skutecznych działań na rzecz ograniczenia chaosu reklamowego na obszarze gminy.</a:t>
            </a:r>
          </a:p>
        </p:txBody>
      </p:sp>
      <p:sp>
        <p:nvSpPr>
          <p:cNvPr id="4" name="Symbol zastępczy stopki 3">
            <a:extLst>
              <a:ext uri="{FF2B5EF4-FFF2-40B4-BE49-F238E27FC236}">
                <a16:creationId xmlns:a16="http://schemas.microsoft.com/office/drawing/2014/main" xmlns="" id="{3AD05566-6318-2257-FE8D-87CF1241B9DC}"/>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71</a:t>
            </a:fld>
            <a:endParaRPr lang="pl-PL"/>
          </a:p>
        </p:txBody>
      </p:sp>
    </p:spTree>
    <p:extLst>
      <p:ext uri="{BB962C8B-B14F-4D97-AF65-F5344CB8AC3E}">
        <p14:creationId xmlns:p14="http://schemas.microsoft.com/office/powerpoint/2010/main" val="1229443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p:cNvSpPr>
            <a:spLocks noGrp="1"/>
          </p:cNvSpPr>
          <p:nvPr>
            <p:ph idx="1"/>
          </p:nvPr>
        </p:nvSpPr>
        <p:spPr>
          <a:xfrm>
            <a:off x="838200" y="1207768"/>
            <a:ext cx="10515600" cy="4589542"/>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Zasady ochrony dziedzictwa kulturowego i zabytków oraz dóbr kultury współczesnej</a:t>
            </a:r>
          </a:p>
          <a:p>
            <a:pPr marL="0" indent="0">
              <a:buNone/>
            </a:pPr>
            <a:r>
              <a:rPr lang="pl-PL" sz="1200" b="1" dirty="0">
                <a:latin typeface="Cambria"/>
                <a:ea typeface="Cambria"/>
              </a:rPr>
              <a:t>Rekomenduje się:</a:t>
            </a:r>
          </a:p>
          <a:p>
            <a:r>
              <a:rPr lang="pl-PL" sz="1200" dirty="0">
                <a:latin typeface="Cambria"/>
                <a:ea typeface="Cambria"/>
              </a:rPr>
              <a:t>prowadzenie skutecznej ochrony i poprawy stanu zachowania dziedzictwa kulturowego (wartościowych układów urbanistycznych, ruralistycznych, obiektów zabytkowych, historycznych zespołów parkowych, </a:t>
            </a:r>
            <a:r>
              <a:rPr lang="pl-PL" sz="1200" dirty="0" err="1">
                <a:latin typeface="Cambria"/>
                <a:ea typeface="Cambria"/>
              </a:rPr>
              <a:t>zadrzewień</a:t>
            </a:r>
            <a:r>
              <a:rPr lang="pl-PL" sz="1200" dirty="0">
                <a:latin typeface="Cambria"/>
                <a:ea typeface="Cambria"/>
              </a:rPr>
              <a:t>), m. in poprzez wykorzystywanie zachowanych układów zabudowy oraz obiektów, które utraciły historyczne funkcje oraz ich adaptacje do współczesnych potrzeb,</a:t>
            </a:r>
          </a:p>
          <a:p>
            <a:r>
              <a:rPr lang="pl-PL" sz="1200" dirty="0">
                <a:latin typeface="Cambria"/>
                <a:ea typeface="Cambria"/>
              </a:rPr>
              <a:t>wspieranie remontów i modernizacji historycznych i zabytkowych obiektów, </a:t>
            </a:r>
          </a:p>
          <a:p>
            <a:pPr lvl="0">
              <a:spcBef>
                <a:spcPts val="600"/>
              </a:spcBef>
            </a:pPr>
            <a:r>
              <a:rPr lang="pl-PL" sz="1200" dirty="0">
                <a:latin typeface="Cambria"/>
                <a:ea typeface="Cambria"/>
              </a:rPr>
              <a:t>opracowanie gminnej listy cech kulturowych, bazującej na elementach tradycyjnej kultury materialnej i niematerialnej, służącej m. in. do zapewnienia poszanowania lokalnych tradycji architektonicznych, </a:t>
            </a:r>
          </a:p>
          <a:p>
            <a:pPr lvl="0">
              <a:spcBef>
                <a:spcPts val="600"/>
              </a:spcBef>
            </a:pPr>
            <a:r>
              <a:rPr lang="pl-PL" sz="1200" dirty="0">
                <a:latin typeface="Cambria"/>
                <a:ea typeface="Cambria"/>
              </a:rPr>
              <a:t>podejmowanie działań zmierzających do wytyczenia i oznakowania lokalnych szlaków rekreacyjnych eksponujących najważniejsze atrakcje kulturowe i turystyczne obszaru,</a:t>
            </a:r>
          </a:p>
          <a:p>
            <a:pPr lvl="0">
              <a:spcBef>
                <a:spcPts val="600"/>
              </a:spcBef>
            </a:pPr>
            <a:r>
              <a:rPr lang="pl-PL" sz="1200" dirty="0">
                <a:latin typeface="Cambria"/>
                <a:ea typeface="Cambria"/>
              </a:rPr>
              <a:t>prowadzenie działań zmierzających do ochrony i zachowania charakteru  obszarów wiejskich poprzez dbałość o dostosowanie nowej zabudowy do lokalnej tradycji, modernizację infrastruktury oraz wspieranie modernizacji działalności rolniczej.</a:t>
            </a:r>
          </a:p>
          <a:p>
            <a:endParaRPr lang="pl-PL" sz="1100" dirty="0"/>
          </a:p>
          <a:p>
            <a:pPr marL="0" indent="0">
              <a:buNone/>
            </a:pPr>
            <a:endParaRPr lang="pl-PL" sz="11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72</a:t>
            </a:fld>
            <a:endParaRPr lang="pl-PL"/>
          </a:p>
        </p:txBody>
      </p:sp>
    </p:spTree>
    <p:extLst>
      <p:ext uri="{BB962C8B-B14F-4D97-AF65-F5344CB8AC3E}">
        <p14:creationId xmlns:p14="http://schemas.microsoft.com/office/powerpoint/2010/main" val="1988524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p:cNvSpPr>
            <a:spLocks noGrp="1"/>
          </p:cNvSpPr>
          <p:nvPr>
            <p:ph idx="1"/>
          </p:nvPr>
        </p:nvSpPr>
        <p:spPr>
          <a:xfrm>
            <a:off x="838200" y="1207768"/>
            <a:ext cx="10515600" cy="4716782"/>
          </a:xfrm>
        </p:spPr>
        <p:txBody>
          <a:bodyPr vert="horz" lIns="91440" tIns="45720" rIns="91440" bIns="45720" rtlCol="0" anchor="t">
            <a:normAutofit lnSpcReduction="10000"/>
          </a:bodyPr>
          <a:lstStyle/>
          <a:p>
            <a:pPr marL="0" lvl="0" indent="0">
              <a:buNone/>
            </a:pPr>
            <a:r>
              <a:rPr lang="pl-PL" sz="1400" b="1" cap="all" dirty="0">
                <a:solidFill>
                  <a:srgbClr val="C00000"/>
                </a:solidFill>
                <a:latin typeface="Cambria"/>
                <a:ea typeface="Cambria"/>
              </a:rPr>
              <a:t>Kierunki zmian w strukturze zagospodarowania terenów w tym określenia szczególnych potrzeb w zakresie nowej zabudowy mieszkaniowej </a:t>
            </a:r>
          </a:p>
          <a:p>
            <a:pPr marL="0" lvl="0" indent="0">
              <a:buNone/>
            </a:pPr>
            <a:r>
              <a:rPr lang="pl-PL" sz="1400" b="1" dirty="0">
                <a:latin typeface="Cambria"/>
                <a:ea typeface="Cambria"/>
              </a:rPr>
              <a:t>R</a:t>
            </a:r>
            <a:r>
              <a:rPr lang="pl-PL" sz="1200" b="1" dirty="0">
                <a:latin typeface="Cambria"/>
                <a:ea typeface="Cambria"/>
              </a:rPr>
              <a:t>ekomenduje się</a:t>
            </a:r>
            <a:r>
              <a:rPr lang="pl-PL" sz="1200" dirty="0">
                <a:latin typeface="Cambria"/>
                <a:ea typeface="Cambria"/>
              </a:rPr>
              <a:t>:</a:t>
            </a:r>
          </a:p>
          <a:p>
            <a:pPr lvl="0">
              <a:spcBef>
                <a:spcPts val="600"/>
              </a:spcBef>
            </a:pPr>
            <a:r>
              <a:rPr lang="pl-PL" sz="1200" dirty="0">
                <a:latin typeface="Cambria"/>
                <a:ea typeface="Cambria"/>
              </a:rPr>
              <a:t>realizację polityki przestrzennej gminy służącej m.in. przeciwdziałaniu nierównościom w poziomie zagospodarowania jej poszczególnych części oraz kompleksowe rozwiązywanie konfliktów przestrzennych, </a:t>
            </a:r>
          </a:p>
          <a:p>
            <a:pPr lvl="0">
              <a:spcBef>
                <a:spcPts val="600"/>
              </a:spcBef>
            </a:pPr>
            <a:r>
              <a:rPr lang="pl-PL" sz="1200" dirty="0">
                <a:latin typeface="Cambria"/>
                <a:ea typeface="Cambria"/>
              </a:rPr>
              <a:t>prowadzenie polityki rozwoju gminy w oparciu o poszanowanie przestrzeni jako zasobu ograniczonego, stanowiącego dobro wspólne,</a:t>
            </a:r>
          </a:p>
          <a:p>
            <a:pPr>
              <a:spcBef>
                <a:spcPts val="600"/>
              </a:spcBef>
            </a:pPr>
            <a:r>
              <a:rPr lang="pl-PL" sz="1200" dirty="0">
                <a:latin typeface="Cambria"/>
                <a:ea typeface="Cambria"/>
              </a:rPr>
              <a:t>poprawa  dostępu do podstawowych usług publicznych i komercyjnych,</a:t>
            </a:r>
          </a:p>
          <a:p>
            <a:pPr>
              <a:spcBef>
                <a:spcPts val="600"/>
              </a:spcBef>
            </a:pPr>
            <a:r>
              <a:rPr lang="pl-PL" sz="1200" dirty="0">
                <a:latin typeface="Cambria"/>
                <a:ea typeface="Cambria"/>
              </a:rPr>
              <a:t>zwiększenie spójności przestrzennej oraz dostępności do miejsc pracy, usług publicznych oraz miejsc atrakcyjnych z uwagi na walory turystyczne i wypoczynkowe poprzez rozwój transportu zbiorowego,</a:t>
            </a:r>
            <a:endParaRPr lang="pl-PL" sz="1200" dirty="0"/>
          </a:p>
          <a:p>
            <a:pPr lvl="0">
              <a:spcBef>
                <a:spcPts val="600"/>
              </a:spcBef>
            </a:pPr>
            <a:r>
              <a:rPr lang="pl-PL" sz="1200" dirty="0">
                <a:latin typeface="Cambria"/>
                <a:ea typeface="Cambria"/>
              </a:rPr>
              <a:t>przestrzeganie zasady, że pod nową zabudowę należy w pierwszej kolejności wykorzystać tereny już zurbanizowane, w szczególności tereny, budynki lub obiekty, które utraciły swoje walory użytkowe lub uległy degradacji oraz niewykorzystane luki w istniejącej zabudowie, zwłaszcza zajęte przez obiekty dysfunkcyjne,</a:t>
            </a:r>
          </a:p>
          <a:p>
            <a:r>
              <a:rPr lang="pl-PL" sz="1200" dirty="0">
                <a:latin typeface="Cambria"/>
                <a:ea typeface="Cambria"/>
              </a:rPr>
              <a:t>konsekwentne działania na rzecz  kreacji nowoczesnego i funkcjonalnego centrum gminy,</a:t>
            </a:r>
          </a:p>
          <a:p>
            <a:r>
              <a:rPr lang="pl-PL" sz="1200" dirty="0">
                <a:latin typeface="Cambria"/>
                <a:ea typeface="Cambria"/>
              </a:rPr>
              <a:t>wspieranie rozwoju miasta jako silnego centrum wiedzy i innowacji na poziomie regionalnym (krajowym), </a:t>
            </a:r>
          </a:p>
          <a:p>
            <a:r>
              <a:rPr lang="pl-PL" sz="1200" dirty="0">
                <a:latin typeface="Cambria"/>
                <a:ea typeface="Cambria"/>
              </a:rPr>
              <a:t>kreowanie przestrzeni publicznych stanowiących lokalne centra - wyposażonych w możliwie pełen wachlarz atrakcyjnych miejsc i usług oraz jako obszarów integrujących pomiędzy różnymi formami zabudowy i zagospodarowania terenu, umiejętne eksponowanie stref wejściowych,</a:t>
            </a:r>
          </a:p>
          <a:p>
            <a:r>
              <a:rPr lang="pl-PL" sz="1200" dirty="0">
                <a:latin typeface="Cambria"/>
                <a:ea typeface="Cambria"/>
              </a:rPr>
              <a:t>budowę potencjału wybranych ośrodków wiejskich gminy jako centrów usług (publicznych i komercyjnych) wspierających wzrost jakości życia na obszarach wiejskich, w oparciu o ich endogenne potencjały oraz przejrzysty system interwencji gminnych, tworzenie przestrzeni dla relacji międzyludzkich - miejsca spotkań (one są potrzebne każdej społeczności, także tej zamieszkującej małe wsie gminne),</a:t>
            </a:r>
          </a:p>
          <a:p>
            <a:pPr lvl="0"/>
            <a:r>
              <a:rPr lang="pl-PL" sz="1200" dirty="0">
                <a:latin typeface="Cambria"/>
                <a:ea typeface="Cambria"/>
              </a:rPr>
              <a:t>rozwój funkcji usługowych, w tym o charakterze ponadlokalnym, pełnionych przez miasto Grodzisk Mazowiecki (usługi publiczne: kultura, edukacja, zdrowie, cyfryzacja oraz nowoczesny biznes) w celu budowy wysokiej jakości życia mieszkańców gminy oraz wzmocnienia jego pozycji w układzie ośrodków miejskich obszaru metropolitalnego Warszawy i całego województwa mazowieckiego.</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73</a:t>
            </a:fld>
            <a:endParaRPr lang="pl-PL"/>
          </a:p>
        </p:txBody>
      </p:sp>
    </p:spTree>
    <p:extLst>
      <p:ext uri="{BB962C8B-B14F-4D97-AF65-F5344CB8AC3E}">
        <p14:creationId xmlns:p14="http://schemas.microsoft.com/office/powerpoint/2010/main" val="10803202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AE23C9-1028-DD9B-1EBC-8B931657AA4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8C594EF7-D765-1A0D-DC13-861E763C028A}"/>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9363DE2D-9CF5-D7E5-530F-982FB6D682EA}"/>
              </a:ext>
            </a:extLst>
          </p:cNvPr>
          <p:cNvSpPr>
            <a:spLocks noGrp="1"/>
          </p:cNvSpPr>
          <p:nvPr>
            <p:ph idx="1"/>
          </p:nvPr>
        </p:nvSpPr>
        <p:spPr>
          <a:xfrm>
            <a:off x="838200" y="1297680"/>
            <a:ext cx="10515600" cy="4351338"/>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Kierunki zmian w strukturze zagospodarowania terenów w tym określenia szczególnych potrzeb w zakresie nowej zabudowy mieszkaniowej </a:t>
            </a:r>
          </a:p>
          <a:p>
            <a:pPr marL="0" lvl="0" indent="0">
              <a:buNone/>
            </a:pPr>
            <a:r>
              <a:rPr lang="pl-PL" sz="1200" b="1" dirty="0">
                <a:latin typeface="Cambria"/>
                <a:ea typeface="Cambria"/>
              </a:rPr>
              <a:t>Rekomenduje się:</a:t>
            </a:r>
          </a:p>
          <a:p>
            <a:pPr lvl="0"/>
            <a:r>
              <a:rPr lang="pl-PL" sz="1200" dirty="0">
                <a:latin typeface="Cambria"/>
                <a:ea typeface="Cambria"/>
              </a:rPr>
              <a:t>umiejętne planowanie przestrzenne powiązane z planowanymi i realizowanymi przez władze państwowe projektami (np. CPK) dla wzmocnienia potencjału ludnościowego i gospodarczego gminy,</a:t>
            </a:r>
          </a:p>
          <a:p>
            <a:r>
              <a:rPr lang="pl-PL" sz="1200" dirty="0">
                <a:latin typeface="Cambria"/>
                <a:ea typeface="Cambria"/>
              </a:rPr>
              <a:t>uwzględnianie w aktach planowania i zagospodarowania przestrzennego elementów planowania rozwoju wynikających z rozstrzygnięć przyjętych w dokumentach strategicznych wyższego rzędu, </a:t>
            </a:r>
          </a:p>
          <a:p>
            <a:pPr lvl="0"/>
            <a:r>
              <a:rPr lang="pl-PL" sz="1200" dirty="0">
                <a:latin typeface="Cambria"/>
                <a:ea typeface="Cambria"/>
              </a:rPr>
              <a:t>wdrożenie na obszarze pozamiejskim gminy nowoczesnych programów i projektów z zakresu budowy: systemu zrównoważonej mobilności, spójnego systemu zielono-błękitnej infrastruktury, pełnej dostępności do usług publicznych, wysokiej jakości przestrzeni publicznych oraz dostępności cyfrowej w celu harmonijnego rozwoju gminy, zmniejszenia kosztów jej funkcjonowania oraz podniesienia jakości życia wszystkich mieszkańców gminy,</a:t>
            </a:r>
          </a:p>
          <a:p>
            <a:pPr>
              <a:spcBef>
                <a:spcPts val="600"/>
              </a:spcBef>
            </a:pPr>
            <a:r>
              <a:rPr lang="pl-PL" sz="1200" dirty="0">
                <a:latin typeface="Cambria"/>
                <a:ea typeface="Cambria"/>
              </a:rPr>
              <a:t>wdrożenie zasad uniwersalnego projektowania, tj. poprawę bezpieczeństwa korzystania z przestrzeni oraz niwelacji barier architektonicznych, w tym dla osób</a:t>
            </a:r>
            <a:r>
              <a:rPr lang="pl-PL" sz="1100" dirty="0">
                <a:solidFill>
                  <a:schemeClr val="accent5"/>
                </a:solidFill>
                <a:latin typeface="Calibri"/>
                <a:ea typeface="Calibri"/>
                <a:cs typeface="Calibri"/>
              </a:rPr>
              <a:t> </a:t>
            </a:r>
            <a:r>
              <a:rPr lang="pl-PL" sz="1200" dirty="0">
                <a:latin typeface="Cambria"/>
                <a:ea typeface="Calibri"/>
                <a:cs typeface="Calibri"/>
              </a:rPr>
              <a:t>z ograniczoną mobilnością,</a:t>
            </a:r>
            <a:endParaRPr lang="pl-PL" sz="1200" dirty="0">
              <a:latin typeface="Cambria"/>
              <a:ea typeface="Cambria"/>
            </a:endParaRPr>
          </a:p>
          <a:p>
            <a:pPr lvl="0">
              <a:spcBef>
                <a:spcPts val="600"/>
              </a:spcBef>
            </a:pPr>
            <a:r>
              <a:rPr lang="pl-PL" sz="1200" dirty="0">
                <a:latin typeface="Cambria"/>
                <a:ea typeface="Cambria"/>
              </a:rPr>
              <a:t>ograniczanie rozwoju zabudowy w formie pasmowej wzdłuż dróg (powiatowych i wojewódzkich), na rzecz koncentracji zabudowy; w sytuacji wyczerpania rezerw terenowych wewnątrz istniejącej zabudowy, nowe struktury należy projektować w formie skupionej - jako jednostki sąsiedzkie lub jednostki nowe.</a:t>
            </a:r>
          </a:p>
          <a:p>
            <a:pPr marL="0" lvl="0" indent="0">
              <a:buNone/>
            </a:pPr>
            <a:endParaRPr lang="pl-PL" sz="1400" b="1" cap="all" dirty="0">
              <a:solidFill>
                <a:srgbClr val="C00000"/>
              </a:solidFill>
            </a:endParaRPr>
          </a:p>
        </p:txBody>
      </p:sp>
      <p:sp>
        <p:nvSpPr>
          <p:cNvPr id="4" name="Symbol zastępczy stopki 3">
            <a:extLst>
              <a:ext uri="{FF2B5EF4-FFF2-40B4-BE49-F238E27FC236}">
                <a16:creationId xmlns:a16="http://schemas.microsoft.com/office/drawing/2014/main" xmlns="" id="{0BF18456-C280-9474-96F6-9779C52C0D45}"/>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74</a:t>
            </a:fld>
            <a:endParaRPr lang="pl-PL"/>
          </a:p>
        </p:txBody>
      </p:sp>
    </p:spTree>
    <p:extLst>
      <p:ext uri="{BB962C8B-B14F-4D97-AF65-F5344CB8AC3E}">
        <p14:creationId xmlns:p14="http://schemas.microsoft.com/office/powerpoint/2010/main" val="206056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77039A-593B-9AEE-D80F-0856950A450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72E55DDA-22D1-555F-2111-4D51FE92BDDC}"/>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ABC814A5-99C5-FCB4-6370-366758FD89D6}"/>
              </a:ext>
            </a:extLst>
          </p:cNvPr>
          <p:cNvSpPr>
            <a:spLocks noGrp="1"/>
          </p:cNvSpPr>
          <p:nvPr>
            <p:ph idx="1"/>
          </p:nvPr>
        </p:nvSpPr>
        <p:spPr>
          <a:xfrm>
            <a:off x="838200" y="1207768"/>
            <a:ext cx="10515600" cy="4351338"/>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Kierunki zmian w strukturze zagospodarowania terenów w tym określenia szczególnych potrzeb w zakresie nowej zabudowy mieszkaniowej </a:t>
            </a:r>
          </a:p>
          <a:p>
            <a:pPr marL="0" lvl="0" indent="0">
              <a:buNone/>
            </a:pPr>
            <a:r>
              <a:rPr lang="pl-PL" sz="1200" b="1" dirty="0">
                <a:latin typeface="Cambria"/>
                <a:ea typeface="Cambria"/>
              </a:rPr>
              <a:t>Rekomenduje się:</a:t>
            </a:r>
          </a:p>
          <a:p>
            <a:pPr lvl="0"/>
            <a:r>
              <a:rPr lang="pl-PL" sz="1200" dirty="0">
                <a:latin typeface="Cambria"/>
                <a:ea typeface="Cambria"/>
              </a:rPr>
              <a:t>ograniczanie negatywnego wpływu terenów aktywności gospodarczej na sąsiadującą zabudowę mieszkaniową poprzez strefowanie zabudowy na styku z istniejącymi funkcjami chronionymi oraz realizację pasów zieleni pełniących funkcje izolacyjne i łączące (zieleń wielopiętrowa) lub innych stosowanie granic przestrzennych,</a:t>
            </a:r>
          </a:p>
          <a:p>
            <a:pPr lvl="0"/>
            <a:r>
              <a:rPr lang="pl-PL" sz="1200" dirty="0">
                <a:latin typeface="Cambria"/>
                <a:ea typeface="Cambria"/>
              </a:rPr>
              <a:t>koncentrację działalności produkcyjnej na już użytkowanych terenach przemysłowych i poprzemysłowych,</a:t>
            </a:r>
          </a:p>
          <a:p>
            <a:r>
              <a:rPr lang="pl-PL" sz="1200" dirty="0">
                <a:latin typeface="Cambria"/>
                <a:ea typeface="Cambria"/>
              </a:rPr>
              <a:t>stymulowanie rozwoju gospodarczego gminy poprzez uporządkowany przestrzennie rozwój stref i parków biznesowych, ukierunkowanych na wybrane działalności (w szczególności wysokie technologie oraz o ograniczonych potrzebach przestrzennych),</a:t>
            </a:r>
          </a:p>
          <a:p>
            <a:r>
              <a:rPr lang="pl-PL" sz="1200" dirty="0">
                <a:latin typeface="Cambria"/>
                <a:ea typeface="Cambria"/>
              </a:rPr>
              <a:t>wspieranie rozwoju usług rynkowych na obszarze gminy poprzez właściwą politykę przestrzenną, nieruchomościową oraz zbrojenie terenu,</a:t>
            </a:r>
          </a:p>
          <a:p>
            <a:pPr lvl="0"/>
            <a:r>
              <a:rPr lang="pl-PL" sz="1200" dirty="0">
                <a:latin typeface="Cambria"/>
                <a:ea typeface="Cambria"/>
              </a:rPr>
              <a:t>tworzenie nowych obszarów aktywności gospodarczej w miejscach o najkorzystniejszej lokalizacji, wysokich predyspozycjach rozwoju funkcji (produkcyjnych i usługowych) oraz o ograniczonym oddziaływaniu na środowisko i zabudowę mieszkaniową.</a:t>
            </a:r>
          </a:p>
          <a:p>
            <a:pPr marL="0" lvl="0" indent="0">
              <a:buNone/>
            </a:pPr>
            <a:endParaRPr lang="pl-PL" sz="1200" b="1" cap="all" dirty="0">
              <a:solidFill>
                <a:srgbClr val="C00000"/>
              </a:solidFill>
            </a:endParaRPr>
          </a:p>
        </p:txBody>
      </p:sp>
      <p:sp>
        <p:nvSpPr>
          <p:cNvPr id="4" name="Symbol zastępczy stopki 3">
            <a:extLst>
              <a:ext uri="{FF2B5EF4-FFF2-40B4-BE49-F238E27FC236}">
                <a16:creationId xmlns:a16="http://schemas.microsoft.com/office/drawing/2014/main" xmlns="" id="{15900B34-CB33-CFC5-D004-9DDF5858E6C6}"/>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75</a:t>
            </a:fld>
            <a:endParaRPr lang="pl-PL"/>
          </a:p>
        </p:txBody>
      </p:sp>
    </p:spTree>
    <p:extLst>
      <p:ext uri="{BB962C8B-B14F-4D97-AF65-F5344CB8AC3E}">
        <p14:creationId xmlns:p14="http://schemas.microsoft.com/office/powerpoint/2010/main" val="1189613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6E7324-433D-1629-4F61-B5B8CBBB4181}"/>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C3FC319A-6B57-042C-134A-53B7121970BD}"/>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C968701B-FA20-15AC-3D4E-4A723A7EF8F8}"/>
              </a:ext>
            </a:extLst>
          </p:cNvPr>
          <p:cNvSpPr>
            <a:spLocks noGrp="1"/>
          </p:cNvSpPr>
          <p:nvPr>
            <p:ph idx="1"/>
          </p:nvPr>
        </p:nvSpPr>
        <p:spPr>
          <a:xfrm>
            <a:off x="838200" y="1207768"/>
            <a:ext cx="10515600" cy="4351338"/>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Kierunki zmian w strukturze zagospodarowania terenów w tym określenia szczególnych potrzeb w zakresie nowej zabudowy mieszkaniowej </a:t>
            </a:r>
          </a:p>
          <a:p>
            <a:pPr marL="0" lvl="0" indent="0">
              <a:buNone/>
            </a:pPr>
            <a:r>
              <a:rPr lang="pl-PL" sz="1200" b="1" dirty="0">
                <a:latin typeface="Cambria"/>
                <a:ea typeface="Cambria"/>
              </a:rPr>
              <a:t>Rekomenduje się:</a:t>
            </a:r>
          </a:p>
          <a:p>
            <a:pPr lvl="0"/>
            <a:r>
              <a:rPr lang="pl-PL" sz="1200" dirty="0">
                <a:latin typeface="Cambria"/>
                <a:ea typeface="Cambria"/>
              </a:rPr>
              <a:t>rozwój nowoczesnej zabudowy mieszkaniowej wpisującej się w krajobraz i charakter miejsca,</a:t>
            </a:r>
          </a:p>
          <a:p>
            <a:pPr lvl="0">
              <a:spcBef>
                <a:spcPts val="600"/>
              </a:spcBef>
            </a:pPr>
            <a:r>
              <a:rPr lang="pl-PL" sz="1200" dirty="0">
                <a:latin typeface="Cambria"/>
                <a:ea typeface="Cambria"/>
              </a:rPr>
              <a:t>przeciwdziałanie rozlewaniu się zabudowy poprzez dostępne instrumenty polityki przestrzennej oraz ukierunkowany rozwój infrastruktury technicznej i społecznej,</a:t>
            </a:r>
          </a:p>
          <a:p>
            <a:pPr lvl="0">
              <a:spcBef>
                <a:spcPts val="600"/>
              </a:spcBef>
            </a:pPr>
            <a:r>
              <a:rPr lang="pl-PL" sz="1200" dirty="0">
                <a:latin typeface="Cambria"/>
                <a:ea typeface="Cambria"/>
              </a:rPr>
              <a:t>realizację nowej zabudowy w bezpośrednim sąsiedztwie terenów już zainwestowanych lub jako uzupełnienie istniejących układów osadniczych, </a:t>
            </a:r>
          </a:p>
          <a:p>
            <a:pPr lvl="0">
              <a:spcBef>
                <a:spcPts val="600"/>
              </a:spcBef>
            </a:pPr>
            <a:r>
              <a:rPr lang="pl-PL" sz="1200" dirty="0">
                <a:latin typeface="Cambria"/>
                <a:ea typeface="Cambria"/>
              </a:rPr>
              <a:t>dbałość o wysoki poziom dostępności mieszkań, w tym mieszkań do wynajęcia poprzez wspieranie budownictwa deweloperskiego oraz rozwój budownictwa komunalnego o pełnym czynszu - zbyt wysokie ceny i trudna dostępność będą negatywnie rzutować na podaż niskokwalifikowanych rąk do pracy, niezbędnych dla funkcjonowania lokalnej gospodarki,</a:t>
            </a:r>
          </a:p>
          <a:p>
            <a:pPr>
              <a:spcBef>
                <a:spcPts val="600"/>
              </a:spcBef>
            </a:pPr>
            <a:r>
              <a:rPr lang="pl-PL" sz="1200" dirty="0">
                <a:latin typeface="Cambria"/>
                <a:ea typeface="Cambria"/>
              </a:rPr>
              <a:t>uwzględnienie w projektowaniu przestrzeni i obiektów postępujących zmian demograficznych (starzenie się społeczeństwa) - adaptacja istniejącej zabudowy do potrzeb osób ze szczególnymi potrzebami, tworzenie przestrzeni </a:t>
            </a:r>
            <a:r>
              <a:rPr lang="pl-PL" sz="1200" dirty="0" err="1">
                <a:latin typeface="Cambria"/>
                <a:ea typeface="Cambria"/>
              </a:rPr>
              <a:t>multifunkcyjnych</a:t>
            </a:r>
            <a:r>
              <a:rPr lang="pl-PL" sz="1200" dirty="0">
                <a:latin typeface="Cambria"/>
                <a:ea typeface="Cambria"/>
              </a:rPr>
              <a:t>, łatwych do aranżowania wraz ze zmianami katalogu społecznych potrzeb,</a:t>
            </a:r>
          </a:p>
          <a:p>
            <a:r>
              <a:rPr lang="pl-PL" sz="1200" dirty="0">
                <a:latin typeface="Cambria"/>
                <a:ea typeface="Cambria"/>
              </a:rPr>
              <a:t>modernizację istniejących zespołów zabudowy poprzez realizację nowych ofert mieszkaniowych, rozwój usług oraz tworzenie atrakcyjnych miejsc pracy.</a:t>
            </a:r>
          </a:p>
          <a:p>
            <a:pPr marL="0" lvl="0" indent="0">
              <a:buNone/>
            </a:pPr>
            <a:endParaRPr lang="pl-PL" sz="1400" b="1" cap="all" dirty="0">
              <a:solidFill>
                <a:srgbClr val="C00000"/>
              </a:solidFill>
            </a:endParaRPr>
          </a:p>
        </p:txBody>
      </p:sp>
      <p:sp>
        <p:nvSpPr>
          <p:cNvPr id="4" name="Symbol zastępczy stopki 3">
            <a:extLst>
              <a:ext uri="{FF2B5EF4-FFF2-40B4-BE49-F238E27FC236}">
                <a16:creationId xmlns:a16="http://schemas.microsoft.com/office/drawing/2014/main" xmlns="" id="{6F7CDE0A-F846-2553-5AEC-0EFD730EF460}"/>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76</a:t>
            </a:fld>
            <a:endParaRPr lang="pl-PL"/>
          </a:p>
        </p:txBody>
      </p:sp>
    </p:spTree>
    <p:extLst>
      <p:ext uri="{BB962C8B-B14F-4D97-AF65-F5344CB8AC3E}">
        <p14:creationId xmlns:p14="http://schemas.microsoft.com/office/powerpoint/2010/main" val="3784856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p:cNvSpPr>
            <a:spLocks noGrp="1"/>
          </p:cNvSpPr>
          <p:nvPr>
            <p:ph idx="1"/>
          </p:nvPr>
        </p:nvSpPr>
        <p:spPr>
          <a:xfrm>
            <a:off x="838200" y="1207768"/>
            <a:ext cx="10515600" cy="4351338"/>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Zasady lokalizacji obiektów handlu wielkopowierzchniowego </a:t>
            </a:r>
          </a:p>
          <a:p>
            <a:pPr marL="0" indent="0">
              <a:spcBef>
                <a:spcPts val="600"/>
              </a:spcBef>
              <a:buNone/>
            </a:pPr>
            <a:r>
              <a:rPr lang="pl-PL" sz="1200" b="1" dirty="0">
                <a:latin typeface="Cambria"/>
                <a:ea typeface="Cambria"/>
              </a:rPr>
              <a:t>Rekomenduje się</a:t>
            </a:r>
            <a:r>
              <a:rPr lang="pl-PL" sz="1200" dirty="0">
                <a:latin typeface="Cambria"/>
                <a:ea typeface="Cambria"/>
              </a:rPr>
              <a:t>: </a:t>
            </a:r>
            <a:endParaRPr lang="pl-PL" sz="1200" b="1" dirty="0">
              <a:solidFill>
                <a:srgbClr val="C00000"/>
              </a:solidFill>
              <a:latin typeface="Cambria"/>
              <a:ea typeface="Cambria"/>
            </a:endParaRPr>
          </a:p>
          <a:p>
            <a:pPr>
              <a:spcBef>
                <a:spcPts val="600"/>
              </a:spcBef>
            </a:pPr>
            <a:r>
              <a:rPr lang="pl-PL" sz="1200" dirty="0">
                <a:latin typeface="Cambria"/>
                <a:ea typeface="Cambria"/>
              </a:rPr>
              <a:t>dopuszczenie do budowy centrów usługowych  powyżej 1000 m</a:t>
            </a:r>
            <a:r>
              <a:rPr lang="pl-PL" sz="1200" baseline="30000" dirty="0">
                <a:latin typeface="Cambria"/>
                <a:ea typeface="Cambria"/>
              </a:rPr>
              <a:t>2</a:t>
            </a:r>
            <a:r>
              <a:rPr lang="pl-PL" sz="1200" dirty="0">
                <a:latin typeface="Cambria"/>
                <a:ea typeface="Cambria"/>
              </a:rPr>
              <a:t> o zróżnicowanej ofercie, z parkingami wbudowanymi w obiekt lub powierzchniowymi oraz obiektów usługowych do 1 tys. m</a:t>
            </a:r>
            <a:r>
              <a:rPr lang="pl-PL" sz="1200" baseline="30000" dirty="0">
                <a:latin typeface="Cambria"/>
                <a:ea typeface="Cambria"/>
              </a:rPr>
              <a:t>2</a:t>
            </a:r>
            <a:r>
              <a:rPr lang="pl-PL" sz="1200" dirty="0">
                <a:latin typeface="Cambria"/>
                <a:ea typeface="Cambria"/>
              </a:rPr>
              <a:t>, o zróżnicowanym lub jednorodnym charakterze oferty rynkowej, jako wbudowanych w budynki wielopiętrowe (miasto) lub w układzie powierzchniowym (wieś),</a:t>
            </a:r>
          </a:p>
          <a:p>
            <a:pPr>
              <a:spcBef>
                <a:spcPts val="600"/>
              </a:spcBef>
            </a:pPr>
            <a:r>
              <a:rPr lang="pl-PL" sz="1200" dirty="0">
                <a:latin typeface="Cambria"/>
                <a:ea typeface="Cambria"/>
              </a:rPr>
              <a:t>lokalizowanie wielkopowierzchniowych centrów logistycznych oraz obiektów magazynowych i handlowych jedynie w pasach o szerokości 2 km wzdłuż autostrad i dróg krajowych, poza obszarami o wyjątkowych walorach krajobrazowych oraz gleb najwyższej jakości z zastosowaniem rozwiązań chroniących środowisko i krajobraz przed degradacją.</a:t>
            </a:r>
          </a:p>
          <a:p>
            <a:pPr marL="0" indent="0">
              <a:spcBef>
                <a:spcPts val="600"/>
              </a:spcBef>
              <a:buNone/>
            </a:pPr>
            <a:endParaRPr lang="pl-PL" sz="1200" dirty="0">
              <a:solidFill>
                <a:srgbClr val="000000"/>
              </a:solidFill>
              <a:latin typeface="Cambria"/>
              <a:ea typeface="Cambria"/>
            </a:endParaRPr>
          </a:p>
          <a:p>
            <a:pPr marL="0" indent="0">
              <a:buNone/>
            </a:pPr>
            <a:r>
              <a:rPr lang="pl-PL" sz="1400" b="1" cap="all" dirty="0">
                <a:solidFill>
                  <a:srgbClr val="C00000"/>
                </a:solidFill>
                <a:latin typeface="Cambria"/>
                <a:ea typeface="Cambria"/>
              </a:rPr>
              <a:t>Zasady lokalizacji kluczowych inwestycji celu publicznego </a:t>
            </a:r>
            <a:endParaRPr lang="en-US" sz="1400" dirty="0">
              <a:latin typeface="Cambria"/>
              <a:ea typeface="Cambria"/>
            </a:endParaRPr>
          </a:p>
          <a:p>
            <a:pPr marL="0" indent="0">
              <a:buNone/>
            </a:pPr>
            <a:r>
              <a:rPr lang="pl-PL" sz="1200" b="1" dirty="0">
                <a:latin typeface="Cambria"/>
                <a:ea typeface="Cambria"/>
              </a:rPr>
              <a:t>Rekomenduje się:</a:t>
            </a:r>
            <a:endParaRPr lang="en-US" sz="1200" b="1" dirty="0">
              <a:latin typeface="Cambria"/>
              <a:ea typeface="Cambria"/>
            </a:endParaRPr>
          </a:p>
          <a:p>
            <a:pPr>
              <a:buFont typeface="Arial"/>
              <a:buChar char="•"/>
            </a:pPr>
            <a:r>
              <a:rPr lang="pl-PL" sz="1200" dirty="0">
                <a:latin typeface="Cambria"/>
                <a:ea typeface="Cambria"/>
              </a:rPr>
              <a:t>konsekwentne (w powiązaniu z ich wzrostem) wyposażenie miejscowości wspierających funkcje stolicy gminy w obiekty infrastruktury społecznej (szkoły podstawowe, obszary zieleni publicznej, przedszkola, żłobki, ambulatoria podstawowej opieki zdrowotnej, biblioteki, domy kultury, domy pomocy społecznej, urządzone tereny sportu, przystanki publicznego transportu zbiorowego, placówki pocztowe, apteki, posterunki policji, posterunki jednostki ochrony przeciwpożarowej), przy zachowaniu standardów dostępności.</a:t>
            </a:r>
            <a:endParaRPr lang="en-US" sz="1200" dirty="0">
              <a:latin typeface="Cambria"/>
              <a:ea typeface="Cambria"/>
            </a:endParaRPr>
          </a:p>
          <a:p>
            <a:pPr marL="0" indent="0">
              <a:buNone/>
            </a:pPr>
            <a:endParaRPr lang="pl-PL" sz="1100" dirty="0"/>
          </a:p>
          <a:p>
            <a:pPr marL="0" indent="0">
              <a:buNone/>
            </a:pPr>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77</a:t>
            </a:fld>
            <a:endParaRPr lang="pl-PL"/>
          </a:p>
        </p:txBody>
      </p:sp>
    </p:spTree>
    <p:extLst>
      <p:ext uri="{BB962C8B-B14F-4D97-AF65-F5344CB8AC3E}">
        <p14:creationId xmlns:p14="http://schemas.microsoft.com/office/powerpoint/2010/main" val="3023227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p:cNvSpPr>
            <a:spLocks noGrp="1"/>
          </p:cNvSpPr>
          <p:nvPr>
            <p:ph idx="1"/>
          </p:nvPr>
        </p:nvSpPr>
        <p:spPr>
          <a:xfrm>
            <a:off x="838200" y="1207768"/>
            <a:ext cx="10515600" cy="4713367"/>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Kierunki rozwoju systemów komunikacji, infrastruktury technicznej i społecznej</a:t>
            </a:r>
          </a:p>
          <a:p>
            <a:pPr marL="0" indent="0">
              <a:buNone/>
            </a:pPr>
            <a:r>
              <a:rPr lang="pl-PL" sz="1200" b="1" dirty="0">
                <a:latin typeface="Cambria"/>
                <a:ea typeface="Cambria"/>
              </a:rPr>
              <a:t>Rekomenduje się:</a:t>
            </a:r>
          </a:p>
          <a:p>
            <a:pPr lvl="0"/>
            <a:r>
              <a:rPr lang="pl-PL" sz="1200" dirty="0">
                <a:latin typeface="Cambria"/>
                <a:ea typeface="Cambria"/>
              </a:rPr>
              <a:t>konsekwentne wspieranie regionalnych i krajowych inwestycji komunikacyjnych poprzez: uwzględnianie ich w dokumentach planistycznych wraz z ujęciem rzeczywistych parametrów technicznych w oparciu o obowiązujące normatywy i realne uwarunkowania terenowe; ograniczanie lokalizacji nowych zjazdów oraz skrzyżowań z drogami dojazdowymi i lokalnymi (obsługa przyległych terenów powinna odbywać się poprzez już istniejące zjazdy, skrzyżowania oraz system dróg równoległych doprowadzający ruch do najbliższego skrzyżowania); likwidację  bezpośrednich wyjazdów z indywidualnych posesji na drogi o charakterze ponadlokalnym (w szczególności drogi klasy technicznej G i GP),</a:t>
            </a:r>
          </a:p>
          <a:p>
            <a:pPr lvl="0"/>
            <a:r>
              <a:rPr lang="pl-PL" sz="1200" dirty="0">
                <a:latin typeface="Cambria"/>
                <a:ea typeface="Cambria"/>
              </a:rPr>
              <a:t>podnoszenie parametrów technicznych dróg gminnych oraz wyprowadzenie ruchu tranzytowego poza centrum miasta i miejscowości,</a:t>
            </a:r>
          </a:p>
          <a:p>
            <a:pPr lvl="0"/>
            <a:r>
              <a:rPr lang="pl-PL" sz="1200" dirty="0">
                <a:latin typeface="Cambria"/>
                <a:ea typeface="Cambria"/>
              </a:rPr>
              <a:t>rozbudowę gminnego systemu dróg rowerowych łączących poszczególne miejscowości gminy oraz wsparcie dla rozwoju systemu dróg rowerowych o charakterze ponadlokalnym, </a:t>
            </a:r>
          </a:p>
          <a:p>
            <a:pPr lvl="0"/>
            <a:r>
              <a:rPr lang="pl-PL" sz="1200" dirty="0">
                <a:latin typeface="Cambria"/>
                <a:ea typeface="Cambria"/>
              </a:rPr>
              <a:t>przebudowę gminnego układu dróg i ulic w kierunku poprawy parametrów ruchu pieszych i rowerzystów, poprzez wprowadzanie nowych i rewitalizacje istniejących powiązań, bezpieczne przejścia „na skróty”, eliminację konieczności użycia samochodu, </a:t>
            </a:r>
          </a:p>
          <a:p>
            <a:pPr lvl="0"/>
            <a:r>
              <a:rPr lang="pl-PL" sz="1200" dirty="0">
                <a:latin typeface="Cambria"/>
                <a:ea typeface="Cambria"/>
              </a:rPr>
              <a:t>stymulowanie rozwoju miasta w obszarach dobrze obsługiwanych transportem zbiorowym; koncentrowanie miejsc pracy, nauki i usług w sąsiedztwie tras komunikacyjnych (komunikacji zbiorowej),</a:t>
            </a:r>
          </a:p>
          <a:p>
            <a:r>
              <a:rPr lang="pl-PL" sz="1200" dirty="0">
                <a:latin typeface="Cambria"/>
                <a:ea typeface="Cambria"/>
              </a:rPr>
              <a:t>rozwój systemów bezpieczeństwa na drogach publicznych (w tym monitoring ruch, wprowadzanie stref ruchu uspokojonego, inteligentnych przejść dla pieszych, właściwie zaprojektowanych, wybudowanych i oświetlonych miejsc niebezpiecznych i trudnych, nowoczesnych parkingów), </a:t>
            </a:r>
          </a:p>
          <a:p>
            <a:r>
              <a:rPr lang="pl-PL" sz="1200" dirty="0">
                <a:latin typeface="Cambria"/>
                <a:ea typeface="Cambria"/>
              </a:rPr>
              <a:t>budowę nowych szlaków turystycznych (rowerowych, pieszych) w maksymalny sposób pozwalających korzystać z ofert turystycznych gminy i gmin sąsiednich,</a:t>
            </a:r>
          </a:p>
          <a:p>
            <a:r>
              <a:rPr lang="pl-PL" sz="1200" dirty="0">
                <a:latin typeface="Cambria"/>
                <a:ea typeface="Cambria"/>
              </a:rPr>
              <a:t>planowanie i utrzymywanie rezerw terenowych na cele transportowe i komunikacyjne.</a:t>
            </a:r>
          </a:p>
          <a:p>
            <a:pPr marL="0" indent="0">
              <a:buNone/>
            </a:pPr>
            <a:endParaRPr lang="pl-PL" sz="11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78</a:t>
            </a:fld>
            <a:endParaRPr lang="pl-PL"/>
          </a:p>
        </p:txBody>
      </p:sp>
    </p:spTree>
    <p:extLst>
      <p:ext uri="{BB962C8B-B14F-4D97-AF65-F5344CB8AC3E}">
        <p14:creationId xmlns:p14="http://schemas.microsoft.com/office/powerpoint/2010/main" val="1923503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FFA37E-2956-37AB-8E7D-C8D7DF7CE621}"/>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3F6DD32A-82E7-973F-E90A-EA1BB054A90E}"/>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E036F508-D726-8934-6E58-FC283FF552B8}"/>
              </a:ext>
            </a:extLst>
          </p:cNvPr>
          <p:cNvSpPr>
            <a:spLocks noGrp="1"/>
          </p:cNvSpPr>
          <p:nvPr>
            <p:ph idx="1"/>
          </p:nvPr>
        </p:nvSpPr>
        <p:spPr>
          <a:xfrm>
            <a:off x="836388" y="1457506"/>
            <a:ext cx="10747513" cy="4779627"/>
          </a:xfrm>
        </p:spPr>
        <p:txBody>
          <a:bodyPr vert="horz" lIns="91440" tIns="45720" rIns="91440" bIns="45720" rtlCol="0" anchor="t">
            <a:normAutofit fontScale="92500"/>
          </a:bodyPr>
          <a:lstStyle/>
          <a:p>
            <a:pPr marL="0" lvl="0" indent="0">
              <a:buNone/>
            </a:pPr>
            <a:r>
              <a:rPr lang="pl-PL" sz="1400" b="1" cap="all" dirty="0">
                <a:solidFill>
                  <a:srgbClr val="C00000"/>
                </a:solidFill>
                <a:latin typeface="Cambria"/>
                <a:ea typeface="Cambria"/>
              </a:rPr>
              <a:t>Kierunki rozwoju systemów komunikacji, infrastruktury technicznej i społecznej</a:t>
            </a:r>
          </a:p>
          <a:p>
            <a:pPr marL="0" indent="0">
              <a:buNone/>
            </a:pPr>
            <a:r>
              <a:rPr lang="pl-PL" sz="1200" b="1" dirty="0">
                <a:latin typeface="Cambria"/>
                <a:ea typeface="Cambria"/>
              </a:rPr>
              <a:t>Rekomenduje się:</a:t>
            </a:r>
          </a:p>
          <a:p>
            <a:r>
              <a:rPr lang="pl-PL" sz="1200" dirty="0">
                <a:latin typeface="Cambria"/>
                <a:ea typeface="Cambria"/>
              </a:rPr>
              <a:t>prowadzenie polityki ukierunkowanej na optymalizację lokalnych i ponadlokalnych (międzygminnych) powiązań komunikacyjnych,</a:t>
            </a:r>
            <a:endParaRPr lang="pl-PL" sz="1200" dirty="0"/>
          </a:p>
          <a:p>
            <a:pPr lvl="0"/>
            <a:r>
              <a:rPr lang="pl-PL" sz="1200" dirty="0">
                <a:latin typeface="Cambria"/>
                <a:ea typeface="Cambria"/>
              </a:rPr>
              <a:t>rozwijanie (w miarę możliwości i środków) innych systemów transportowych opartych na współużytkowaniu środków transportu (rower, hulajnoga),</a:t>
            </a:r>
          </a:p>
          <a:p>
            <a:r>
              <a:rPr lang="pl-PL" sz="1200" dirty="0">
                <a:latin typeface="Cambria"/>
                <a:ea typeface="Cambria"/>
              </a:rPr>
              <a:t>stosowanie zasady, iż nowo wznoszone kubatury musza być wyposażone w odpowiednią liczbę miejsc do parkowania: zalecane wskaźniki to: </a:t>
            </a:r>
          </a:p>
          <a:p>
            <a:pPr lvl="1">
              <a:buFont typeface="Courier New" panose="02070309020205020404" pitchFamily="49" charset="0"/>
              <a:buChar char="o"/>
            </a:pPr>
            <a:r>
              <a:rPr lang="pl-PL" sz="1200" dirty="0">
                <a:latin typeface="Cambria"/>
                <a:ea typeface="Cambria"/>
              </a:rPr>
              <a:t>1 miejsce do parkowania/ 1 mieszkanie o wielkości do 60 m</a:t>
            </a:r>
            <a:r>
              <a:rPr lang="pl-PL" sz="1200" baseline="30000" dirty="0">
                <a:latin typeface="Cambria"/>
                <a:ea typeface="Cambria"/>
              </a:rPr>
              <a:t>2</a:t>
            </a:r>
            <a:r>
              <a:rPr lang="pl-PL" sz="1200" dirty="0">
                <a:latin typeface="Cambria"/>
                <a:ea typeface="Cambria"/>
              </a:rPr>
              <a:t> w zabudowie wielorodzinnej, </a:t>
            </a:r>
          </a:p>
          <a:p>
            <a:pPr lvl="1">
              <a:buFont typeface="Courier New" panose="02070309020205020404" pitchFamily="49" charset="0"/>
              <a:buChar char="o"/>
            </a:pPr>
            <a:r>
              <a:rPr lang="pl-PL" sz="1200" dirty="0">
                <a:latin typeface="Cambria"/>
                <a:ea typeface="Cambria"/>
              </a:rPr>
              <a:t>2 miejsca do parkowania / 1 mieszkanie o wielkości ponad 60 m</a:t>
            </a:r>
            <a:r>
              <a:rPr lang="pl-PL" sz="1200" baseline="30000" dirty="0">
                <a:latin typeface="Cambria"/>
                <a:ea typeface="Cambria"/>
              </a:rPr>
              <a:t>2</a:t>
            </a:r>
            <a:r>
              <a:rPr lang="pl-PL" sz="1200" dirty="0">
                <a:latin typeface="Cambria"/>
                <a:ea typeface="Cambria"/>
              </a:rPr>
              <a:t> w zabudowie wielorodzinnej oraz w zabudowie jednorodzinnej, </a:t>
            </a:r>
          </a:p>
          <a:p>
            <a:pPr lvl="1">
              <a:buFont typeface="Courier New" panose="02070309020205020404" pitchFamily="49" charset="0"/>
              <a:buChar char="o"/>
            </a:pPr>
            <a:r>
              <a:rPr lang="pl-PL" sz="1200" dirty="0">
                <a:latin typeface="Cambria"/>
                <a:ea typeface="Cambria"/>
              </a:rPr>
              <a:t>30-40 miejsc do parkowania/ 100 zatrudnionych dla parkingów związanych z miejscami pracy, </a:t>
            </a:r>
          </a:p>
          <a:p>
            <a:pPr lvl="1">
              <a:buFont typeface="Courier New" panose="02070309020205020404" pitchFamily="49" charset="0"/>
              <a:buChar char="o"/>
            </a:pPr>
            <a:r>
              <a:rPr lang="pl-PL" sz="1200" dirty="0">
                <a:latin typeface="Cambria"/>
                <a:ea typeface="Cambria"/>
              </a:rPr>
              <a:t>30 – 45 miejsc do parkowania/ 1000 m2 powierzchni użytkowej dla biur, banków i administracji, </a:t>
            </a:r>
          </a:p>
          <a:p>
            <a:pPr lvl="1">
              <a:buFont typeface="Courier New" panose="02070309020205020404" pitchFamily="49" charset="0"/>
              <a:buChar char="o"/>
            </a:pPr>
            <a:r>
              <a:rPr lang="pl-PL" sz="1200" dirty="0">
                <a:latin typeface="Cambria"/>
                <a:ea typeface="Cambria"/>
              </a:rPr>
              <a:t>20 – 40 miejsc do parkowania/ 1000 m2 powierzchni użytkowej dla handlu i usług, </a:t>
            </a:r>
          </a:p>
          <a:p>
            <a:pPr lvl="1">
              <a:buFont typeface="Courier New" panose="02070309020205020404" pitchFamily="49" charset="0"/>
              <a:buChar char="o"/>
            </a:pPr>
            <a:r>
              <a:rPr lang="pl-PL" sz="1200" dirty="0">
                <a:latin typeface="Cambria"/>
                <a:ea typeface="Cambria"/>
              </a:rPr>
              <a:t>30 –40 miejsc do parkowania / 100 miejsc dla kin i gastronomii,</a:t>
            </a:r>
          </a:p>
          <a:p>
            <a:pPr lvl="0"/>
            <a:r>
              <a:rPr lang="pl-PL" sz="1200" dirty="0">
                <a:latin typeface="Cambria"/>
                <a:ea typeface="Cambria"/>
              </a:rPr>
              <a:t>prowadzenie aktywnej polityki parkingowej, m. in. poprzez:  ustalanie liczby miejsc parkingowych na obszarze przy jednoczesnym ograniczeniu czasu parkowania lub wprowadzenie opłat parkingowych w celu równoważenia popytu i podaży miejsc parkingowych, ograniczanie zajętości terenów pod parkingi, wspieranie realizacji parkingów  wielopoziomowych lub zintegrowanych, </a:t>
            </a:r>
          </a:p>
          <a:p>
            <a:pPr lvl="0"/>
            <a:r>
              <a:rPr lang="pl-PL" sz="1200" dirty="0">
                <a:latin typeface="Cambria"/>
                <a:ea typeface="Cambria"/>
              </a:rPr>
              <a:t>dopuszczanie do długotrwałego postoju pojazdów ciężarowych oraz autobusów wyłącznie na wyznaczonych do tego parkingach,</a:t>
            </a:r>
          </a:p>
          <a:p>
            <a:pPr lvl="0"/>
            <a:r>
              <a:rPr lang="pl-PL" sz="1200" dirty="0">
                <a:latin typeface="Cambria"/>
                <a:ea typeface="Cambria"/>
              </a:rPr>
              <a:t>rozwijanie sieci zintegrowanych węzłów transportowo-przesiadkowych oraz wyposażanie ich w infrastrukturę parkingów Park &amp; </a:t>
            </a:r>
            <a:r>
              <a:rPr lang="pl-PL" sz="1200" dirty="0" err="1">
                <a:latin typeface="Cambria"/>
                <a:ea typeface="Cambria"/>
              </a:rPr>
              <a:t>Ride</a:t>
            </a:r>
            <a:r>
              <a:rPr lang="pl-PL" sz="1200" dirty="0">
                <a:latin typeface="Cambria"/>
                <a:ea typeface="Cambria"/>
              </a:rPr>
              <a:t> (Parkuj i Jedź) i </a:t>
            </a:r>
            <a:r>
              <a:rPr lang="pl-PL" sz="1200" dirty="0" err="1">
                <a:latin typeface="Cambria"/>
                <a:ea typeface="Cambria"/>
              </a:rPr>
              <a:t>Bike</a:t>
            </a:r>
            <a:r>
              <a:rPr lang="pl-PL" sz="1200" dirty="0">
                <a:latin typeface="Cambria"/>
                <a:ea typeface="Cambria"/>
              </a:rPr>
              <a:t> &amp; </a:t>
            </a:r>
            <a:r>
              <a:rPr lang="pl-PL" sz="1200" dirty="0" err="1">
                <a:latin typeface="Cambria"/>
                <a:ea typeface="Cambria"/>
              </a:rPr>
              <a:t>Ride</a:t>
            </a:r>
            <a:r>
              <a:rPr lang="pl-PL" sz="1200" dirty="0">
                <a:latin typeface="Cambria"/>
                <a:ea typeface="Cambria"/>
              </a:rPr>
              <a:t> (Parkuj rower i Jedź), przy wszystkich obiektach usług publicznych, w ramach węzłów integrujących różnie środki transportu (stacja kolejowa) i przy obiektach edukacji,</a:t>
            </a:r>
          </a:p>
          <a:p>
            <a:pPr lvl="0"/>
            <a:r>
              <a:rPr lang="pl-PL" sz="1200" dirty="0">
                <a:latin typeface="Cambria"/>
                <a:ea typeface="Cambria"/>
              </a:rPr>
              <a:t>organizację systemu transportowego w harmonii z otoczeniem - ograniczając jego negatywne oddziaływania na warunki życia mieszkańców i środowisko przyrodnicze,</a:t>
            </a:r>
          </a:p>
          <a:p>
            <a:pPr lvl="0"/>
            <a:r>
              <a:rPr lang="pl-PL" sz="1200" dirty="0">
                <a:latin typeface="Cambria"/>
                <a:ea typeface="Cambria"/>
              </a:rPr>
              <a:t>zachowywanie właściwej proporcji pomiędzy nakładami na budowę nowej infrastruktury transportowej a nakładami na utrzymanie istniejących zasobów - priorytet dla wykorzystania istniejącej infrastruktury transportowej w stosunku do jej rozbudowy.</a:t>
            </a:r>
          </a:p>
          <a:p>
            <a:endParaRPr lang="pl-PL" sz="1100" dirty="0"/>
          </a:p>
          <a:p>
            <a:pPr marL="0" indent="0">
              <a:buNone/>
            </a:pPr>
            <a:endParaRPr lang="pl-PL" sz="1100" dirty="0"/>
          </a:p>
        </p:txBody>
      </p:sp>
      <p:sp>
        <p:nvSpPr>
          <p:cNvPr id="4" name="Symbol zastępczy stopki 3">
            <a:extLst>
              <a:ext uri="{FF2B5EF4-FFF2-40B4-BE49-F238E27FC236}">
                <a16:creationId xmlns:a16="http://schemas.microsoft.com/office/drawing/2014/main" xmlns="" id="{58B641FB-6943-C586-035D-9BA689FD83B3}"/>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79</a:t>
            </a:fld>
            <a:endParaRPr lang="pl-PL"/>
          </a:p>
        </p:txBody>
      </p:sp>
    </p:spTree>
    <p:extLst>
      <p:ext uri="{BB962C8B-B14F-4D97-AF65-F5344CB8AC3E}">
        <p14:creationId xmlns:p14="http://schemas.microsoft.com/office/powerpoint/2010/main" val="2523684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Część diagnostyczna strategii</a:t>
            </a:r>
          </a:p>
        </p:txBody>
      </p:sp>
      <p:sp>
        <p:nvSpPr>
          <p:cNvPr id="3" name="Symbol zastępczy tekstu 2"/>
          <p:cNvSpPr>
            <a:spLocks noGrp="1"/>
          </p:cNvSpPr>
          <p:nvPr>
            <p:ph type="body" idx="1"/>
          </p:nvPr>
        </p:nvSpPr>
        <p:spPr/>
        <p:txBody>
          <a:bodyPr>
            <a:normAutofit/>
          </a:bodyPr>
          <a:lstStyle/>
          <a:p>
            <a:endParaRPr lang="pl-PL" sz="1400"/>
          </a:p>
          <a:p>
            <a:r>
              <a:rPr lang="pl-PL" sz="1400" b="1">
                <a:solidFill>
                  <a:schemeClr val="tx1"/>
                </a:solidFill>
              </a:rPr>
              <a:t>Rozdział pn. „Część diagnostyczna strategii” prezentuje podsumowanie diagnozy sytuacji społeczno-gospodarczej i środowiskowo-przestrzennej gminy Grodzisk Mazowiecki oraz wynikające z niej wnioski. </a:t>
            </a:r>
            <a:br>
              <a:rPr lang="pl-PL" sz="1400" b="1">
                <a:solidFill>
                  <a:schemeClr val="tx1"/>
                </a:solidFill>
              </a:rPr>
            </a:br>
            <a:r>
              <a:rPr lang="pl-PL" sz="1400" b="1">
                <a:solidFill>
                  <a:schemeClr val="tx1"/>
                </a:solidFill>
              </a:rPr>
              <a:t>Pełna diagnoza sytuacji społeczno-gospodarczej zaprezentowana jest w Raporcie diagnostycznym.</a:t>
            </a:r>
          </a:p>
          <a:p>
            <a:r>
              <a:rPr lang="pl-PL" sz="1400" b="1">
                <a:solidFill>
                  <a:schemeClr val="tx1"/>
                </a:solidFill>
              </a:rPr>
              <a:t>Ze szczegółami diagnozy w poszczególnych obszarach tematycznych można zapoznać się otwierając </a:t>
            </a:r>
            <a:r>
              <a:rPr lang="pl-PL" sz="1400" b="1" err="1">
                <a:solidFill>
                  <a:schemeClr val="tx1"/>
                </a:solidFill>
              </a:rPr>
              <a:t>hiperłącza</a:t>
            </a:r>
            <a:r>
              <a:rPr lang="pl-PL" sz="1400" b="1">
                <a:solidFill>
                  <a:schemeClr val="tx1"/>
                </a:solidFill>
              </a:rPr>
              <a:t> dotyczące poszczególnych obszarów. </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pic>
        <p:nvPicPr>
          <p:cNvPr id="6" name="Obraz 5" descr="C:\Users\jcwik\Downloads\LOGO-MIASTO_COLOR+CLAIM-BLACK-BG-WHITE-100.jpg"/>
          <p:cNvPicPr/>
          <p:nvPr/>
        </p:nvPicPr>
        <p:blipFill>
          <a:blip r:embed="rId2">
            <a:extLst>
              <a:ext uri="{28A0092B-C50C-407E-A947-70E740481C1C}">
                <a14:useLocalDpi xmlns:a14="http://schemas.microsoft.com/office/drawing/2010/main" val="0"/>
              </a:ext>
            </a:extLst>
          </a:blip>
          <a:srcRect/>
          <a:stretch>
            <a:fillRect/>
          </a:stretch>
        </p:blipFill>
        <p:spPr bwMode="auto">
          <a:xfrm>
            <a:off x="9516035" y="6281975"/>
            <a:ext cx="1591235" cy="459740"/>
          </a:xfrm>
          <a:prstGeom prst="rect">
            <a:avLst/>
          </a:prstGeom>
          <a:noFill/>
          <a:ln>
            <a:noFill/>
          </a:ln>
        </p:spPr>
      </p:pic>
      <p:sp>
        <p:nvSpPr>
          <p:cNvPr id="5" name="Symbol zastępczy numeru slajdu 4">
            <a:extLst>
              <a:ext uri="{FF2B5EF4-FFF2-40B4-BE49-F238E27FC236}">
                <a16:creationId xmlns:a16="http://schemas.microsoft.com/office/drawing/2014/main" xmlns="" id="{1E8DC6A9-4E74-CA1D-CBCC-F712E46A41BC}"/>
              </a:ext>
            </a:extLst>
          </p:cNvPr>
          <p:cNvSpPr>
            <a:spLocks noGrp="1"/>
          </p:cNvSpPr>
          <p:nvPr>
            <p:ph type="sldNum" sz="quarter" idx="12"/>
          </p:nvPr>
        </p:nvSpPr>
        <p:spPr/>
        <p:txBody>
          <a:bodyPr/>
          <a:lstStyle/>
          <a:p>
            <a:fld id="{22AA28CC-A34B-4C19-AFE3-B6439D8E44AD}" type="slidenum">
              <a:rPr lang="pl-PL" smtClean="0"/>
              <a:t>8</a:t>
            </a:fld>
            <a:endParaRPr lang="pl-PL"/>
          </a:p>
        </p:txBody>
      </p:sp>
    </p:spTree>
    <p:extLst>
      <p:ext uri="{BB962C8B-B14F-4D97-AF65-F5344CB8AC3E}">
        <p14:creationId xmlns:p14="http://schemas.microsoft.com/office/powerpoint/2010/main" val="21788674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9C970B-2E0A-4807-B843-87C892ABBAE8}"/>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CA0ACA21-409E-7ED5-C6FA-AAFC364C0B54}"/>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4A680D72-0FA1-907F-F491-9FE6737E9867}"/>
              </a:ext>
            </a:extLst>
          </p:cNvPr>
          <p:cNvSpPr>
            <a:spLocks noGrp="1"/>
          </p:cNvSpPr>
          <p:nvPr>
            <p:ph idx="1"/>
          </p:nvPr>
        </p:nvSpPr>
        <p:spPr>
          <a:xfrm>
            <a:off x="838200" y="1207768"/>
            <a:ext cx="10515600" cy="4713367"/>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Kierunki rozwoju systemów komunikacji, infrastruktury technicznej i społecznej</a:t>
            </a:r>
          </a:p>
          <a:p>
            <a:pPr marL="0" indent="0">
              <a:buNone/>
            </a:pPr>
            <a:r>
              <a:rPr lang="pl-PL" sz="1200" b="1" dirty="0">
                <a:latin typeface="Cambria"/>
                <a:ea typeface="Cambria"/>
              </a:rPr>
              <a:t>Rekomenduje się:</a:t>
            </a:r>
          </a:p>
          <a:p>
            <a:r>
              <a:rPr lang="pl-PL" sz="1200" dirty="0">
                <a:latin typeface="Cambria"/>
                <a:ea typeface="Cambria"/>
              </a:rPr>
              <a:t>wspieranie procesu rozwoju systemów telekomunikacyjnych w kierunku objęcia obszaru całej gminy pełną ofertą usług (ISDN podstawowy i rozszerzony, szerokopasmowy dostęp do Internetu, sztywne łącze, telewizja, itp.) - zapewnienie dostępu do Internetu o parametrach określonych w Europejskiej Agendzie Cyfrowej, </a:t>
            </a:r>
          </a:p>
          <a:p>
            <a:r>
              <a:rPr lang="pl-PL" sz="1200" dirty="0">
                <a:latin typeface="Cambria"/>
                <a:ea typeface="Cambria"/>
              </a:rPr>
              <a:t>dalszą, konsekwentną rozbudowę (modernizacje) sieci kanalizacyjnej i wodociągowej, w szczególności na obszarach o niskim stopniu zwodociągowania i skanalizowania,</a:t>
            </a:r>
          </a:p>
          <a:p>
            <a:r>
              <a:rPr lang="pl-PL" sz="1200" dirty="0">
                <a:latin typeface="Cambria"/>
                <a:ea typeface="Cambria"/>
              </a:rPr>
              <a:t>wzmacnianie ochronę zasobów wodnych gminy przed skażeniami oraz przygotowywanie budowy nowych ujęć wody,</a:t>
            </a:r>
          </a:p>
          <a:p>
            <a:r>
              <a:rPr lang="pl-PL" sz="1200" dirty="0">
                <a:latin typeface="Cambria"/>
                <a:ea typeface="Cambria"/>
              </a:rPr>
              <a:t>utrzymywanie dobrej jakości i ilości dostarczanej wody,</a:t>
            </a:r>
          </a:p>
          <a:p>
            <a:r>
              <a:rPr lang="pl-PL" sz="1200" dirty="0">
                <a:latin typeface="Cambria"/>
                <a:ea typeface="Cambria"/>
              </a:rPr>
              <a:t>kontrolowanie szczelności bezodpływowych zbiorników na nieczystości oraz systemu przyjmowania ścieków w punktach odbioru,</a:t>
            </a:r>
          </a:p>
          <a:p>
            <a:r>
              <a:rPr lang="pl-PL" sz="1200" dirty="0">
                <a:latin typeface="Cambria"/>
                <a:ea typeface="Cambria"/>
              </a:rPr>
              <a:t>wsparcie dla rozwoju lokalnych i indywidualnych systemów sanitarnych (przydomowe oczyszczalnie ścieków), </a:t>
            </a:r>
          </a:p>
          <a:p>
            <a:r>
              <a:rPr lang="pl-PL" sz="1200" dirty="0">
                <a:latin typeface="Cambria"/>
                <a:ea typeface="Cambria"/>
              </a:rPr>
              <a:t>prowadzenie gospodarki odpadami opartej na zasadach: zapobiegania powstawania odpadów, ograniczania wytwarzania odpadów zmieszanych, podnoszenia poziomu recyklingu,</a:t>
            </a:r>
          </a:p>
          <a:p>
            <a:r>
              <a:rPr lang="pl-PL" sz="1200" dirty="0">
                <a:latin typeface="Cambria"/>
                <a:ea typeface="Cambria"/>
              </a:rPr>
              <a:t>wspierania przedsiębiorców we wdrażaniu systemu gospodarki obiegu zamkniętego (GOZ),</a:t>
            </a:r>
          </a:p>
          <a:p>
            <a:r>
              <a:rPr lang="pl-PL" sz="1200" dirty="0">
                <a:latin typeface="Cambria"/>
                <a:ea typeface="Cambria"/>
              </a:rPr>
              <a:t>konsekwentną walkę z nielegalnymi składowiskami odpadów,</a:t>
            </a:r>
          </a:p>
          <a:p>
            <a:r>
              <a:rPr lang="pl-PL" sz="1200" dirty="0">
                <a:latin typeface="Cambria"/>
                <a:ea typeface="Cambria"/>
              </a:rPr>
              <a:t>w obszarach zabudowanych lub przewidzianych do zabudowy budowę nowych linii energetycznych jedynie w formie skablowanej oraz konsekwentne kablowanie istniejących linii energetycznych.</a:t>
            </a:r>
          </a:p>
          <a:p>
            <a:pPr marL="0" indent="0">
              <a:buNone/>
            </a:pPr>
            <a:endParaRPr lang="pl-PL" sz="1100" dirty="0"/>
          </a:p>
        </p:txBody>
      </p:sp>
      <p:sp>
        <p:nvSpPr>
          <p:cNvPr id="4" name="Symbol zastępczy stopki 3">
            <a:extLst>
              <a:ext uri="{FF2B5EF4-FFF2-40B4-BE49-F238E27FC236}">
                <a16:creationId xmlns:a16="http://schemas.microsoft.com/office/drawing/2014/main" xmlns="" id="{B5CED0C5-F701-419A-789C-D3D0FEE57683}"/>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80</a:t>
            </a:fld>
            <a:endParaRPr lang="pl-PL"/>
          </a:p>
        </p:txBody>
      </p:sp>
    </p:spTree>
    <p:extLst>
      <p:ext uri="{BB962C8B-B14F-4D97-AF65-F5344CB8AC3E}">
        <p14:creationId xmlns:p14="http://schemas.microsoft.com/office/powerpoint/2010/main" val="20658157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F88435-EAEB-217F-80C1-4B8CA042E24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4636D2EF-C4A3-F140-2031-4F95F6123CB8}"/>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20B5D858-6567-A494-E4E0-740C101F89BA}"/>
              </a:ext>
            </a:extLst>
          </p:cNvPr>
          <p:cNvSpPr>
            <a:spLocks noGrp="1"/>
          </p:cNvSpPr>
          <p:nvPr>
            <p:ph idx="1"/>
          </p:nvPr>
        </p:nvSpPr>
        <p:spPr>
          <a:xfrm>
            <a:off x="838200" y="1207768"/>
            <a:ext cx="10515600" cy="4713367"/>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Kierunki rozwoju systemów komunikacji, infrastruktury technicznej i społecznej</a:t>
            </a:r>
          </a:p>
          <a:p>
            <a:pPr marL="0" indent="0">
              <a:buNone/>
            </a:pPr>
            <a:r>
              <a:rPr lang="pl-PL" sz="1200" b="1" dirty="0">
                <a:latin typeface="Cambria"/>
                <a:ea typeface="Cambria"/>
              </a:rPr>
              <a:t>Rekomenduje się:</a:t>
            </a:r>
          </a:p>
          <a:p>
            <a:pPr lvl="0"/>
            <a:r>
              <a:rPr lang="pl-PL" sz="1200" dirty="0">
                <a:latin typeface="Cambria"/>
                <a:ea typeface="Cambria"/>
              </a:rPr>
              <a:t>wspieranie rozwoju energetyki konwencjonalnej, w szczególności poprzez rozbudowę systemu sieci przesyłowych (110/15 </a:t>
            </a:r>
            <a:r>
              <a:rPr lang="pl-PL" sz="1200" dirty="0" err="1">
                <a:latin typeface="Cambria"/>
                <a:ea typeface="Cambria"/>
              </a:rPr>
              <a:t>kV</a:t>
            </a:r>
            <a:r>
              <a:rPr lang="pl-PL" sz="1200" dirty="0">
                <a:latin typeface="Cambria"/>
                <a:ea typeface="Cambria"/>
              </a:rPr>
              <a:t>), z uwzględnieniem dynamicznego rozwoju odnawialnych źródeł energii oraz systemów jej magazynowania (zdolnego do dostarczania i odbioru wyprodukowanej lokalnie energii elektrycznej),</a:t>
            </a:r>
            <a:endParaRPr lang="pl-PL" dirty="0"/>
          </a:p>
          <a:p>
            <a:pPr lvl="0"/>
            <a:r>
              <a:rPr lang="pl-PL" sz="1200" dirty="0">
                <a:latin typeface="Cambria"/>
                <a:ea typeface="Cambria"/>
              </a:rPr>
              <a:t>wdrożenie działań służących ograniczaniu ubóstwa energetycznego oraz wspieranie i inicjowanie rozwoju energetyki obywatelskiej oraz lokalnych społeczności energetycznych,</a:t>
            </a:r>
          </a:p>
          <a:p>
            <a:pPr lvl="0"/>
            <a:r>
              <a:rPr lang="pl-PL" sz="1200" dirty="0">
                <a:latin typeface="Cambria"/>
                <a:ea typeface="Cambria"/>
              </a:rPr>
              <a:t>działania na rzecz wykorzystania lokalnego potencjału dla rozwoju energetyki opartej na odnawialnych źródłach energii wiatrowej, geotermalnej lub hydrotermalnej, biomasy lub biogazu na terenie gminy – z wykluczeniem lokalizacji lub rozwiązań mogących wywoływać negatywny wpływ na otoczenie, </a:t>
            </a:r>
          </a:p>
          <a:p>
            <a:pPr lvl="0"/>
            <a:r>
              <a:rPr lang="pl-PL" sz="1200" dirty="0">
                <a:latin typeface="Cambria"/>
                <a:ea typeface="Cambria"/>
              </a:rPr>
              <a:t>wspieranie rozwoju instalacji solarnych (kolektorów słonecznych i paneli fotowoltaicznych) na dachach budynków i w obrębie terenów zainwestowanych - na terenie całej gminy.</a:t>
            </a:r>
          </a:p>
          <a:p>
            <a:pPr lvl="0"/>
            <a:r>
              <a:rPr lang="pl-PL" sz="1200" dirty="0">
                <a:latin typeface="Cambria"/>
                <a:ea typeface="Cambria"/>
              </a:rPr>
              <a:t>wspieranie transformacji systemów ciepłowniczych i wymiany źródeł zasilania w ciepłowniach, w szczególności w oparciu kogeneracje,</a:t>
            </a:r>
          </a:p>
          <a:p>
            <a:pPr lvl="0"/>
            <a:r>
              <a:rPr lang="pl-PL" sz="1200" dirty="0">
                <a:latin typeface="Cambria"/>
                <a:ea typeface="Cambria"/>
              </a:rPr>
              <a:t>zmniejszenie zapotrzebowania na energię poprzez odpowiednie gospodarowanie przestrzenią i stosowanie narzędzi planistycznych w celu efektywnego planowania struktur osadniczych (</a:t>
            </a:r>
            <a:r>
              <a:rPr lang="pl-PL" sz="1200" dirty="0" err="1">
                <a:latin typeface="Cambria"/>
                <a:ea typeface="Cambria"/>
              </a:rPr>
              <a:t>samobilansowanie</a:t>
            </a:r>
            <a:r>
              <a:rPr lang="pl-PL" sz="1200" dirty="0">
                <a:latin typeface="Cambria"/>
                <a:ea typeface="Cambria"/>
              </a:rPr>
              <a:t>),</a:t>
            </a:r>
          </a:p>
          <a:p>
            <a:pPr lvl="0"/>
            <a:r>
              <a:rPr lang="pl-PL" sz="1200" dirty="0">
                <a:latin typeface="Cambria"/>
                <a:ea typeface="Cambria"/>
              </a:rPr>
              <a:t>wspieranie ograniczania niskiej emisji i poprawy efektywności energetycznej budynków,</a:t>
            </a:r>
          </a:p>
          <a:p>
            <a:pPr lvl="0"/>
            <a:r>
              <a:rPr lang="pl-PL" sz="1200" dirty="0">
                <a:latin typeface="Cambria"/>
                <a:ea typeface="Cambria"/>
              </a:rPr>
              <a:t>ograniczenie emisji zanieczyszczeń transportowych w mieście poprzez stosowanie rozwiązań na rzecz czystego transportu.</a:t>
            </a:r>
          </a:p>
          <a:p>
            <a:pPr marL="0" indent="0">
              <a:buNone/>
            </a:pPr>
            <a:endParaRPr lang="pl-PL" sz="1100" dirty="0"/>
          </a:p>
        </p:txBody>
      </p:sp>
      <p:sp>
        <p:nvSpPr>
          <p:cNvPr id="4" name="Symbol zastępczy stopki 3">
            <a:extLst>
              <a:ext uri="{FF2B5EF4-FFF2-40B4-BE49-F238E27FC236}">
                <a16:creationId xmlns:a16="http://schemas.microsoft.com/office/drawing/2014/main" xmlns="" id="{0CE287F2-DCC2-8ADF-2F41-D7BABC4E0C9F}"/>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81</a:t>
            </a:fld>
            <a:endParaRPr lang="pl-PL"/>
          </a:p>
        </p:txBody>
      </p:sp>
    </p:spTree>
    <p:extLst>
      <p:ext uri="{BB962C8B-B14F-4D97-AF65-F5344CB8AC3E}">
        <p14:creationId xmlns:p14="http://schemas.microsoft.com/office/powerpoint/2010/main" val="40472828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AB5429-E238-6C25-56FE-E453F02C85B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5D2120D1-1713-5462-1C8C-E7554A8862B6}"/>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24A5E2C0-854F-9D51-7E03-F6BE213B82EB}"/>
              </a:ext>
            </a:extLst>
          </p:cNvPr>
          <p:cNvSpPr>
            <a:spLocks noGrp="1"/>
          </p:cNvSpPr>
          <p:nvPr>
            <p:ph idx="1"/>
          </p:nvPr>
        </p:nvSpPr>
        <p:spPr>
          <a:xfrm>
            <a:off x="838200" y="1207768"/>
            <a:ext cx="10515600" cy="4713367"/>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Kierunki rozwoju systemów komunikacji, infrastruktury technicznej i społecznej</a:t>
            </a:r>
          </a:p>
          <a:p>
            <a:pPr marL="0" lvl="0" indent="0">
              <a:buNone/>
            </a:pPr>
            <a:r>
              <a:rPr lang="pl-PL" sz="1200" b="1" dirty="0">
                <a:latin typeface="Cambria"/>
                <a:ea typeface="Cambria"/>
              </a:rPr>
              <a:t>Rekomenduje się:</a:t>
            </a:r>
          </a:p>
          <a:p>
            <a:pPr lvl="0"/>
            <a:r>
              <a:rPr lang="pl-PL" sz="1200" dirty="0">
                <a:latin typeface="Cambria"/>
                <a:ea typeface="Cambria"/>
              </a:rPr>
              <a:t>rozbudowę systemu obiektów świadczących usługi publiczne, w szczególności w centrum gminy i jednostkach stanowiących centra lokalne na obszarach wiejskich,</a:t>
            </a:r>
          </a:p>
          <a:p>
            <a:pPr lvl="0"/>
            <a:r>
              <a:rPr lang="pl-PL" sz="1200" dirty="0">
                <a:latin typeface="Cambria"/>
                <a:ea typeface="Cambria"/>
              </a:rPr>
              <a:t>realizację projektów zapewniających integrację różnych kultur,</a:t>
            </a:r>
          </a:p>
          <a:p>
            <a:pPr lvl="0"/>
            <a:r>
              <a:rPr lang="pl-PL" sz="1200" dirty="0">
                <a:latin typeface="Cambria"/>
                <a:ea typeface="Cambria"/>
              </a:rPr>
              <a:t>ułatwienia dostępowe w obiektach gminnych świadczących usługi dla osób ze specjalnymi potrzebami edukacyjnymi lub niepełnosprawnościami,</a:t>
            </a:r>
          </a:p>
          <a:p>
            <a:pPr lvl="0"/>
            <a:r>
              <a:rPr lang="pl-PL" sz="1200" dirty="0">
                <a:latin typeface="Cambria"/>
                <a:ea typeface="Cambria"/>
              </a:rPr>
              <a:t>rozwój infrastruktury sportowej i rekreacyjnej poprzez wsparcia dla inwestycji gminnych i prywatnych, a także budowę zbiornika retencyjnego w Chlebni, </a:t>
            </a:r>
          </a:p>
          <a:p>
            <a:pPr lvl="0"/>
            <a:r>
              <a:rPr lang="pl-PL" sz="1200" dirty="0">
                <a:latin typeface="Cambria"/>
                <a:ea typeface="Cambria"/>
              </a:rPr>
              <a:t>rozwój infrastruktury kultury, w tym konsekwentnej rewitalizacji zaniedbanych obszarów i obiektów w gminie, </a:t>
            </a:r>
          </a:p>
          <a:p>
            <a:pPr lvl="0"/>
            <a:r>
              <a:rPr lang="pl-PL" sz="1200" dirty="0">
                <a:latin typeface="Cambria"/>
                <a:ea typeface="Cambria"/>
              </a:rPr>
              <a:t>rozwój infrastruktury usług medycznych, </a:t>
            </a:r>
          </a:p>
          <a:p>
            <a:pPr lvl="0"/>
            <a:r>
              <a:rPr lang="pl-PL" sz="1200" dirty="0">
                <a:latin typeface="Cambria"/>
                <a:ea typeface="Cambria"/>
              </a:rPr>
              <a:t>rozwój usług publicznych, w tym społecznych we współpracy z organizacjami społecznych oraz podmiotami prywatnymi, m. in. poprzez wdrażanie systemów dotacyjnych oraz programów zachęt,</a:t>
            </a:r>
          </a:p>
          <a:p>
            <a:pPr lvl="0"/>
            <a:r>
              <a:rPr lang="pl-PL" sz="1200" dirty="0">
                <a:latin typeface="Cambria"/>
                <a:ea typeface="Cambria"/>
              </a:rPr>
              <a:t>cyfryzację usług publicznych, wprowadzanie inteligentnych systemów zarządzania usługami i zasobami w gminie, eliminację barier cyfrowych,</a:t>
            </a:r>
          </a:p>
          <a:p>
            <a:pPr lvl="0"/>
            <a:r>
              <a:rPr lang="pl-PL" sz="1200" dirty="0">
                <a:latin typeface="Cambria"/>
                <a:ea typeface="Cambria"/>
              </a:rPr>
              <a:t>rozwój współpracy z innymi jednostkami samorządu terytorialnego, w tym z obszaru funkcjonalnego w celu zintegrowania dostępu do różnych i uzupełniających się usług publicznych.</a:t>
            </a:r>
          </a:p>
          <a:p>
            <a:pPr marL="0" indent="0">
              <a:buNone/>
            </a:pPr>
            <a:endParaRPr lang="pl-PL" sz="1100" dirty="0"/>
          </a:p>
        </p:txBody>
      </p:sp>
      <p:sp>
        <p:nvSpPr>
          <p:cNvPr id="4" name="Symbol zastępczy stopki 3">
            <a:extLst>
              <a:ext uri="{FF2B5EF4-FFF2-40B4-BE49-F238E27FC236}">
                <a16:creationId xmlns:a16="http://schemas.microsoft.com/office/drawing/2014/main" xmlns="" id="{A3E53DF5-11FD-3703-5D8E-522009AEFA5F}"/>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82</a:t>
            </a:fld>
            <a:endParaRPr lang="pl-PL"/>
          </a:p>
        </p:txBody>
      </p:sp>
    </p:spTree>
    <p:extLst>
      <p:ext uri="{BB962C8B-B14F-4D97-AF65-F5344CB8AC3E}">
        <p14:creationId xmlns:p14="http://schemas.microsoft.com/office/powerpoint/2010/main" val="5874781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p:cNvSpPr>
            <a:spLocks noGrp="1"/>
          </p:cNvSpPr>
          <p:nvPr>
            <p:ph idx="1"/>
          </p:nvPr>
        </p:nvSpPr>
        <p:spPr>
          <a:xfrm>
            <a:off x="838200" y="1207768"/>
            <a:ext cx="10515600" cy="4351338"/>
          </a:xfrm>
        </p:spPr>
        <p:txBody>
          <a:bodyPr vert="horz" lIns="91440" tIns="45720" rIns="91440" bIns="45720" rtlCol="0" anchor="t">
            <a:normAutofit/>
          </a:bodyPr>
          <a:lstStyle/>
          <a:p>
            <a:pPr marL="0" lvl="0" indent="0">
              <a:buNone/>
            </a:pPr>
            <a:r>
              <a:rPr lang="pl-PL" sz="1400" b="1" cap="all" dirty="0">
                <a:solidFill>
                  <a:srgbClr val="C00000"/>
                </a:solidFill>
                <a:latin typeface="Cambria"/>
                <a:ea typeface="Cambria"/>
              </a:rPr>
              <a:t>Zasady lokalizacji przedsięwzięć mogących znacząco oddziaływać na środowisko</a:t>
            </a:r>
          </a:p>
          <a:p>
            <a:pPr marL="0" indent="0">
              <a:buNone/>
            </a:pPr>
            <a:r>
              <a:rPr lang="pl-PL" sz="1200" b="1" dirty="0">
                <a:latin typeface="Cambria"/>
                <a:ea typeface="Cambria"/>
              </a:rPr>
              <a:t>Rekomenduje się:</a:t>
            </a:r>
          </a:p>
          <a:p>
            <a:r>
              <a:rPr lang="pl-PL" sz="1200" dirty="0">
                <a:latin typeface="Cambria"/>
                <a:ea typeface="Cambria"/>
              </a:rPr>
              <a:t>realizowanie nowych inwestycji z uwzględnieniem:</a:t>
            </a:r>
          </a:p>
          <a:p>
            <a:pPr lvl="1">
              <a:buFont typeface="Courier New" panose="02070309020205020404" pitchFamily="49" charset="0"/>
              <a:buChar char="o"/>
            </a:pPr>
            <a:r>
              <a:rPr lang="pl-PL" sz="1200" dirty="0">
                <a:latin typeface="Cambria"/>
                <a:ea typeface="Cambria"/>
              </a:rPr>
              <a:t>zapewnienia ciągłości powiązań/korytarzy ekologicznych; </a:t>
            </a:r>
          </a:p>
          <a:p>
            <a:pPr lvl="1">
              <a:buFont typeface="Courier New" panose="02070309020205020404" pitchFamily="49" charset="0"/>
              <a:buChar char="o"/>
            </a:pPr>
            <a:r>
              <a:rPr lang="pl-PL" sz="1200" dirty="0">
                <a:latin typeface="Cambria"/>
                <a:ea typeface="Cambria"/>
              </a:rPr>
              <a:t>ochronę przed działalnością inwestycyjną uniemożliwiającą zachowanie ciągłości i funkcjonalności powiązań; </a:t>
            </a:r>
          </a:p>
          <a:p>
            <a:pPr lvl="1">
              <a:buFont typeface="Courier New" panose="02070309020205020404" pitchFamily="49" charset="0"/>
              <a:buChar char="o"/>
            </a:pPr>
            <a:r>
              <a:rPr lang="pl-PL" sz="1200" dirty="0">
                <a:latin typeface="Cambria"/>
                <a:ea typeface="Cambria"/>
              </a:rPr>
              <a:t>ograniczanie przekształcania terenów przyrodniczo najcenniejszych; </a:t>
            </a:r>
          </a:p>
          <a:p>
            <a:pPr lvl="1">
              <a:buFont typeface="Courier New" panose="02070309020205020404" pitchFamily="49" charset="0"/>
              <a:buChar char="o"/>
            </a:pPr>
            <a:r>
              <a:rPr lang="pl-PL" sz="1200" dirty="0">
                <a:latin typeface="Cambria"/>
                <a:ea typeface="Cambria"/>
              </a:rPr>
              <a:t>wzmacnianie istniejących powiązań i korytarzy (nowe trwałe użytki zielone, lasy, zadrzewienia i zakrzewienia, drzewa i aleje, wody powierzchniowe, grunty orne);</a:t>
            </a:r>
          </a:p>
          <a:p>
            <a:pPr lvl="1">
              <a:buFont typeface="Courier New" panose="02070309020205020404" pitchFamily="49" charset="0"/>
              <a:buChar char="o"/>
            </a:pPr>
            <a:r>
              <a:rPr lang="pl-PL" sz="1200" dirty="0">
                <a:latin typeface="Cambria"/>
                <a:ea typeface="Cambria"/>
              </a:rPr>
              <a:t>wzbogacanie struktury zieleni urządzonej gminy (skwery, parki) o nowe realizacje, w szczególności zapewniające ciągłość obszarów zielonych; </a:t>
            </a:r>
          </a:p>
          <a:p>
            <a:pPr lvl="1">
              <a:buFont typeface="Courier New" panose="02070309020205020404" pitchFamily="49" charset="0"/>
              <a:buChar char="o"/>
            </a:pPr>
            <a:r>
              <a:rPr lang="pl-PL" sz="1200" dirty="0">
                <a:latin typeface="Cambria"/>
                <a:ea typeface="Cambria"/>
              </a:rPr>
              <a:t>realizacja programów i działań zwiększających bioróżnorodność obszaru gminy,</a:t>
            </a:r>
          </a:p>
          <a:p>
            <a:r>
              <a:rPr lang="pl-PL" sz="1200" dirty="0">
                <a:latin typeface="Cambria"/>
                <a:ea typeface="Cambria"/>
              </a:rPr>
              <a:t>ograniczanie indywidualnej zabudowy realizowanej w formach rozproszonych, stanowiących zagrożenie dla środowiska oraz element ekspansji na tereny otwarte i zawłaszczania najbardziej atrakcyjnych elementów krajobrazu, który stanowi dobro wspólne i powinien podlegać ochronie,</a:t>
            </a:r>
          </a:p>
          <a:p>
            <a:r>
              <a:rPr lang="pl-PL" sz="1200" dirty="0">
                <a:latin typeface="Cambria"/>
                <a:ea typeface="Cambria"/>
              </a:rPr>
              <a:t>przestrzeganie zasady, że przedsięwzięcia służące działalności usługowej lub przemysłowej/produkcyjnej) nie mogą powodować przekraczania dopuszczalnych norm w zakresie  emisji szkodliwych substancji, promieniowania elektromagnetycznego, hałasu oraz wibracji itd. poza działkę budowlaną.</a:t>
            </a:r>
          </a:p>
          <a:p>
            <a:pPr marL="0" indent="0">
              <a:buNone/>
            </a:pPr>
            <a:endParaRPr lang="pl-PL" sz="11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83</a:t>
            </a:fld>
            <a:endParaRPr lang="pl-PL"/>
          </a:p>
        </p:txBody>
      </p:sp>
    </p:spTree>
    <p:extLst>
      <p:ext uri="{BB962C8B-B14F-4D97-AF65-F5344CB8AC3E}">
        <p14:creationId xmlns:p14="http://schemas.microsoft.com/office/powerpoint/2010/main" val="35751261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p:cNvSpPr>
            <a:spLocks noGrp="1"/>
          </p:cNvSpPr>
          <p:nvPr>
            <p:ph idx="1"/>
          </p:nvPr>
        </p:nvSpPr>
        <p:spPr>
          <a:xfrm>
            <a:off x="838200" y="1207768"/>
            <a:ext cx="10637078" cy="4351338"/>
          </a:xfrm>
        </p:spPr>
        <p:txBody>
          <a:bodyPr vert="horz" lIns="91440" tIns="45720" rIns="91440" bIns="45720" rtlCol="0" anchor="t">
            <a:noAutofit/>
          </a:bodyPr>
          <a:lstStyle/>
          <a:p>
            <a:pPr marL="0" lvl="0" indent="0">
              <a:buNone/>
            </a:pPr>
            <a:r>
              <a:rPr lang="pl-PL" sz="1400" b="1" cap="all" dirty="0">
                <a:solidFill>
                  <a:srgbClr val="C00000"/>
                </a:solidFill>
                <a:latin typeface="Cambria"/>
                <a:ea typeface="Cambria"/>
              </a:rPr>
              <a:t>Zasady kształtowania rolniczej i leśnej przestrzeni produkcyjnej</a:t>
            </a:r>
          </a:p>
          <a:p>
            <a:pPr marL="0" lvl="0" indent="0">
              <a:buNone/>
            </a:pPr>
            <a:r>
              <a:rPr lang="pl-PL" sz="1200" b="1" dirty="0">
                <a:latin typeface="Cambria"/>
                <a:ea typeface="Cambria"/>
              </a:rPr>
              <a:t>Rekomenduje się:</a:t>
            </a:r>
          </a:p>
          <a:p>
            <a:pPr lvl="0">
              <a:spcBef>
                <a:spcPts val="600"/>
              </a:spcBef>
            </a:pPr>
            <a:r>
              <a:rPr lang="pl-PL" sz="1200" dirty="0">
                <a:latin typeface="Cambria"/>
                <a:ea typeface="Cambria"/>
              </a:rPr>
              <a:t>wspieranie rozwoju rolnictwa zintegrowanego z przetwórstwem rolno-spożywczym,</a:t>
            </a:r>
          </a:p>
          <a:p>
            <a:pPr lvl="0"/>
            <a:r>
              <a:rPr lang="pl-PL" sz="1200" dirty="0">
                <a:latin typeface="Cambria"/>
                <a:ea typeface="Cambria"/>
              </a:rPr>
              <a:t>wspieranie lokalnego rynku handlu płodami rolnymi, </a:t>
            </a:r>
          </a:p>
          <a:p>
            <a:r>
              <a:rPr lang="pl-PL" sz="1200" dirty="0">
                <a:latin typeface="Cambria"/>
                <a:ea typeface="Cambria"/>
              </a:rPr>
              <a:t>wspieranie rozwoju leśnictwa zintegrowanego z polityką przestrzenną w zakresie zachowania i rozwoju zielono-niebieskiej infrastruktury.</a:t>
            </a:r>
            <a:br>
              <a:rPr lang="pl-PL" sz="1200" dirty="0">
                <a:latin typeface="Cambria"/>
                <a:ea typeface="Cambria"/>
              </a:rPr>
            </a:br>
            <a:endParaRPr lang="pl-PL" sz="1200" dirty="0">
              <a:latin typeface="Cambria"/>
              <a:ea typeface="Cambria"/>
            </a:endParaRPr>
          </a:p>
          <a:p>
            <a:pPr marL="0" indent="0">
              <a:buNone/>
            </a:pPr>
            <a:r>
              <a:rPr lang="pl-PL" sz="1400" b="1" cap="all" dirty="0">
                <a:solidFill>
                  <a:srgbClr val="C00000"/>
                </a:solidFill>
                <a:latin typeface="Cambria"/>
                <a:ea typeface="Cambria"/>
              </a:rPr>
              <a:t>Zasady kształtowania zagospodarowania przestrzennego na obszarach zdegradowanych i wymagających przekształceń, rehabilitacji, rekultywacji i </a:t>
            </a:r>
            <a:r>
              <a:rPr lang="pl-PL" sz="1400" b="1" cap="all" dirty="0" err="1">
                <a:solidFill>
                  <a:srgbClr val="C00000"/>
                </a:solidFill>
                <a:latin typeface="Cambria"/>
                <a:ea typeface="Cambria"/>
              </a:rPr>
              <a:t>remediacji</a:t>
            </a:r>
            <a:r>
              <a:rPr lang="pl-PL" sz="1400" b="1" cap="all" dirty="0">
                <a:solidFill>
                  <a:srgbClr val="C00000"/>
                </a:solidFill>
                <a:latin typeface="Cambria"/>
                <a:ea typeface="Cambria"/>
              </a:rPr>
              <a:t> </a:t>
            </a:r>
            <a:endParaRPr lang="en-US" sz="1400" dirty="0">
              <a:latin typeface="Cambria"/>
              <a:ea typeface="Cambria"/>
            </a:endParaRPr>
          </a:p>
          <a:p>
            <a:pPr marL="0" indent="0">
              <a:buNone/>
            </a:pPr>
            <a:r>
              <a:rPr lang="pl-PL" sz="1200" b="1" dirty="0">
                <a:latin typeface="Cambria"/>
                <a:ea typeface="Cambria"/>
              </a:rPr>
              <a:t>Rekomenduje się:</a:t>
            </a:r>
            <a:endParaRPr lang="en-US" sz="1200" b="1" dirty="0">
              <a:latin typeface="Cambria"/>
              <a:ea typeface="Cambria"/>
            </a:endParaRPr>
          </a:p>
          <a:p>
            <a:pPr>
              <a:buFont typeface="Arial"/>
              <a:buChar char="•"/>
            </a:pPr>
            <a:r>
              <a:rPr lang="pl-PL" sz="1200" dirty="0">
                <a:latin typeface="Cambria"/>
                <a:ea typeface="Cambria"/>
              </a:rPr>
              <a:t>planowanie funkcji i przeznaczenia przestrzeni w spójności z Gminnym Programem Rewitalizacji Grodziska Mazowieckiego,</a:t>
            </a:r>
            <a:endParaRPr lang="en-US" sz="1200" dirty="0">
              <a:latin typeface="Cambria"/>
              <a:ea typeface="Cambria"/>
            </a:endParaRPr>
          </a:p>
          <a:p>
            <a:pPr>
              <a:buFont typeface="Arial"/>
              <a:buChar char="•"/>
            </a:pPr>
            <a:r>
              <a:rPr lang="pl-PL" sz="1200" dirty="0">
                <a:latin typeface="Cambria"/>
                <a:ea typeface="Cambria"/>
              </a:rPr>
              <a:t>wspieranie rewitalizacji zdegradowanych obszarów miejskich i wiejskich, w tym poprzemysłowych.</a:t>
            </a:r>
          </a:p>
          <a:p>
            <a:pPr marL="0" indent="0">
              <a:buNone/>
            </a:pPr>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84</a:t>
            </a:fld>
            <a:endParaRPr lang="pl-PL"/>
          </a:p>
        </p:txBody>
      </p:sp>
    </p:spTree>
    <p:extLst>
      <p:ext uri="{BB962C8B-B14F-4D97-AF65-F5344CB8AC3E}">
        <p14:creationId xmlns:p14="http://schemas.microsoft.com/office/powerpoint/2010/main" val="35606843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B5C7E4-05F9-7407-DF25-30AD75D5CD9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xmlns="" id="{24D5A086-5390-A43B-B9DB-869FDE4DBB4D}"/>
              </a:ext>
            </a:extLst>
          </p:cNvPr>
          <p:cNvSpPr>
            <a:spLocks noGrp="1"/>
          </p:cNvSpPr>
          <p:nvPr>
            <p:ph type="title"/>
          </p:nvPr>
        </p:nvSpPr>
        <p:spPr/>
        <p:txBody>
          <a:bodyPr>
            <a:normAutofit fontScale="90000"/>
          </a:bodyPr>
          <a:lstStyle/>
          <a:p>
            <a:r>
              <a:rPr lang="pl-PL"/>
              <a:t>Ustalenia i rekomendacje w zakresie polityki przestrzennej </a:t>
            </a:r>
          </a:p>
        </p:txBody>
      </p:sp>
      <p:sp>
        <p:nvSpPr>
          <p:cNvPr id="3" name="Symbol zastępczy zawartości 2">
            <a:extLst>
              <a:ext uri="{FF2B5EF4-FFF2-40B4-BE49-F238E27FC236}">
                <a16:creationId xmlns:a16="http://schemas.microsoft.com/office/drawing/2014/main" xmlns="" id="{62D65469-042E-2383-16EE-7E84E9188173}"/>
              </a:ext>
            </a:extLst>
          </p:cNvPr>
          <p:cNvSpPr>
            <a:spLocks noGrp="1"/>
          </p:cNvSpPr>
          <p:nvPr>
            <p:ph idx="1"/>
          </p:nvPr>
        </p:nvSpPr>
        <p:spPr>
          <a:xfrm>
            <a:off x="838200" y="1207768"/>
            <a:ext cx="10637078" cy="4351338"/>
          </a:xfrm>
        </p:spPr>
        <p:txBody>
          <a:bodyPr vert="horz" lIns="91440" tIns="45720" rIns="91440" bIns="45720" rtlCol="0" anchor="t">
            <a:noAutofit/>
          </a:bodyPr>
          <a:lstStyle/>
          <a:p>
            <a:pPr marL="0" indent="0">
              <a:buNone/>
            </a:pPr>
            <a:r>
              <a:rPr lang="pl-PL" sz="1400" b="1" cap="all">
                <a:solidFill>
                  <a:srgbClr val="C00000"/>
                </a:solidFill>
                <a:latin typeface="Cambria"/>
                <a:ea typeface="Cambria"/>
              </a:rPr>
              <a:t>Zasady lokalizacji urządzeń wytwarzających energię o mocy zainstalowanej przekraczającej 500kW</a:t>
            </a:r>
            <a:endParaRPr lang="en-US" sz="1400">
              <a:latin typeface="Cambria"/>
              <a:ea typeface="Cambria"/>
            </a:endParaRPr>
          </a:p>
          <a:p>
            <a:pPr marL="0" indent="0">
              <a:buNone/>
            </a:pPr>
            <a:r>
              <a:rPr lang="pl-PL" sz="1200" b="1">
                <a:latin typeface="Cambria"/>
                <a:ea typeface="Cambria"/>
              </a:rPr>
              <a:t>Rekomenduje się:</a:t>
            </a:r>
          </a:p>
          <a:p>
            <a:r>
              <a:rPr lang="pl-PL" sz="1200">
                <a:latin typeface="Cambria"/>
                <a:ea typeface="Cambria"/>
              </a:rPr>
              <a:t>lokalizowanie urządzeń wytwarzających energię o mocy zainstalowanej przekraczającej 500 kW w pierwszej kolejności na terenach logistyczno-magazynowych i produkcyjnych, zdegradowanych lub na gruntach najniższych klas bonitacyjnych,</a:t>
            </a:r>
            <a:endParaRPr lang="en-US" sz="1200">
              <a:latin typeface="Cambria"/>
              <a:ea typeface="Cambria"/>
            </a:endParaRPr>
          </a:p>
          <a:p>
            <a:pPr>
              <a:buFont typeface="Arial"/>
              <a:buChar char="•"/>
            </a:pPr>
            <a:r>
              <a:rPr lang="pl-PL" sz="1200">
                <a:latin typeface="Cambria"/>
                <a:ea typeface="Cambria"/>
              </a:rPr>
              <a:t>ograniczone wspieranie rozwoju farm fotowoltaicznych lub wiatrowych o mocy powyżej 500 kW: </a:t>
            </a:r>
            <a:endParaRPr lang="en-US" sz="1200">
              <a:latin typeface="Cambria"/>
              <a:ea typeface="Cambria"/>
            </a:endParaRPr>
          </a:p>
          <a:p>
            <a:pPr marL="971550" lvl="1" indent="-285750">
              <a:buFont typeface="Courier New,monospace"/>
              <a:buChar char="o"/>
            </a:pPr>
            <a:r>
              <a:rPr lang="pl-PL" sz="1200">
                <a:latin typeface="Cambria"/>
                <a:ea typeface="Cambria"/>
              </a:rPr>
              <a:t>na obszarach chronionych,</a:t>
            </a:r>
            <a:endParaRPr lang="en-US" sz="1200">
              <a:latin typeface="Cambria"/>
              <a:ea typeface="Cambria"/>
            </a:endParaRPr>
          </a:p>
          <a:p>
            <a:pPr marL="971550" lvl="1" indent="-285750">
              <a:buFont typeface="Courier New,monospace"/>
              <a:buChar char="o"/>
            </a:pPr>
            <a:r>
              <a:rPr lang="pl-PL" sz="1200">
                <a:latin typeface="Cambria"/>
                <a:ea typeface="Cambria"/>
              </a:rPr>
              <a:t>na gruntach wysokich klas bonitacyjnych (I-III), w obrębie kompleksów glebowych o wysokiej przydatności rolniczej,</a:t>
            </a:r>
            <a:endParaRPr lang="en-US" sz="1200">
              <a:latin typeface="Cambria"/>
              <a:ea typeface="Cambria"/>
            </a:endParaRPr>
          </a:p>
          <a:p>
            <a:pPr marL="971550" lvl="1" indent="-285750">
              <a:buFont typeface="Courier New,monospace"/>
              <a:buChar char="o"/>
            </a:pPr>
            <a:r>
              <a:rPr lang="pl-PL" sz="1200">
                <a:latin typeface="Cambria"/>
                <a:ea typeface="Cambria"/>
              </a:rPr>
              <a:t>w obrębie regionalnych lub lokalnych korytarzy ekologicznych, gdzie mogłyby zakłócać naturalne procesy migracji zwierząt,</a:t>
            </a:r>
            <a:endParaRPr lang="en-US" sz="1200">
              <a:latin typeface="Cambria"/>
              <a:ea typeface="Cambria"/>
            </a:endParaRPr>
          </a:p>
          <a:p>
            <a:pPr marL="971550" lvl="1" indent="-285750">
              <a:buFont typeface="Courier New,monospace"/>
              <a:buChar char="o"/>
            </a:pPr>
            <a:r>
              <a:rPr lang="pl-PL" sz="1200">
                <a:latin typeface="Cambria"/>
                <a:ea typeface="Cambria"/>
              </a:rPr>
              <a:t>na terenach otwartych o wyróżniających się walorach przyrodniczych i krajobrazowych, gdzie mogłyby te walory degradować.</a:t>
            </a:r>
            <a:endParaRPr lang="pl-PL" sz="1200"/>
          </a:p>
        </p:txBody>
      </p:sp>
      <p:sp>
        <p:nvSpPr>
          <p:cNvPr id="4" name="Symbol zastępczy stopki 3">
            <a:extLst>
              <a:ext uri="{FF2B5EF4-FFF2-40B4-BE49-F238E27FC236}">
                <a16:creationId xmlns:a16="http://schemas.microsoft.com/office/drawing/2014/main" xmlns="" id="{46D1B1A5-1024-1226-7D14-146B350C471B}"/>
              </a:ext>
            </a:extLst>
          </p:cNvPr>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85</a:t>
            </a:fld>
            <a:endParaRPr lang="pl-PL"/>
          </a:p>
        </p:txBody>
      </p:sp>
    </p:spTree>
    <p:extLst>
      <p:ext uri="{BB962C8B-B14F-4D97-AF65-F5344CB8AC3E}">
        <p14:creationId xmlns:p14="http://schemas.microsoft.com/office/powerpoint/2010/main" val="10084546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39815" y="632142"/>
            <a:ext cx="4032235" cy="1600200"/>
          </a:xfrm>
        </p:spPr>
        <p:txBody>
          <a:bodyPr>
            <a:normAutofit fontScale="90000"/>
          </a:bodyPr>
          <a:lstStyle/>
          <a:p>
            <a:r>
              <a:rPr lang="pl-PL"/>
              <a:t>Obszary strategicznej interwencji w strategii województwa mazowieckiego</a:t>
            </a:r>
          </a:p>
        </p:txBody>
      </p:sp>
      <p:sp>
        <p:nvSpPr>
          <p:cNvPr id="4" name="Symbol zastępczy tekstu 3"/>
          <p:cNvSpPr>
            <a:spLocks noGrp="1"/>
          </p:cNvSpPr>
          <p:nvPr>
            <p:ph type="body" sz="half" idx="2"/>
          </p:nvPr>
        </p:nvSpPr>
        <p:spPr>
          <a:xfrm>
            <a:off x="939815" y="2405061"/>
            <a:ext cx="4221333" cy="4144148"/>
          </a:xfrm>
        </p:spPr>
        <p:txBody>
          <a:bodyPr>
            <a:normAutofit/>
          </a:bodyPr>
          <a:lstStyle/>
          <a:p>
            <a:r>
              <a:rPr lang="pl-PL" sz="1200"/>
              <a:t>W Strategii rozwoju województwa mazowieckiego 2030+ (SRWM), przyjętej uchwałą nr 72/22 Sejmiku Województwa Mazowieckiego z dnia 24 maja 2022 r. zidentyfikowano obszary strategicznej interwencji (OSI) z poziomu krajowego (Strategii Odpowiedzialnego Rozwoju [SOR] i Krajowej Strategii Rozwoju Regionalnego 2030 [KSRR]) oraz z poziomu regionalnego.</a:t>
            </a:r>
          </a:p>
          <a:p>
            <a:r>
              <a:rPr lang="pl-PL" sz="1200"/>
              <a:t>Na obszarze gminy Grodzisk Mazowiecki nie występują OSI z poziomu krajowego. Na poziomie regionalnym  zostały wyznaczone dwa typy OSI:</a:t>
            </a:r>
          </a:p>
          <a:p>
            <a:pPr marL="285750" lvl="0" indent="-285750">
              <a:buFont typeface="Arial" panose="020B0604020202020204" pitchFamily="34" charset="0"/>
              <a:buChar char="•"/>
            </a:pPr>
            <a:r>
              <a:rPr lang="pl-PL" sz="1200" b="1"/>
              <a:t>problemowe – podregiony NUTS 3</a:t>
            </a:r>
            <a:r>
              <a:rPr lang="pl-PL" sz="1200"/>
              <a:t>, w tym obejmujący obszar gminy Grodzisk Mazowiecki podregion warszawski zachodni.</a:t>
            </a:r>
          </a:p>
          <a:p>
            <a:pPr marL="285750" lvl="0" indent="-285750">
              <a:buFont typeface="Arial" panose="020B0604020202020204" pitchFamily="34" charset="0"/>
              <a:buChar char="•"/>
            </a:pPr>
            <a:r>
              <a:rPr lang="pl-PL" sz="1200" b="1"/>
              <a:t>bieguny wzrostu – miejskie obszary funkcjonalne</a:t>
            </a:r>
            <a:r>
              <a:rPr lang="pl-PL" sz="1200"/>
              <a:t>, </a:t>
            </a:r>
            <a:br>
              <a:rPr lang="pl-PL" sz="1200"/>
            </a:br>
            <a:r>
              <a:rPr lang="pl-PL" sz="1200"/>
              <a:t>w tym obejmujący obszar gminy Grodzisk Mazowiecki miejski obszar funkcjonalny Warszawy (region Warszawski stołeczny) jako istniejący biegun.</a:t>
            </a:r>
          </a:p>
          <a:p>
            <a:endParaRPr lang="pl-PL"/>
          </a:p>
          <a:p>
            <a:endParaRPr lang="pl-PL"/>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7" name="Obraz 6"/>
          <p:cNvPicPr/>
          <p:nvPr/>
        </p:nvPicPr>
        <p:blipFill>
          <a:blip r:embed="rId2"/>
          <a:stretch>
            <a:fillRect/>
          </a:stretch>
        </p:blipFill>
        <p:spPr>
          <a:xfrm>
            <a:off x="6101390" y="451421"/>
            <a:ext cx="4957618" cy="5609826"/>
          </a:xfrm>
          <a:prstGeom prst="rect">
            <a:avLst/>
          </a:prstGeom>
          <a:ln w="28575">
            <a:solidFill>
              <a:srgbClr val="D7153A"/>
            </a:solidFill>
          </a:ln>
        </p:spPr>
      </p:pic>
      <p:pic>
        <p:nvPicPr>
          <p:cNvPr id="8" name="Obraz 7" descr="C:\Users\jcwik\Downloads\LOGO-MIASTO_COLOR+CLAIM-BLACK-BG-WHITE-100.jpg"/>
          <p:cNvPicPr/>
          <p:nvPr/>
        </p:nvPicPr>
        <p:blipFill>
          <a:blip r:embed="rId3">
            <a:extLst>
              <a:ext uri="{28A0092B-C50C-407E-A947-70E740481C1C}">
                <a14:useLocalDpi xmlns:a14="http://schemas.microsoft.com/office/drawing/2010/main" val="0"/>
              </a:ext>
            </a:extLst>
          </a:blip>
          <a:srcRect/>
          <a:stretch>
            <a:fillRect/>
          </a:stretch>
        </p:blipFill>
        <p:spPr bwMode="auto">
          <a:xfrm>
            <a:off x="9340001" y="6261735"/>
            <a:ext cx="1591235" cy="459740"/>
          </a:xfrm>
          <a:prstGeom prst="rect">
            <a:avLst/>
          </a:prstGeom>
          <a:noFill/>
          <a:ln>
            <a:noFill/>
          </a:ln>
        </p:spPr>
      </p:pic>
      <p:sp>
        <p:nvSpPr>
          <p:cNvPr id="9" name="pole tekstowe 8"/>
          <p:cNvSpPr txBox="1"/>
          <p:nvPr/>
        </p:nvSpPr>
        <p:spPr>
          <a:xfrm rot="5400000">
            <a:off x="9089220" y="3297952"/>
            <a:ext cx="4399984" cy="246221"/>
          </a:xfrm>
          <a:prstGeom prst="rect">
            <a:avLst/>
          </a:prstGeom>
          <a:noFill/>
        </p:spPr>
        <p:txBody>
          <a:bodyPr wrap="square" rtlCol="0">
            <a:spAutoFit/>
          </a:bodyPr>
          <a:lstStyle/>
          <a:p>
            <a:r>
              <a:rPr lang="pl-PL" sz="1000" i="1">
                <a:latin typeface="Cambria" panose="02040503050406030204" pitchFamily="18" charset="0"/>
                <a:ea typeface="Cambria" panose="02040503050406030204" pitchFamily="18" charset="0"/>
              </a:rPr>
              <a:t>Źródło: Strategia rozwoju województwa mazowieckiego 2030</a:t>
            </a:r>
          </a:p>
        </p:txBody>
      </p:sp>
      <p:sp>
        <p:nvSpPr>
          <p:cNvPr id="3" name="Symbol zastępczy numeru slajdu 2">
            <a:extLst>
              <a:ext uri="{FF2B5EF4-FFF2-40B4-BE49-F238E27FC236}">
                <a16:creationId xmlns:a16="http://schemas.microsoft.com/office/drawing/2014/main" xmlns="" id="{86E7D95E-ADA4-AC86-A5BA-F943A499A06F}"/>
              </a:ext>
            </a:extLst>
          </p:cNvPr>
          <p:cNvSpPr>
            <a:spLocks noGrp="1"/>
          </p:cNvSpPr>
          <p:nvPr>
            <p:ph type="sldNum" sz="quarter" idx="12"/>
          </p:nvPr>
        </p:nvSpPr>
        <p:spPr/>
        <p:txBody>
          <a:bodyPr/>
          <a:lstStyle/>
          <a:p>
            <a:fld id="{22AA28CC-A34B-4C19-AFE3-B6439D8E44AD}" type="slidenum">
              <a:rPr lang="pl-PL" smtClean="0"/>
              <a:t>86</a:t>
            </a:fld>
            <a:endParaRPr lang="pl-PL"/>
          </a:p>
        </p:txBody>
      </p:sp>
      <p:sp>
        <p:nvSpPr>
          <p:cNvPr id="10" name="pole tekstowe 9"/>
          <p:cNvSpPr txBox="1"/>
          <p:nvPr/>
        </p:nvSpPr>
        <p:spPr>
          <a:xfrm>
            <a:off x="9344508" y="74178"/>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Mapa 8</a:t>
            </a:r>
          </a:p>
        </p:txBody>
      </p:sp>
    </p:spTree>
    <p:extLst>
      <p:ext uri="{BB962C8B-B14F-4D97-AF65-F5344CB8AC3E}">
        <p14:creationId xmlns:p14="http://schemas.microsoft.com/office/powerpoint/2010/main" val="19461919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9763" y="362309"/>
            <a:ext cx="10515600" cy="1325563"/>
          </a:xfrm>
        </p:spPr>
        <p:txBody>
          <a:bodyPr>
            <a:normAutofit/>
          </a:bodyPr>
          <a:lstStyle/>
          <a:p>
            <a:pPr>
              <a:lnSpc>
                <a:spcPts val="3500"/>
              </a:lnSpc>
            </a:pPr>
            <a:r>
              <a:rPr lang="pl-PL"/>
              <a:t>Obszary strategicznej interwencji w strategii rozwoju województwa mazowieckiego</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zawartości 2"/>
          <p:cNvSpPr>
            <a:spLocks noGrp="1"/>
          </p:cNvSpPr>
          <p:nvPr>
            <p:ph idx="1"/>
          </p:nvPr>
        </p:nvSpPr>
        <p:spPr>
          <a:xfrm>
            <a:off x="975012" y="1587296"/>
            <a:ext cx="10740737" cy="5134179"/>
          </a:xfrm>
        </p:spPr>
        <p:txBody>
          <a:bodyPr>
            <a:normAutofit/>
          </a:bodyPr>
          <a:lstStyle/>
          <a:p>
            <a:pPr marL="0" lvl="0" indent="0">
              <a:buNone/>
            </a:pPr>
            <a:r>
              <a:rPr lang="pl-PL" sz="1600" b="1" cap="all">
                <a:solidFill>
                  <a:srgbClr val="C00000"/>
                </a:solidFill>
              </a:rPr>
              <a:t>Warszawsko-zachodni obszar strategicznej interwencji</a:t>
            </a:r>
            <a:endParaRPr lang="pl-PL" sz="1300"/>
          </a:p>
          <a:p>
            <a:pPr marL="0" indent="0">
              <a:buNone/>
            </a:pPr>
            <a:r>
              <a:rPr lang="pl-PL" sz="1200"/>
              <a:t>Interwencja w ww. OSI zorientowana będzie na wzrost koordynacji rozwoju nowych funkcji, związanych z intensywnym procesem urbanizacji, prowadzącym do powstawania konfliktów przestrzennych i chaosu przestrzennego, w szczególności w zakresie rozwoju oferty inwestycyjnej w podregionie w miejscach o wysokiej atrakcyjności dla lokowania działalności gospodarczej, w sposób nie wywierający negatywnego wpływu na jakość życia mieszkańców i środowisko przyrodnicze. Rozwój mieszkalnictwa i rosnąca koncentracja ludności i firm w podregionie spowoduje potrzebę zapewnienia dostępności infrastruktury społecznej i usług publicznych na odpowiednim poziomie, jak również wydajności infrastruktury komunikacyjnej i komunalnej. </a:t>
            </a:r>
          </a:p>
          <a:p>
            <a:pPr marL="0" indent="0">
              <a:buNone/>
            </a:pPr>
            <a:r>
              <a:rPr lang="pl-PL" sz="1200" b="1" u="sng"/>
              <a:t>W tych warunkach działania w OSI skoncentrowana winna być na wskazanych poniżej obszarach: </a:t>
            </a:r>
          </a:p>
          <a:p>
            <a:pPr lvl="0"/>
            <a:r>
              <a:rPr lang="pl-PL" sz="1200"/>
              <a:t>budowa, rozbudowa i modernizacja istniejącej infrastruktury komunalnej, a także rozwój sektora ochrony zdrowia, edukacji, opieki senioralnej, które będą decydować o jakości życia w podregionie,</a:t>
            </a:r>
          </a:p>
          <a:p>
            <a:pPr lvl="0"/>
            <a:r>
              <a:rPr lang="pl-PL" sz="1200"/>
              <a:t>rozwój i poprawę jakości zintegrowanego, niskoemisyjnego transportu zbiorowego, </a:t>
            </a:r>
          </a:p>
          <a:p>
            <a:pPr lvl="0"/>
            <a:r>
              <a:rPr lang="pl-PL" sz="1200"/>
              <a:t>ograniczanie negatywnego wpływu rozwoju funkcji osadniczych na środowisko m.in. poprzez rozwój efektywnego systemu gospodarki odpadami i zwiększanie udziału energii pochodzącej z OZE,</a:t>
            </a:r>
          </a:p>
          <a:p>
            <a:pPr lvl="0"/>
            <a:r>
              <a:rPr lang="pl-PL" sz="1200"/>
              <a:t>umiejętne wykorzystanie walorów środowiskowych w powiązaniu z ochroną najcenniejszych zasobów, </a:t>
            </a:r>
          </a:p>
          <a:p>
            <a:pPr lvl="0"/>
            <a:r>
              <a:rPr lang="pl-PL" sz="1200"/>
              <a:t>rozwój skoordynowanej oferty inwestycyjnej i rozwój instytucji otoczenia biznesu,</a:t>
            </a:r>
          </a:p>
          <a:p>
            <a:pPr lvl="0"/>
            <a:r>
              <a:rPr lang="pl-PL" sz="1200"/>
              <a:t>rozwój strefy okołolotniskowej Centralnego Portu Komunikacyjnego oraz połączeń kolejowego z lotniskiem, </a:t>
            </a:r>
          </a:p>
          <a:p>
            <a:pPr lvl="0"/>
            <a:r>
              <a:rPr lang="pl-PL" sz="1200"/>
              <a:t>wdrażanie przyjaznych dla środowiska rozwiązań technologicznych w przedsiębiorstwach,</a:t>
            </a:r>
          </a:p>
          <a:p>
            <a:pPr lvl="0"/>
            <a:r>
              <a:rPr lang="pl-PL" sz="1200"/>
              <a:t>rozwój skoordynowanej oferty inwestycyjnej, w tym zapewnienie terenów inwestycyjnych i poprawę ich dostępności transportowej.</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87</a:t>
            </a:fld>
            <a:endParaRPr lang="pl-PL"/>
          </a:p>
        </p:txBody>
      </p:sp>
    </p:spTree>
    <p:extLst>
      <p:ext uri="{BB962C8B-B14F-4D97-AF65-F5344CB8AC3E}">
        <p14:creationId xmlns:p14="http://schemas.microsoft.com/office/powerpoint/2010/main" val="15953348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0991"/>
            <a:ext cx="10515600" cy="1325563"/>
          </a:xfrm>
        </p:spPr>
        <p:txBody>
          <a:bodyPr>
            <a:normAutofit/>
          </a:bodyPr>
          <a:lstStyle/>
          <a:p>
            <a:pPr>
              <a:lnSpc>
                <a:spcPts val="3500"/>
              </a:lnSpc>
            </a:pPr>
            <a:r>
              <a:rPr lang="pl-PL"/>
              <a:t>Obszary strategicznej interwencji w strategii rozwoju województwa mazowieckiego</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zawartości 2"/>
          <p:cNvSpPr>
            <a:spLocks noGrp="1"/>
          </p:cNvSpPr>
          <p:nvPr>
            <p:ph idx="1"/>
          </p:nvPr>
        </p:nvSpPr>
        <p:spPr>
          <a:xfrm>
            <a:off x="923924" y="1541305"/>
            <a:ext cx="10344149" cy="3373596"/>
          </a:xfrm>
        </p:spPr>
        <p:txBody>
          <a:bodyPr>
            <a:normAutofit fontScale="92500"/>
          </a:bodyPr>
          <a:lstStyle/>
          <a:p>
            <a:pPr marL="0" lvl="0" indent="0">
              <a:buNone/>
            </a:pPr>
            <a:r>
              <a:rPr lang="pl-PL" sz="1700" b="1" cap="all" dirty="0">
                <a:solidFill>
                  <a:srgbClr val="C00000"/>
                </a:solidFill>
              </a:rPr>
              <a:t>MOF Warszawy – istniejący biegun wzrostu</a:t>
            </a:r>
            <a:r>
              <a:rPr lang="pl-PL" sz="1900" b="1" cap="all" dirty="0">
                <a:solidFill>
                  <a:srgbClr val="C00000"/>
                </a:solidFill>
              </a:rPr>
              <a:t/>
            </a:r>
            <a:br>
              <a:rPr lang="pl-PL" sz="1900" b="1" cap="all" dirty="0">
                <a:solidFill>
                  <a:srgbClr val="C00000"/>
                </a:solidFill>
              </a:rPr>
            </a:br>
            <a:endParaRPr lang="pl-PL" sz="1600" cap="all" dirty="0">
              <a:solidFill>
                <a:srgbClr val="C00000"/>
              </a:solidFill>
            </a:endParaRPr>
          </a:p>
          <a:p>
            <a:pPr marL="0" indent="0">
              <a:buNone/>
            </a:pPr>
            <a:r>
              <a:rPr lang="pl-PL" sz="1300" dirty="0"/>
              <a:t>Warszawa wraz miejskim obszarem funkcjonalnym, obejmującym region NUTS 2 Warszawski stołeczny, pełni funkcję ośrodka metropolitalnego o znaczeniu europejskim. </a:t>
            </a:r>
          </a:p>
          <a:p>
            <a:pPr marL="0" indent="0">
              <a:buNone/>
            </a:pPr>
            <a:r>
              <a:rPr lang="pl-PL" sz="1300" dirty="0"/>
              <a:t>Głównym kierunkiem interwencji w ramach OSI będzie dalsze wzmacnianie współpracy metropolitalnej, dla podtrzymania i rozwoju roli obszaru jako istniejącego bieguna wzrostu, zarówno w skali województwa jak i kraju. Sprzyjać temu winny działania skoncentrowane w szczególności na:</a:t>
            </a:r>
          </a:p>
          <a:p>
            <a:pPr lvl="0"/>
            <a:r>
              <a:rPr lang="pl-PL" sz="1300" dirty="0"/>
              <a:t>rozwoju systemu transportowego metropolitalnego, opartego na transporcie </a:t>
            </a:r>
            <a:r>
              <a:rPr lang="pl-PL" sz="1300" dirty="0" err="1"/>
              <a:t>bezemisyjnym</a:t>
            </a:r>
            <a:r>
              <a:rPr lang="pl-PL" sz="1300" dirty="0"/>
              <a:t> i niskoemisyjnym,</a:t>
            </a:r>
          </a:p>
          <a:p>
            <a:pPr lvl="0"/>
            <a:r>
              <a:rPr lang="pl-PL" sz="1300" dirty="0"/>
              <a:t>budowaniu konkurencyjności na bazie innowacji, cyfryzacji, przemysłów przyszłości, wysoko wykwalifikowanych kadr, przy wykorzystaniu koncentracji funkcji administracyjnych, naukowych, gospodarczych czy transportowych,</a:t>
            </a:r>
          </a:p>
          <a:p>
            <a:pPr lvl="0"/>
            <a:r>
              <a:rPr lang="pl-PL" sz="1300" dirty="0"/>
              <a:t>wzmacnianiu spójności społecznej,</a:t>
            </a:r>
          </a:p>
          <a:p>
            <a:pPr lvl="0"/>
            <a:r>
              <a:rPr lang="pl-PL" sz="1300" dirty="0"/>
              <a:t>zapobieganiu nadmiernemu rozlewaniu się miast i urbanizacji terenów otwartych, zwłaszcza przeznaczonych na potrzeby produkcji rolnej,</a:t>
            </a:r>
          </a:p>
          <a:p>
            <a:pPr lvl="0"/>
            <a:r>
              <a:rPr lang="pl-PL" sz="1300" dirty="0"/>
              <a:t>podnoszeniu jakości życia mieszkańców, w tym dbałość m.in. o dostęp do wysokiej jakości terenów zieleni, poprawę jakości powietrza i niwelowanie nadmiernego hałasu w oparciu o racjonalne planowanie przestrzenne, inwestycje w zieloną i niebieską infrastrukturę, efektywność energetyczną i OZE.</a:t>
            </a:r>
          </a:p>
          <a:p>
            <a:pPr marL="0" indent="0">
              <a:buNone/>
            </a:pPr>
            <a:endParaRPr lang="pl-PL" dirty="0"/>
          </a:p>
          <a:p>
            <a:endParaRPr lang="pl-PL" dirty="0"/>
          </a:p>
        </p:txBody>
      </p:sp>
      <p:sp>
        <p:nvSpPr>
          <p:cNvPr id="5" name="Prostokąt zaokrąglony 4"/>
          <p:cNvSpPr/>
          <p:nvPr/>
        </p:nvSpPr>
        <p:spPr>
          <a:xfrm>
            <a:off x="923925" y="5083175"/>
            <a:ext cx="10344149" cy="803275"/>
          </a:xfrm>
          <a:prstGeom prst="roundRect">
            <a:avLst/>
          </a:prstGeom>
          <a:solidFill>
            <a:schemeClr val="bg2"/>
          </a:soli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pl-PL" sz="1200" b="1" dirty="0">
                <a:solidFill>
                  <a:srgbClr val="C00000"/>
                </a:solidFill>
                <a:latin typeface="Cambria" panose="02040503050406030204" pitchFamily="18" charset="0"/>
                <a:ea typeface="Cambria" panose="02040503050406030204" pitchFamily="18" charset="0"/>
              </a:rPr>
              <a:t>Kierunki działań zaprojektowane w strategii rozwoju gminy Grodzisk Mazowiecki są zgodne z kierunkami działań określonymi przez województwo mazowieckie dla OSI  MOF Warszawy – istniejący biegun wzrostu oraz dla warszawsko-zachodniego OSI.</a:t>
            </a:r>
            <a:r>
              <a:rPr lang="pl-PL" sz="1200" dirty="0">
                <a:solidFill>
                  <a:srgbClr val="C00000"/>
                </a:solidFill>
                <a:latin typeface="Cambria" panose="02040503050406030204" pitchFamily="18" charset="0"/>
                <a:ea typeface="Cambria" panose="02040503050406030204" pitchFamily="18" charset="0"/>
              </a:rPr>
              <a:t> </a:t>
            </a:r>
          </a:p>
        </p:txBody>
      </p:sp>
      <p:sp>
        <p:nvSpPr>
          <p:cNvPr id="6" name="Symbol zastępczy numeru slajdu 5"/>
          <p:cNvSpPr>
            <a:spLocks noGrp="1"/>
          </p:cNvSpPr>
          <p:nvPr>
            <p:ph type="sldNum" sz="quarter" idx="12"/>
          </p:nvPr>
        </p:nvSpPr>
        <p:spPr/>
        <p:txBody>
          <a:bodyPr/>
          <a:lstStyle/>
          <a:p>
            <a:fld id="{22AA28CC-A34B-4C19-AFE3-B6439D8E44AD}" type="slidenum">
              <a:rPr lang="pl-PL" smtClean="0"/>
              <a:t>88</a:t>
            </a:fld>
            <a:endParaRPr lang="pl-PL"/>
          </a:p>
        </p:txBody>
      </p:sp>
    </p:spTree>
    <p:extLst>
      <p:ext uri="{BB962C8B-B14F-4D97-AF65-F5344CB8AC3E}">
        <p14:creationId xmlns:p14="http://schemas.microsoft.com/office/powerpoint/2010/main" val="39376174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06463" y="1023144"/>
            <a:ext cx="4341812" cy="1600200"/>
          </a:xfrm>
        </p:spPr>
        <p:txBody>
          <a:bodyPr/>
          <a:lstStyle/>
          <a:p>
            <a:r>
              <a:rPr lang="pl-PL"/>
              <a:t>Lokalne obszary strategicznej interwencji </a:t>
            </a:r>
          </a:p>
        </p:txBody>
      </p:sp>
      <p:sp>
        <p:nvSpPr>
          <p:cNvPr id="4" name="Symbol zastępczy tekstu 3"/>
          <p:cNvSpPr>
            <a:spLocks noGrp="1"/>
          </p:cNvSpPr>
          <p:nvPr>
            <p:ph type="body" sz="half" idx="2"/>
          </p:nvPr>
        </p:nvSpPr>
        <p:spPr>
          <a:xfrm>
            <a:off x="839788" y="2714625"/>
            <a:ext cx="4408487" cy="3295650"/>
          </a:xfrm>
        </p:spPr>
        <p:txBody>
          <a:bodyPr/>
          <a:lstStyle/>
          <a:p>
            <a:r>
              <a:rPr lang="pl-PL" sz="1200" dirty="0"/>
              <a:t>Lokalne obszary strategicznej interwencji są przejawem zintegrowanego podejścia do planowania i zarzadzania i mają na celu </a:t>
            </a:r>
            <a:r>
              <a:rPr lang="pl-PL" sz="1200" b="1" dirty="0"/>
              <a:t>ukierunkowanie działań do konkretnych obszarów i dopasowanie ich do potrzeb i możliwości tych obszarów jak i oczekiwań mieszkańców</a:t>
            </a:r>
            <a:r>
              <a:rPr lang="pl-PL" sz="1200" dirty="0"/>
              <a:t>.</a:t>
            </a:r>
          </a:p>
          <a:p>
            <a:r>
              <a:rPr lang="pl-PL" sz="1200" dirty="0"/>
              <a:t>Identyfikacja Obszarów Strategicznej Interwencji kluczowych dla Gminy Grodzisk Mazowiecki jest szczególnie istotna z punktu widzenia prawidłowego planowania działań w gminie i zachowania pełnej spójności pomiędzy dokumentami strategicznymi różnych szczebli.</a:t>
            </a:r>
          </a:p>
          <a:p>
            <a:r>
              <a:rPr lang="pl-PL" sz="1200" dirty="0"/>
              <a:t>Zidentyfikowane zasoby gminy oraz wyzwania stojące przed wspólnotą samorządową pozwoliły na określenie w gminie Grodzisk Mazowiecki </a:t>
            </a:r>
            <a:r>
              <a:rPr lang="pl-PL" sz="1200" b="1" dirty="0"/>
              <a:t>trzech lokalnych obszarów strategicznej </a:t>
            </a:r>
            <a:r>
              <a:rPr lang="pl-PL" sz="1200" dirty="0"/>
              <a:t>interwencji (Schemat 7).</a:t>
            </a:r>
          </a:p>
          <a:p>
            <a:endParaRPr lang="pl-PL" dirty="0"/>
          </a:p>
        </p:txBody>
      </p:sp>
      <p:sp>
        <p:nvSpPr>
          <p:cNvPr id="5" name="Symbol zastępczy stopki 4"/>
          <p:cNvSpPr>
            <a:spLocks noGrp="1"/>
          </p:cNvSpPr>
          <p:nvPr>
            <p:ph type="ftr" sz="quarter" idx="11"/>
          </p:nvPr>
        </p:nvSpPr>
        <p:spPr/>
        <p:txBody>
          <a:bodyPr/>
          <a:lstStyle/>
          <a:p>
            <a:r>
              <a:rPr lang="pl-PL"/>
              <a:t>Strategia rozwoju gminy Grodzisk Mazowiecki do 2035</a:t>
            </a:r>
          </a:p>
        </p:txBody>
      </p:sp>
      <p:graphicFrame>
        <p:nvGraphicFramePr>
          <p:cNvPr id="7" name="Symbol zastępczy zawartości 6"/>
          <p:cNvGraphicFramePr>
            <a:graphicFrameLocks noGrp="1"/>
          </p:cNvGraphicFramePr>
          <p:nvPr>
            <p:ph idx="1"/>
            <p:extLst>
              <p:ext uri="{D42A27DB-BD31-4B8C-83A1-F6EECF244321}">
                <p14:modId xmlns:p14="http://schemas.microsoft.com/office/powerpoint/2010/main" val="3930193086"/>
              </p:ext>
            </p:extLst>
          </p:nvPr>
        </p:nvGraphicFramePr>
        <p:xfrm>
          <a:off x="4981576" y="596900"/>
          <a:ext cx="7096124" cy="528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az 7" descr="C:\Users\jcwik\Downloads\LOGO-MIASTO_COLOR+CLAIM-BLACK-BG-WHITE-100.jpg"/>
          <p:cNvPicPr/>
          <p:nvPr/>
        </p:nvPicPr>
        <p:blipFill>
          <a:blip r:embed="rId7">
            <a:extLst>
              <a:ext uri="{28A0092B-C50C-407E-A947-70E740481C1C}">
                <a14:useLocalDpi xmlns:a14="http://schemas.microsoft.com/office/drawing/2010/main" val="0"/>
              </a:ext>
            </a:extLst>
          </a:blip>
          <a:srcRect/>
          <a:stretch>
            <a:fillRect/>
          </a:stretch>
        </p:blipFill>
        <p:spPr bwMode="auto">
          <a:xfrm>
            <a:off x="9407262" y="6261735"/>
            <a:ext cx="1591235" cy="459740"/>
          </a:xfrm>
          <a:prstGeom prst="rect">
            <a:avLst/>
          </a:prstGeom>
          <a:noFill/>
          <a:ln>
            <a:noFill/>
          </a:ln>
        </p:spPr>
      </p:pic>
      <p:sp>
        <p:nvSpPr>
          <p:cNvPr id="3" name="Symbol zastępczy numeru slajdu 2">
            <a:extLst>
              <a:ext uri="{FF2B5EF4-FFF2-40B4-BE49-F238E27FC236}">
                <a16:creationId xmlns:a16="http://schemas.microsoft.com/office/drawing/2014/main" xmlns="" id="{86C1DAE6-BAB2-EA25-2BCE-FB6C8517AF30}"/>
              </a:ext>
            </a:extLst>
          </p:cNvPr>
          <p:cNvSpPr>
            <a:spLocks noGrp="1"/>
          </p:cNvSpPr>
          <p:nvPr>
            <p:ph type="sldNum" sz="quarter" idx="12"/>
          </p:nvPr>
        </p:nvSpPr>
        <p:spPr/>
        <p:txBody>
          <a:bodyPr/>
          <a:lstStyle/>
          <a:p>
            <a:fld id="{22AA28CC-A34B-4C19-AFE3-B6439D8E44AD}" type="slidenum">
              <a:rPr lang="pl-PL" smtClean="0"/>
              <a:t>89</a:t>
            </a:fld>
            <a:endParaRPr lang="pl-PL"/>
          </a:p>
        </p:txBody>
      </p:sp>
      <p:sp>
        <p:nvSpPr>
          <p:cNvPr id="9" name="pole tekstowe 8"/>
          <p:cNvSpPr txBox="1"/>
          <p:nvPr/>
        </p:nvSpPr>
        <p:spPr>
          <a:xfrm>
            <a:off x="9124950" y="594468"/>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Schemat 7</a:t>
            </a:r>
          </a:p>
        </p:txBody>
      </p:sp>
    </p:spTree>
    <p:extLst>
      <p:ext uri="{BB962C8B-B14F-4D97-AF65-F5344CB8AC3E}">
        <p14:creationId xmlns:p14="http://schemas.microsoft.com/office/powerpoint/2010/main" val="415356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48191"/>
            <a:ext cx="10515600" cy="699559"/>
          </a:xfrm>
        </p:spPr>
        <p:txBody>
          <a:bodyPr>
            <a:noAutofit/>
          </a:bodyPr>
          <a:lstStyle/>
          <a:p>
            <a:r>
              <a:rPr lang="pl-PL" dirty="0"/>
              <a:t>Diagnoza sytuacji gminy i obszary diagnostyczne</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1638574964"/>
              </p:ext>
            </p:extLst>
          </p:nvPr>
        </p:nvGraphicFramePr>
        <p:xfrm>
          <a:off x="2409945" y="1473728"/>
          <a:ext cx="10710333" cy="462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ole tekstowe 7"/>
          <p:cNvSpPr txBox="1"/>
          <p:nvPr/>
        </p:nvSpPr>
        <p:spPr>
          <a:xfrm>
            <a:off x="838200" y="1186249"/>
            <a:ext cx="2905125" cy="5399363"/>
          </a:xfrm>
          <a:prstGeom prst="rect">
            <a:avLst/>
          </a:prstGeom>
          <a:noFill/>
        </p:spPr>
        <p:txBody>
          <a:bodyPr wrap="square" lIns="91440" tIns="45720" rIns="91440" bIns="45720" rtlCol="0" anchor="t">
            <a:spAutoFit/>
          </a:bodyPr>
          <a:lstStyle/>
          <a:p>
            <a:r>
              <a:rPr lang="pl-PL" sz="1200" dirty="0">
                <a:latin typeface="Cambria"/>
                <a:ea typeface="Cambria"/>
              </a:rPr>
              <a:t>Diagnozę sytuacji społeczno-gospodarczej i środowiskowo-przestrzennej przeprowadzono w oparciu o dane statystyczne (GUS, własne gminy), wyniki badań ankietowych mieszkańców i młodzieży, wywiadów pogłębionych z pracownikami gminy oraz analizy dokumentów sporządzanych na potrzeby działań prowadzonych przez gminę, a także dostępnych opracowań dotyczących sytuacji społeczno-gospodarczej gminy. </a:t>
            </a:r>
          </a:p>
          <a:p>
            <a:pPr>
              <a:lnSpc>
                <a:spcPct val="108000"/>
              </a:lnSpc>
            </a:pPr>
            <a:endParaRPr lang="pl-PL" sz="1200" dirty="0">
              <a:latin typeface="Cambria" panose="02040503050406030204" pitchFamily="18" charset="0"/>
              <a:ea typeface="Cambria" panose="02040503050406030204" pitchFamily="18" charset="0"/>
            </a:endParaRPr>
          </a:p>
          <a:p>
            <a:pPr>
              <a:lnSpc>
                <a:spcPct val="108000"/>
              </a:lnSpc>
            </a:pPr>
            <a:r>
              <a:rPr lang="pl-PL" sz="1200" dirty="0">
                <a:latin typeface="Cambria"/>
                <a:ea typeface="Cambria"/>
              </a:rPr>
              <a:t>W analizie uwzględniono czynniki wewnętrzne (w podziale na 21 obszarów diagnostycznych - Schemat 1) i czynniki zewnętrzne (w tym trendy), wpływające na sytuację społeczno-gospodarczą gminy. </a:t>
            </a:r>
          </a:p>
          <a:p>
            <a:pPr>
              <a:lnSpc>
                <a:spcPct val="108000"/>
              </a:lnSpc>
            </a:pPr>
            <a:endParaRPr lang="pl-PL" sz="1400" dirty="0">
              <a:latin typeface="Cambria" panose="02040503050406030204" pitchFamily="18" charset="0"/>
              <a:ea typeface="Cambria" panose="02040503050406030204" pitchFamily="18" charset="0"/>
              <a:cs typeface="Times New Roman" panose="02020603050405020304" pitchFamily="18" charset="0"/>
            </a:endParaRPr>
          </a:p>
          <a:p>
            <a:pPr>
              <a:lnSpc>
                <a:spcPct val="108000"/>
              </a:lnSpc>
            </a:pPr>
            <a:r>
              <a:rPr lang="pl-PL" sz="1200" dirty="0">
                <a:latin typeface="Cambria"/>
                <a:ea typeface="Cambria"/>
                <a:cs typeface="Times New Roman"/>
              </a:rPr>
              <a:t>Podsumowanie i wnioski z diagnozy zaprezentowano w wymiarach społecznym, gospodarczym, środowiskowym, przestrzennym i instytucjonalnym.</a:t>
            </a:r>
          </a:p>
          <a:p>
            <a:pPr>
              <a:lnSpc>
                <a:spcPct val="108000"/>
              </a:lnSpc>
            </a:pPr>
            <a:endParaRPr lang="pl-PL" sz="1400" dirty="0"/>
          </a:p>
          <a:p>
            <a:pPr>
              <a:lnSpc>
                <a:spcPct val="108000"/>
              </a:lnSpc>
            </a:pPr>
            <a:endParaRPr lang="pl-PL" sz="1400" dirty="0"/>
          </a:p>
        </p:txBody>
      </p:sp>
      <p:sp>
        <p:nvSpPr>
          <p:cNvPr id="3" name="Symbol zastępczy numeru slajdu 2"/>
          <p:cNvSpPr>
            <a:spLocks noGrp="1"/>
          </p:cNvSpPr>
          <p:nvPr>
            <p:ph type="sldNum" sz="quarter" idx="12"/>
          </p:nvPr>
        </p:nvSpPr>
        <p:spPr/>
        <p:txBody>
          <a:bodyPr/>
          <a:lstStyle/>
          <a:p>
            <a:fld id="{22AA28CC-A34B-4C19-AFE3-B6439D8E44AD}" type="slidenum">
              <a:rPr lang="pl-PL" smtClean="0"/>
              <a:t>9</a:t>
            </a:fld>
            <a:endParaRPr lang="pl-PL"/>
          </a:p>
        </p:txBody>
      </p:sp>
      <p:sp>
        <p:nvSpPr>
          <p:cNvPr id="5" name="pole tekstowe 4"/>
          <p:cNvSpPr txBox="1"/>
          <p:nvPr/>
        </p:nvSpPr>
        <p:spPr>
          <a:xfrm>
            <a:off x="10563225" y="1186249"/>
            <a:ext cx="1714500" cy="276999"/>
          </a:xfrm>
          <a:prstGeom prst="rect">
            <a:avLst/>
          </a:prstGeom>
          <a:noFill/>
        </p:spPr>
        <p:txBody>
          <a:bodyPr wrap="square" rtlCol="0">
            <a:spAutoFit/>
          </a:bodyPr>
          <a:lstStyle/>
          <a:p>
            <a:r>
              <a:rPr lang="pl-PL" sz="1200" b="1" dirty="0">
                <a:solidFill>
                  <a:srgbClr val="C00000"/>
                </a:solidFill>
                <a:latin typeface="Cambria" panose="02040503050406030204" pitchFamily="18" charset="0"/>
                <a:ea typeface="Cambria" panose="02040503050406030204" pitchFamily="18" charset="0"/>
              </a:rPr>
              <a:t>Schemat 1</a:t>
            </a:r>
          </a:p>
        </p:txBody>
      </p:sp>
    </p:spTree>
    <p:extLst>
      <p:ext uri="{BB962C8B-B14F-4D97-AF65-F5344CB8AC3E}">
        <p14:creationId xmlns:p14="http://schemas.microsoft.com/office/powerpoint/2010/main" val="3928989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5938" y="1702263"/>
            <a:ext cx="2370137" cy="1600200"/>
          </a:xfrm>
        </p:spPr>
        <p:txBody>
          <a:bodyPr>
            <a:normAutofit fontScale="90000"/>
          </a:bodyPr>
          <a:lstStyle/>
          <a:p>
            <a:r>
              <a:rPr lang="pl-PL" dirty="0"/>
              <a:t>Lokalne obszary strategicznej interwencji</a:t>
            </a:r>
          </a:p>
        </p:txBody>
      </p:sp>
      <p:sp>
        <p:nvSpPr>
          <p:cNvPr id="4" name="Symbol zastępczy tekstu 3"/>
          <p:cNvSpPr>
            <a:spLocks noGrp="1"/>
          </p:cNvSpPr>
          <p:nvPr>
            <p:ph type="body" sz="half" idx="2"/>
          </p:nvPr>
        </p:nvSpPr>
        <p:spPr>
          <a:xfrm>
            <a:off x="568325" y="3519488"/>
            <a:ext cx="2265362" cy="2090738"/>
          </a:xfrm>
        </p:spPr>
        <p:txBody>
          <a:bodyPr vert="horz" lIns="91440" tIns="45720" rIns="91440" bIns="45720" rtlCol="0" anchor="t">
            <a:noAutofit/>
          </a:bodyPr>
          <a:lstStyle/>
          <a:p>
            <a:r>
              <a:rPr lang="pl-PL" sz="1200" dirty="0">
                <a:latin typeface="Cambria"/>
                <a:ea typeface="Cambria"/>
              </a:rPr>
              <a:t>Obszary strategicznej interwencji wyznaczone w gminie Grodzisk Mazowiecki - OSI lokalne (Mapa 9) są terytoriami, do których adresowana ma być polityka rozwoju, ukierunkowana na wywołanie określonych zmian.</a:t>
            </a:r>
          </a:p>
          <a:p>
            <a:r>
              <a:rPr lang="pl-PL" sz="1300" dirty="0"/>
              <a:t> </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pic>
        <p:nvPicPr>
          <p:cNvPr id="8" name="Obraz 7"/>
          <p:cNvPicPr>
            <a:picLocks noChangeAspect="1"/>
          </p:cNvPicPr>
          <p:nvPr/>
        </p:nvPicPr>
        <p:blipFill>
          <a:blip r:embed="rId2"/>
          <a:stretch>
            <a:fillRect/>
          </a:stretch>
        </p:blipFill>
        <p:spPr>
          <a:xfrm>
            <a:off x="9454778" y="6264235"/>
            <a:ext cx="1591194" cy="457240"/>
          </a:xfrm>
          <a:prstGeom prst="rect">
            <a:avLst/>
          </a:prstGeom>
        </p:spPr>
      </p:pic>
      <p:sp>
        <p:nvSpPr>
          <p:cNvPr id="6" name="Symbol zastępczy numeru slajdu 5">
            <a:extLst>
              <a:ext uri="{FF2B5EF4-FFF2-40B4-BE49-F238E27FC236}">
                <a16:creationId xmlns:a16="http://schemas.microsoft.com/office/drawing/2014/main" xmlns="" id="{8B89455F-9CC1-CD7F-AF11-36AA00B641AD}"/>
              </a:ext>
            </a:extLst>
          </p:cNvPr>
          <p:cNvSpPr>
            <a:spLocks noGrp="1"/>
          </p:cNvSpPr>
          <p:nvPr>
            <p:ph type="sldNum" sz="quarter" idx="12"/>
          </p:nvPr>
        </p:nvSpPr>
        <p:spPr/>
        <p:txBody>
          <a:bodyPr/>
          <a:lstStyle/>
          <a:p>
            <a:fld id="{22AA28CC-A34B-4C19-AFE3-B6439D8E44AD}" type="slidenum">
              <a:rPr lang="pl-PL" smtClean="0"/>
              <a:t>90</a:t>
            </a:fld>
            <a:endParaRPr lang="pl-PL"/>
          </a:p>
        </p:txBody>
      </p:sp>
      <p:sp>
        <p:nvSpPr>
          <p:cNvPr id="9" name="pole tekstowe 8"/>
          <p:cNvSpPr txBox="1"/>
          <p:nvPr/>
        </p:nvSpPr>
        <p:spPr>
          <a:xfrm>
            <a:off x="10131942" y="21696"/>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Mapa 9</a:t>
            </a:r>
          </a:p>
        </p:txBody>
      </p:sp>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0375" y="321724"/>
            <a:ext cx="8846067" cy="5896453"/>
          </a:xfrm>
          <a:prstGeom prst="rect">
            <a:avLst/>
          </a:prstGeom>
          <a:ln w="19050">
            <a:solidFill>
              <a:srgbClr val="D7153A"/>
            </a:solidFill>
          </a:ln>
        </p:spPr>
      </p:pic>
    </p:spTree>
    <p:extLst>
      <p:ext uri="{BB962C8B-B14F-4D97-AF65-F5344CB8AC3E}">
        <p14:creationId xmlns:p14="http://schemas.microsoft.com/office/powerpoint/2010/main" val="22897109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73113" y="1447800"/>
            <a:ext cx="3932237" cy="1600200"/>
          </a:xfrm>
        </p:spPr>
        <p:txBody>
          <a:bodyPr/>
          <a:lstStyle/>
          <a:p>
            <a:r>
              <a:rPr lang="pl-PL"/>
              <a:t>OSI - Bieguny wzrostu </a:t>
            </a:r>
          </a:p>
        </p:txBody>
      </p:sp>
      <p:sp>
        <p:nvSpPr>
          <p:cNvPr id="4" name="Symbol zastępczy tekstu 3"/>
          <p:cNvSpPr>
            <a:spLocks noGrp="1"/>
          </p:cNvSpPr>
          <p:nvPr>
            <p:ph type="body" sz="half" idx="2"/>
          </p:nvPr>
        </p:nvSpPr>
        <p:spPr>
          <a:xfrm>
            <a:off x="839789" y="3295650"/>
            <a:ext cx="2170112" cy="2573338"/>
          </a:xfrm>
        </p:spPr>
        <p:txBody>
          <a:bodyPr vert="horz" lIns="91440" tIns="45720" rIns="91440" bIns="45720" rtlCol="0" anchor="t">
            <a:normAutofit/>
          </a:bodyPr>
          <a:lstStyle/>
          <a:p>
            <a:r>
              <a:rPr lang="pl-PL" sz="1200" dirty="0">
                <a:latin typeface="Cambria"/>
                <a:ea typeface="Cambria"/>
              </a:rPr>
              <a:t>OSI Bieguny wzrostu obejmuje miasto Grodzisk Mazowiecki oraz ośrodki wspomagające (I </a:t>
            </a:r>
            <a:r>
              <a:rPr lang="pl-PL" sz="1200" dirty="0" err="1">
                <a:latin typeface="Cambria"/>
                <a:ea typeface="Cambria"/>
              </a:rPr>
              <a:t>i</a:t>
            </a:r>
            <a:r>
              <a:rPr lang="pl-PL" sz="1200" dirty="0">
                <a:latin typeface="Cambria"/>
                <a:ea typeface="Cambria"/>
              </a:rPr>
              <a:t> II rzędu). </a:t>
            </a:r>
          </a:p>
          <a:p>
            <a:r>
              <a:rPr lang="pl-PL" sz="1200" dirty="0">
                <a:latin typeface="Cambria"/>
                <a:ea typeface="Cambria"/>
              </a:rPr>
              <a:t>Kierunki interwencji w ramach OSI Bieguny wzrostu prezentuje Schemat 8.</a:t>
            </a:r>
          </a:p>
          <a:p>
            <a:endParaRPr lang="pl-PL" dirty="0"/>
          </a:p>
        </p:txBody>
      </p:sp>
      <p:sp>
        <p:nvSpPr>
          <p:cNvPr id="5" name="Symbol zastępczy stopki 4"/>
          <p:cNvSpPr>
            <a:spLocks noGrp="1"/>
          </p:cNvSpPr>
          <p:nvPr>
            <p:ph type="ftr" sz="quarter" idx="11"/>
          </p:nvPr>
        </p:nvSpPr>
        <p:spPr/>
        <p:txBody>
          <a:bodyPr/>
          <a:lstStyle/>
          <a:p>
            <a:r>
              <a:rPr lang="pl-PL"/>
              <a:t>Strategia rozwoju gminy Grodzisk Mazowiecki do 2035</a:t>
            </a:r>
          </a:p>
        </p:txBody>
      </p:sp>
      <p:graphicFrame>
        <p:nvGraphicFramePr>
          <p:cNvPr id="7" name="Symbol zastępczy zawartości 6"/>
          <p:cNvGraphicFramePr>
            <a:graphicFrameLocks noGrp="1"/>
          </p:cNvGraphicFramePr>
          <p:nvPr>
            <p:ph idx="1"/>
            <p:extLst>
              <p:ext uri="{D42A27DB-BD31-4B8C-83A1-F6EECF244321}">
                <p14:modId xmlns:p14="http://schemas.microsoft.com/office/powerpoint/2010/main" val="3116973939"/>
              </p:ext>
            </p:extLst>
          </p:nvPr>
        </p:nvGraphicFramePr>
        <p:xfrm>
          <a:off x="3819525" y="433387"/>
          <a:ext cx="7781925" cy="5724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az 7" descr="C:\Users\jcwik\Downloads\LOGO-MIASTO_COLOR+CLAIM-BLACK-BG-WHITE-100.jpg"/>
          <p:cNvPicPr/>
          <p:nvPr/>
        </p:nvPicPr>
        <p:blipFill>
          <a:blip r:embed="rId7">
            <a:extLst>
              <a:ext uri="{28A0092B-C50C-407E-A947-70E740481C1C}">
                <a14:useLocalDpi xmlns:a14="http://schemas.microsoft.com/office/drawing/2010/main" val="0"/>
              </a:ext>
            </a:extLst>
          </a:blip>
          <a:srcRect/>
          <a:stretch>
            <a:fillRect/>
          </a:stretch>
        </p:blipFill>
        <p:spPr bwMode="auto">
          <a:xfrm>
            <a:off x="9445362" y="6261735"/>
            <a:ext cx="1591235" cy="459740"/>
          </a:xfrm>
          <a:prstGeom prst="rect">
            <a:avLst/>
          </a:prstGeom>
          <a:noFill/>
          <a:ln>
            <a:noFill/>
          </a:ln>
        </p:spPr>
      </p:pic>
      <p:sp>
        <p:nvSpPr>
          <p:cNvPr id="3" name="Symbol zastępczy numeru slajdu 2">
            <a:extLst>
              <a:ext uri="{FF2B5EF4-FFF2-40B4-BE49-F238E27FC236}">
                <a16:creationId xmlns:a16="http://schemas.microsoft.com/office/drawing/2014/main" xmlns="" id="{0DFFEA1E-C237-242D-06A2-E29EF6B88BB9}"/>
              </a:ext>
            </a:extLst>
          </p:cNvPr>
          <p:cNvSpPr>
            <a:spLocks noGrp="1"/>
          </p:cNvSpPr>
          <p:nvPr>
            <p:ph type="sldNum" sz="quarter" idx="12"/>
          </p:nvPr>
        </p:nvSpPr>
        <p:spPr/>
        <p:txBody>
          <a:bodyPr/>
          <a:lstStyle/>
          <a:p>
            <a:fld id="{22AA28CC-A34B-4C19-AFE3-B6439D8E44AD}" type="slidenum">
              <a:rPr lang="pl-PL" smtClean="0"/>
              <a:t>91</a:t>
            </a:fld>
            <a:endParaRPr lang="pl-PL"/>
          </a:p>
        </p:txBody>
      </p:sp>
      <p:sp>
        <p:nvSpPr>
          <p:cNvPr id="9" name="pole tekstowe 8"/>
          <p:cNvSpPr txBox="1"/>
          <p:nvPr/>
        </p:nvSpPr>
        <p:spPr>
          <a:xfrm>
            <a:off x="9820275" y="477640"/>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Schemat 8</a:t>
            </a:r>
          </a:p>
        </p:txBody>
      </p:sp>
    </p:spTree>
    <p:extLst>
      <p:ext uri="{BB962C8B-B14F-4D97-AF65-F5344CB8AC3E}">
        <p14:creationId xmlns:p14="http://schemas.microsoft.com/office/powerpoint/2010/main" val="3616293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09625" y="0"/>
            <a:ext cx="10391776" cy="1325563"/>
          </a:xfrm>
        </p:spPr>
        <p:txBody>
          <a:bodyPr>
            <a:normAutofit/>
          </a:bodyPr>
          <a:lstStyle/>
          <a:p>
            <a:pPr>
              <a:lnSpc>
                <a:spcPts val="3500"/>
              </a:lnSpc>
            </a:pPr>
            <a:r>
              <a:rPr lang="pl-PL" dirty="0"/>
              <a:t>OSI - Bieguny wzrostu</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3" name="Symbol zastępczy zawartości 2"/>
          <p:cNvSpPr>
            <a:spLocks noGrp="1"/>
          </p:cNvSpPr>
          <p:nvPr>
            <p:ph idx="1"/>
          </p:nvPr>
        </p:nvSpPr>
        <p:spPr>
          <a:xfrm>
            <a:off x="900112" y="1193800"/>
            <a:ext cx="10391776" cy="4775200"/>
          </a:xfrm>
        </p:spPr>
        <p:txBody>
          <a:bodyPr vert="horz" lIns="91440" tIns="45720" rIns="91440" bIns="45720" rtlCol="0" anchor="t">
            <a:noAutofit/>
          </a:bodyPr>
          <a:lstStyle/>
          <a:p>
            <a:pPr marL="0" lvl="0" indent="0">
              <a:buNone/>
            </a:pPr>
            <a:r>
              <a:rPr lang="pl-PL" sz="1200" b="1" cap="all" dirty="0">
                <a:solidFill>
                  <a:srgbClr val="C00000"/>
                </a:solidFill>
                <a:latin typeface="Cambria"/>
                <a:ea typeface="Cambria"/>
              </a:rPr>
              <a:t>I. Poprawa koordynacji i jakości zarządzania przestrzenią poprzez współpracę  samorządu terytorialnego i społeczności lokalnych</a:t>
            </a:r>
            <a:endParaRPr lang="pl-PL" sz="1200" cap="all" dirty="0">
              <a:solidFill>
                <a:srgbClr val="C00000"/>
              </a:solidFill>
              <a:latin typeface="Cambria"/>
              <a:ea typeface="Cambria"/>
            </a:endParaRPr>
          </a:p>
          <a:p>
            <a:pPr marL="0" indent="266700">
              <a:buNone/>
            </a:pPr>
            <a:r>
              <a:rPr lang="pl-PL" sz="1200" b="1" dirty="0">
                <a:latin typeface="Cambria"/>
                <a:ea typeface="Cambria"/>
              </a:rPr>
              <a:t>Rekomendacje:</a:t>
            </a:r>
          </a:p>
          <a:p>
            <a:pPr lvl="0"/>
            <a:r>
              <a:rPr lang="pl-PL" sz="1200" dirty="0">
                <a:latin typeface="Cambria"/>
                <a:ea typeface="Cambria"/>
              </a:rPr>
              <a:t>Wdrożenie programu szkoleniowo-treningowo-mentorskiego dla kadr w zakresie zadań własnych gminy, w tym zarządzania strategicznego i przestrzennego.</a:t>
            </a:r>
          </a:p>
          <a:p>
            <a:pPr lvl="0"/>
            <a:r>
              <a:rPr lang="pl-PL" sz="1200" dirty="0">
                <a:latin typeface="Cambria"/>
                <a:ea typeface="Cambria"/>
              </a:rPr>
              <a:t>Rozwój współpracy koordynacyjno-projektowej przy przygotowaniu i wdrażaniu koncepcji i planów zagospodarowania przestrzennego w układzie lokalnym i ponadlokalnym.</a:t>
            </a:r>
          </a:p>
          <a:p>
            <a:pPr marL="0" lvl="0" indent="0" algn="just">
              <a:buNone/>
            </a:pPr>
            <a:r>
              <a:rPr lang="pl-PL" sz="1200" b="1" cap="all" dirty="0">
                <a:solidFill>
                  <a:srgbClr val="C00000"/>
                </a:solidFill>
                <a:latin typeface="Cambria"/>
                <a:ea typeface="Cambria"/>
              </a:rPr>
              <a:t>II. Tworzenie warunków do rozwoju budownictwa mieszkaniowego, w tym porządkowanie ekstensywnie zagospodarowanych struktur zabudowy, wzmacnianie układów usługowych oraz jakości i atrakcyjności przestrzeni publicznych w obszarze centralnym miasta w celu wzmocnienia jego roli w układzie osadniczym i ponadlokalnym oraz budowanie tożsamości miejsca i poczucia lokalnej dumy mieszkańców</a:t>
            </a:r>
          </a:p>
          <a:p>
            <a:pPr marL="0" lvl="0" indent="0">
              <a:buNone/>
            </a:pPr>
            <a:r>
              <a:rPr lang="pl-PL" sz="1200" b="1" dirty="0">
                <a:latin typeface="Cambria"/>
                <a:ea typeface="Cambria"/>
              </a:rPr>
              <a:t>Rekomendacje:</a:t>
            </a:r>
          </a:p>
          <a:p>
            <a:pPr lvl="0"/>
            <a:r>
              <a:rPr lang="pl-PL" sz="1200" dirty="0">
                <a:latin typeface="Cambria"/>
                <a:ea typeface="Cambria"/>
              </a:rPr>
              <a:t>Wyłonienie najlepszych koncepcji budowy/rozbudowy/rewitalizacji obszarów miasta oraz ważnych obiektów w drodze konkursów urbanistyczno-architektonicznych.</a:t>
            </a:r>
          </a:p>
          <a:p>
            <a:pPr lvl="0"/>
            <a:r>
              <a:rPr lang="pl-PL" sz="1200" dirty="0">
                <a:latin typeface="Cambria"/>
                <a:ea typeface="Cambria"/>
              </a:rPr>
              <a:t>Przygotowanie projektów zabudowy, rozbudowy lub rewitalizacji, w tym ofert inwestycyjnych dla inwestorów zewnętrznych - mających na celu lepsze wykorzystanie zasobów terenów uzbrojonych oraz poprawę jakości wizerunkowej miasta.</a:t>
            </a:r>
          </a:p>
          <a:p>
            <a:pPr lvl="0"/>
            <a:r>
              <a:rPr lang="pl-PL" sz="1200" dirty="0">
                <a:latin typeface="Cambria"/>
                <a:ea typeface="Cambria"/>
              </a:rPr>
              <a:t>Rozwój budownictwa mieszkaniowego komunalnego, deweloperskiego i społecznego.</a:t>
            </a:r>
          </a:p>
          <a:p>
            <a:pPr lvl="0"/>
            <a:r>
              <a:rPr lang="pl-PL" sz="1200" dirty="0">
                <a:latin typeface="Cambria"/>
                <a:ea typeface="Cambria"/>
              </a:rPr>
              <a:t>Rewitalizacja i uzupełnienie tkanki miejskiej (w tym jej wymiana) w kierunku zwiększenia intensywności zabudowy w ramach uzupełniania kwartałów miasta oraz tworzenia zwartych kwartałów zabudowy śródmiejskiej.</a:t>
            </a:r>
          </a:p>
          <a:p>
            <a:pPr lvl="0"/>
            <a:r>
              <a:rPr lang="pl-PL" sz="1200" dirty="0">
                <a:latin typeface="Cambria"/>
                <a:ea typeface="Cambria"/>
              </a:rPr>
              <a:t>Budowa nowoczesnego centrum hotelowego (biurowo-hotelowo-usługowego).</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92</a:t>
            </a:fld>
            <a:endParaRPr lang="pl-PL"/>
          </a:p>
        </p:txBody>
      </p:sp>
    </p:spTree>
    <p:extLst>
      <p:ext uri="{BB962C8B-B14F-4D97-AF65-F5344CB8AC3E}">
        <p14:creationId xmlns:p14="http://schemas.microsoft.com/office/powerpoint/2010/main" val="3019972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OSI - Bieguny wzrostu</a:t>
            </a:r>
          </a:p>
        </p:txBody>
      </p:sp>
      <p:sp>
        <p:nvSpPr>
          <p:cNvPr id="3" name="Symbol zastępczy zawartości 2"/>
          <p:cNvSpPr>
            <a:spLocks noGrp="1"/>
          </p:cNvSpPr>
          <p:nvPr>
            <p:ph idx="1"/>
          </p:nvPr>
        </p:nvSpPr>
        <p:spPr>
          <a:xfrm>
            <a:off x="838200" y="1207768"/>
            <a:ext cx="10515600" cy="4896074"/>
          </a:xfrm>
        </p:spPr>
        <p:txBody>
          <a:bodyPr vert="horz" lIns="91440" tIns="45720" rIns="91440" bIns="45720" rtlCol="0" anchor="t">
            <a:normAutofit/>
          </a:bodyPr>
          <a:lstStyle/>
          <a:p>
            <a:pPr marL="0" lvl="0" indent="0">
              <a:buNone/>
            </a:pPr>
            <a:r>
              <a:rPr lang="pl-PL" sz="1200" b="1" cap="all" dirty="0">
                <a:solidFill>
                  <a:srgbClr val="C00000"/>
                </a:solidFill>
                <a:latin typeface="Cambria"/>
                <a:ea typeface="Cambria"/>
              </a:rPr>
              <a:t>Iii. Modernizacja powiazań transportowych w celu poprawy dostępności ośrodków usługowych w układzie osadniczym, </a:t>
            </a:r>
            <a:r>
              <a:rPr lang="pl-PL" sz="1200" b="1" cap="all" dirty="0"/>
              <a:t/>
            </a:r>
            <a:br>
              <a:rPr lang="pl-PL" sz="1200" b="1" cap="all" dirty="0"/>
            </a:br>
            <a:r>
              <a:rPr lang="pl-PL" sz="1200" b="1" cap="all" dirty="0">
                <a:solidFill>
                  <a:srgbClr val="C00000"/>
                </a:solidFill>
                <a:latin typeface="Cambria"/>
                <a:ea typeface="Cambria"/>
              </a:rPr>
              <a:t>w tym rozwój dróg rowerowych i komunikacji publicznej</a:t>
            </a:r>
            <a:endParaRPr lang="pl-PL" sz="1200" cap="all" dirty="0">
              <a:solidFill>
                <a:srgbClr val="C00000"/>
              </a:solidFill>
              <a:latin typeface="Cambria"/>
              <a:ea typeface="Cambria"/>
            </a:endParaRPr>
          </a:p>
          <a:p>
            <a:pPr marL="0" indent="0">
              <a:buNone/>
            </a:pPr>
            <a:r>
              <a:rPr lang="pl-PL" sz="1200" b="1" dirty="0">
                <a:latin typeface="Cambria"/>
                <a:ea typeface="Cambria"/>
              </a:rPr>
              <a:t>Rekomendacje:</a:t>
            </a:r>
          </a:p>
          <a:p>
            <a:pPr lvl="0"/>
            <a:r>
              <a:rPr lang="pl-PL" sz="1200" dirty="0">
                <a:latin typeface="Cambria"/>
                <a:ea typeface="Cambria"/>
              </a:rPr>
              <a:t>Przebudowa układu drogowego miasta w celu odciążenia centrum od ruchu tranzytowego.</a:t>
            </a:r>
          </a:p>
          <a:p>
            <a:pPr lvl="0"/>
            <a:r>
              <a:rPr lang="pl-PL" sz="1200" dirty="0">
                <a:latin typeface="Cambria"/>
                <a:ea typeface="Cambria"/>
              </a:rPr>
              <a:t>Budowa systemu parkingów miejskich oraz centrów przesiadkowych.</a:t>
            </a:r>
          </a:p>
          <a:p>
            <a:pPr lvl="0"/>
            <a:r>
              <a:rPr lang="pl-PL" sz="1200" dirty="0">
                <a:latin typeface="Cambria"/>
                <a:ea typeface="Cambria"/>
              </a:rPr>
              <a:t>Zmiana priorytetów w organizacji ruchu na terenie miasta – pierwszeństwo dla ruchu pieszego, roweru i komunikacji publicznej.</a:t>
            </a:r>
          </a:p>
          <a:p>
            <a:pPr lvl="0"/>
            <a:r>
              <a:rPr lang="pl-PL" sz="1200" dirty="0">
                <a:latin typeface="Cambria"/>
                <a:ea typeface="Cambria"/>
              </a:rPr>
              <a:t>Poprawa dostępności do usług w miejscowościach wspierających.</a:t>
            </a:r>
          </a:p>
          <a:p>
            <a:pPr marL="0" lvl="0" indent="0">
              <a:buNone/>
            </a:pPr>
            <a:r>
              <a:rPr lang="pl-PL" sz="1200" b="1" cap="all" dirty="0">
                <a:solidFill>
                  <a:srgbClr val="C00000"/>
                </a:solidFill>
                <a:latin typeface="Cambria"/>
                <a:ea typeface="Cambria"/>
              </a:rPr>
              <a:t>IV. Poprawa jakości środowiska miejskiego, w tym ograniczenie hałasu i zanieczyszczenia powietrza poprzez ograniczenie niskiej emisji oraz ruchu samochodowego</a:t>
            </a:r>
            <a:endParaRPr lang="pl-PL" sz="1200" cap="all" dirty="0">
              <a:solidFill>
                <a:srgbClr val="C00000"/>
              </a:solidFill>
              <a:latin typeface="Cambria"/>
              <a:ea typeface="Cambria"/>
            </a:endParaRPr>
          </a:p>
          <a:p>
            <a:pPr marL="0" indent="0">
              <a:buNone/>
            </a:pPr>
            <a:r>
              <a:rPr lang="pl-PL" sz="1200" b="1" dirty="0">
                <a:latin typeface="Cambria"/>
                <a:ea typeface="Cambria"/>
              </a:rPr>
              <a:t>Rekomendacje:</a:t>
            </a:r>
          </a:p>
          <a:p>
            <a:pPr lvl="0"/>
            <a:r>
              <a:rPr lang="pl-PL" sz="1200" dirty="0">
                <a:latin typeface="Cambria"/>
                <a:ea typeface="Cambria"/>
              </a:rPr>
              <a:t>Podjęcie zdecydowanych działań na rzecz wzrostu odporności miast na zagrożenia związane ze zmianami klimatu.</a:t>
            </a:r>
          </a:p>
          <a:p>
            <a:pPr lvl="0"/>
            <a:r>
              <a:rPr lang="pl-PL" sz="1200" dirty="0">
                <a:latin typeface="Cambria"/>
                <a:ea typeface="Cambria"/>
              </a:rPr>
              <a:t>Wyznaczanie stref bez samochodu lub z ograniczeniami dla ruchu samochodów (np. typu </a:t>
            </a:r>
            <a:r>
              <a:rPr lang="pl-PL" sz="1200" dirty="0" err="1">
                <a:latin typeface="Cambria"/>
                <a:ea typeface="Cambria"/>
              </a:rPr>
              <a:t>woonerf</a:t>
            </a:r>
            <a:r>
              <a:rPr lang="pl-PL" sz="1200" dirty="0">
                <a:latin typeface="Cambria"/>
                <a:ea typeface="Cambria"/>
              </a:rPr>
              <a:t>) szczególnie w centrum miasta, w obrębie prestiżowych przestrzeni publicznych oraz w sąsiedztwie szkół i przedszkoli.</a:t>
            </a:r>
          </a:p>
          <a:p>
            <a:pPr lvl="0"/>
            <a:r>
              <a:rPr lang="pl-PL" sz="1200" dirty="0">
                <a:latin typeface="Cambria"/>
                <a:ea typeface="Cambria"/>
              </a:rPr>
              <a:t>Rozwój systemów miejskich dróg rowerowych i pieszych.</a:t>
            </a:r>
          </a:p>
          <a:p>
            <a:pPr lvl="0"/>
            <a:r>
              <a:rPr lang="pl-PL" sz="1200" dirty="0">
                <a:latin typeface="Cambria"/>
                <a:ea typeface="Cambria"/>
              </a:rPr>
              <a:t>Jakościowa i ilościowa rozbudowa systemu zieleni miejskiej.</a:t>
            </a:r>
          </a:p>
          <a:p>
            <a:pPr lvl="0"/>
            <a:r>
              <a:rPr lang="pl-PL" sz="1200" dirty="0">
                <a:latin typeface="Cambria"/>
                <a:ea typeface="Cambria"/>
              </a:rPr>
              <a:t>Prowadzenie działań zmierzających do likwidacji niskiej emisji, w tym rozwój OZE.</a:t>
            </a:r>
          </a:p>
          <a:p>
            <a:endParaRPr lang="pl-PL" sz="1200"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93</a:t>
            </a:fld>
            <a:endParaRPr lang="pl-PL"/>
          </a:p>
        </p:txBody>
      </p:sp>
    </p:spTree>
    <p:extLst>
      <p:ext uri="{BB962C8B-B14F-4D97-AF65-F5344CB8AC3E}">
        <p14:creationId xmlns:p14="http://schemas.microsoft.com/office/powerpoint/2010/main" val="40959217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56719"/>
            <a:ext cx="10515600" cy="1161191"/>
          </a:xfrm>
        </p:spPr>
        <p:txBody>
          <a:bodyPr/>
          <a:lstStyle/>
          <a:p>
            <a:r>
              <a:rPr lang="pl-PL" dirty="0"/>
              <a:t>OSI - Bieguny wzrostu</a:t>
            </a:r>
          </a:p>
        </p:txBody>
      </p:sp>
      <p:sp>
        <p:nvSpPr>
          <p:cNvPr id="3" name="Symbol zastępczy zawartości 2"/>
          <p:cNvSpPr>
            <a:spLocks noGrp="1"/>
          </p:cNvSpPr>
          <p:nvPr>
            <p:ph idx="1"/>
          </p:nvPr>
        </p:nvSpPr>
        <p:spPr>
          <a:xfrm>
            <a:off x="838200" y="1217910"/>
            <a:ext cx="10940935" cy="3941033"/>
          </a:xfrm>
        </p:spPr>
        <p:txBody>
          <a:bodyPr vert="horz" lIns="91440" tIns="45720" rIns="91440" bIns="45720" rtlCol="0" anchor="t">
            <a:normAutofit fontScale="47500" lnSpcReduction="20000"/>
          </a:bodyPr>
          <a:lstStyle/>
          <a:p>
            <a:pPr marL="0" lvl="0" indent="0">
              <a:buNone/>
            </a:pPr>
            <a:r>
              <a:rPr lang="pl-PL" sz="3000" b="1" cap="all" dirty="0">
                <a:solidFill>
                  <a:srgbClr val="C00000"/>
                </a:solidFill>
                <a:latin typeface="Cambria"/>
                <a:ea typeface="Cambria"/>
              </a:rPr>
              <a:t>V</a:t>
            </a:r>
            <a:r>
              <a:rPr lang="pl-PL" sz="2500" b="1" cap="all" dirty="0">
                <a:solidFill>
                  <a:srgbClr val="C00000"/>
                </a:solidFill>
                <a:latin typeface="Cambria"/>
                <a:ea typeface="Cambria"/>
              </a:rPr>
              <a:t>. Poprawa jakości usług, w tym usług publicznych</a:t>
            </a:r>
            <a:endParaRPr lang="pl-PL" sz="2500" cap="all" dirty="0">
              <a:latin typeface="Cambria"/>
              <a:ea typeface="Cambria"/>
            </a:endParaRPr>
          </a:p>
          <a:p>
            <a:pPr marL="0" indent="0">
              <a:buNone/>
            </a:pPr>
            <a:r>
              <a:rPr lang="pl-PL" sz="2500" b="1" dirty="0">
                <a:latin typeface="Cambria"/>
                <a:ea typeface="Cambria"/>
              </a:rPr>
              <a:t>Rekomendacje:</a:t>
            </a:r>
          </a:p>
          <a:p>
            <a:pPr lvl="0">
              <a:lnSpc>
                <a:spcPct val="110000"/>
              </a:lnSpc>
            </a:pPr>
            <a:r>
              <a:rPr lang="pl-PL" sz="2500" dirty="0">
                <a:latin typeface="Cambria"/>
                <a:ea typeface="Cambria"/>
              </a:rPr>
              <a:t>Poprawa jakości kształcenia w szkołach publicznych na poziomie podstawowym i ponadpodstawowym (wzrost wyników egzaminów po klasie ósmej oraz maturalnych).</a:t>
            </a:r>
          </a:p>
          <a:p>
            <a:pPr lvl="0">
              <a:lnSpc>
                <a:spcPct val="110000"/>
              </a:lnSpc>
            </a:pPr>
            <a:r>
              <a:rPr lang="pl-PL" sz="2500" dirty="0">
                <a:latin typeface="Cambria"/>
                <a:ea typeface="Cambria"/>
              </a:rPr>
              <a:t>Rozwój infrastruktury placówek oświatowych i wyposażenia ukierunkowane na poprawę warunków nauki i wychowania.</a:t>
            </a:r>
          </a:p>
          <a:p>
            <a:pPr lvl="0">
              <a:lnSpc>
                <a:spcPct val="110000"/>
              </a:lnSpc>
            </a:pPr>
            <a:r>
              <a:rPr lang="pl-PL" sz="2500" dirty="0">
                <a:latin typeface="Cambria"/>
                <a:ea typeface="Cambria"/>
              </a:rPr>
              <a:t>Utrzymanie i rozwój kształcenia na poziomie wyższym. </a:t>
            </a:r>
          </a:p>
          <a:p>
            <a:pPr lvl="0">
              <a:lnSpc>
                <a:spcPct val="110000"/>
              </a:lnSpc>
            </a:pPr>
            <a:r>
              <a:rPr lang="pl-PL" sz="2500" dirty="0">
                <a:latin typeface="Cambria"/>
                <a:ea typeface="Cambria"/>
              </a:rPr>
              <a:t>Dalszy rozwój ilościowy i jakościowy gminnych instytucji kultury – pełnego spektrum społecznego odziaływania od lokalnego po </a:t>
            </a:r>
            <a:r>
              <a:rPr lang="pl-PL" sz="2500" dirty="0" err="1">
                <a:latin typeface="Cambria"/>
                <a:ea typeface="Cambria"/>
              </a:rPr>
              <a:t>subregionalne</a:t>
            </a:r>
            <a:r>
              <a:rPr lang="pl-PL" sz="2500" dirty="0">
                <a:latin typeface="Cambria"/>
                <a:ea typeface="Cambria"/>
              </a:rPr>
              <a:t>.</a:t>
            </a:r>
          </a:p>
          <a:p>
            <a:pPr lvl="0">
              <a:lnSpc>
                <a:spcPct val="110000"/>
              </a:lnSpc>
            </a:pPr>
            <a:r>
              <a:rPr lang="pl-PL" sz="2500" dirty="0">
                <a:latin typeface="Cambria"/>
                <a:ea typeface="Cambria"/>
              </a:rPr>
              <a:t>Wzmocnienie oddziaływania programu rozwoju edukacji kulturalnej i artystycznej na obszar całej gminy i gminy sąsiednie.</a:t>
            </a:r>
          </a:p>
          <a:p>
            <a:pPr lvl="0">
              <a:lnSpc>
                <a:spcPct val="110000"/>
              </a:lnSpc>
            </a:pPr>
            <a:r>
              <a:rPr lang="pl-PL" sz="2500" dirty="0">
                <a:latin typeface="Cambria"/>
                <a:ea typeface="Cambria"/>
              </a:rPr>
              <a:t>Zwiększenie dostępności miejsc w placówkach opiekuńczych i wychowawczych dla dzieci najmłodszych.</a:t>
            </a:r>
          </a:p>
          <a:p>
            <a:pPr lvl="0">
              <a:lnSpc>
                <a:spcPct val="110000"/>
              </a:lnSpc>
            </a:pPr>
            <a:r>
              <a:rPr lang="pl-PL" sz="2500" dirty="0">
                <a:latin typeface="Cambria"/>
                <a:ea typeface="Cambria"/>
              </a:rPr>
              <a:t>Poprawa dostępności i wzrost jakości usług opiekuńczych i senioralnych poprzez rozwój placówek opiekuńczych oraz realizację gminnych programów przeciwdziałania wykluczeniu, marginalizacji i zwalczaniu dysfunkcji w rodzinach.</a:t>
            </a:r>
          </a:p>
          <a:p>
            <a:pPr lvl="0">
              <a:lnSpc>
                <a:spcPct val="110000"/>
              </a:lnSpc>
            </a:pPr>
            <a:r>
              <a:rPr lang="pl-PL" sz="2500" dirty="0">
                <a:latin typeface="Cambria"/>
                <a:ea typeface="Cambria"/>
              </a:rPr>
              <a:t>Poprawa profilaktyki i diagnostyki medycznej poprzez wzrost dostępności do lekarzy specjalistów (tzw. specjalizacja II stopnia).</a:t>
            </a:r>
          </a:p>
          <a:p>
            <a:pPr>
              <a:lnSpc>
                <a:spcPct val="110000"/>
              </a:lnSpc>
            </a:pPr>
            <a:r>
              <a:rPr lang="pl-PL" sz="2500" dirty="0">
                <a:latin typeface="Cambria"/>
                <a:ea typeface="Cambria"/>
              </a:rPr>
              <a:t>Wykorzystanie budowy Centralnego Portu Komunikacyjnego do modernizacji obiektów i wyposażenie infrastruktury krytycznej zlokalizowanej na obszarze miasta (szpital, straż pożarna, policja, itp.).</a:t>
            </a:r>
          </a:p>
          <a:p>
            <a:pPr lvl="0"/>
            <a:endParaRPr lang="pl-PL" sz="3000" b="1" dirty="0">
              <a:solidFill>
                <a:srgbClr val="C00000"/>
              </a:solidFill>
            </a:endParaRP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94</a:t>
            </a:fld>
            <a:endParaRPr lang="pl-PL"/>
          </a:p>
        </p:txBody>
      </p:sp>
    </p:spTree>
    <p:extLst>
      <p:ext uri="{BB962C8B-B14F-4D97-AF65-F5344CB8AC3E}">
        <p14:creationId xmlns:p14="http://schemas.microsoft.com/office/powerpoint/2010/main" val="1859310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07950"/>
            <a:ext cx="10515600" cy="1161191"/>
          </a:xfrm>
        </p:spPr>
        <p:txBody>
          <a:bodyPr/>
          <a:lstStyle/>
          <a:p>
            <a:r>
              <a:rPr lang="pl-PL" dirty="0"/>
              <a:t>OSI - Bieguny wzrostu</a:t>
            </a:r>
          </a:p>
        </p:txBody>
      </p:sp>
      <p:sp>
        <p:nvSpPr>
          <p:cNvPr id="3" name="Symbol zastępczy zawartości 2"/>
          <p:cNvSpPr>
            <a:spLocks noGrp="1"/>
          </p:cNvSpPr>
          <p:nvPr>
            <p:ph idx="1"/>
          </p:nvPr>
        </p:nvSpPr>
        <p:spPr>
          <a:xfrm>
            <a:off x="838200" y="1164366"/>
            <a:ext cx="10940935" cy="2197959"/>
          </a:xfrm>
        </p:spPr>
        <p:txBody>
          <a:bodyPr>
            <a:normAutofit fontScale="47500" lnSpcReduction="20000"/>
          </a:bodyPr>
          <a:lstStyle/>
          <a:p>
            <a:pPr marL="0" lvl="0" indent="0">
              <a:lnSpc>
                <a:spcPct val="110000"/>
              </a:lnSpc>
              <a:buNone/>
            </a:pPr>
            <a:r>
              <a:rPr lang="pl-PL" sz="2500" b="1" cap="all" dirty="0">
                <a:solidFill>
                  <a:srgbClr val="C00000"/>
                </a:solidFill>
              </a:rPr>
              <a:t>VI. Rozwój infrastruktury kulturalnej, sportowej i rekreacyjnej oraz dostosowanie jej do przyszłych standardów i potrzeb</a:t>
            </a:r>
            <a:r>
              <a:rPr lang="pl-PL" sz="2500" cap="all" dirty="0">
                <a:solidFill>
                  <a:srgbClr val="C00000"/>
                </a:solidFill>
              </a:rPr>
              <a:t> </a:t>
            </a:r>
            <a:endParaRPr lang="pl-PL" sz="2500" cap="all" dirty="0"/>
          </a:p>
          <a:p>
            <a:pPr marL="0" indent="0">
              <a:lnSpc>
                <a:spcPct val="110000"/>
              </a:lnSpc>
              <a:buNone/>
            </a:pPr>
            <a:r>
              <a:rPr lang="pl-PL" sz="2500" b="1" dirty="0"/>
              <a:t>Rekomendacje:</a:t>
            </a:r>
          </a:p>
          <a:p>
            <a:pPr lvl="0">
              <a:lnSpc>
                <a:spcPct val="110000"/>
              </a:lnSpc>
            </a:pPr>
            <a:r>
              <a:rPr lang="pl-PL" sz="2500" dirty="0"/>
              <a:t>Rozwój oferty kulturalnej dla różnych grup mieszkańców – zwiększenie potencjału obiektów kultury.</a:t>
            </a:r>
          </a:p>
          <a:p>
            <a:pPr lvl="0">
              <a:lnSpc>
                <a:spcPct val="110000"/>
              </a:lnSpc>
            </a:pPr>
            <a:r>
              <a:rPr lang="pl-PL" sz="2500" dirty="0"/>
              <a:t>Rozbudowa potencjału treningowego i rekreacyjnego obiektów sportowych. </a:t>
            </a:r>
          </a:p>
          <a:p>
            <a:pPr lvl="0">
              <a:lnSpc>
                <a:spcPct val="110000"/>
              </a:lnSpc>
            </a:pPr>
            <a:r>
              <a:rPr lang="pl-PL" sz="2500" dirty="0"/>
              <a:t>Poszerzenie oferty turystycznej, m. in. poprzez uruchomienie nowych atrakcji turystycznych (np. zbiornik w Chlebni).</a:t>
            </a:r>
          </a:p>
          <a:p>
            <a:pPr lvl="0">
              <a:lnSpc>
                <a:spcPct val="110000"/>
              </a:lnSpc>
            </a:pPr>
            <a:r>
              <a:rPr lang="pl-PL" sz="2500" dirty="0"/>
              <a:t>Ożywienie przestrzeni miejskiej (poprawa jakości przestrzeni publicznej miasta).</a:t>
            </a:r>
          </a:p>
          <a:p>
            <a:pPr lvl="0">
              <a:lnSpc>
                <a:spcPct val="110000"/>
              </a:lnSpc>
            </a:pPr>
            <a:r>
              <a:rPr lang="pl-PL" sz="2500" dirty="0"/>
              <a:t>Rozwój wielofunkcyjnych przestrzeni publicznych służących integracji społecznej (mniejsze miejscowości) oraz organizacji większych imprez (miasto).</a:t>
            </a:r>
          </a:p>
          <a:p>
            <a:pPr>
              <a:lnSpc>
                <a:spcPct val="110000"/>
              </a:lnSpc>
            </a:pPr>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95</a:t>
            </a:fld>
            <a:endParaRPr lang="pl-PL"/>
          </a:p>
        </p:txBody>
      </p:sp>
    </p:spTree>
    <p:extLst>
      <p:ext uri="{BB962C8B-B14F-4D97-AF65-F5344CB8AC3E}">
        <p14:creationId xmlns:p14="http://schemas.microsoft.com/office/powerpoint/2010/main" val="1804597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25513" y="1190625"/>
            <a:ext cx="3265487" cy="1600200"/>
          </a:xfrm>
        </p:spPr>
        <p:txBody>
          <a:bodyPr>
            <a:normAutofit fontScale="90000"/>
          </a:bodyPr>
          <a:lstStyle/>
          <a:p>
            <a:r>
              <a:rPr lang="pl-PL"/>
              <a:t>OSI – Obszar rozbudowy</a:t>
            </a:r>
            <a:br>
              <a:rPr lang="pl-PL"/>
            </a:br>
            <a:r>
              <a:rPr lang="pl-PL"/>
              <a:t>aglomeracji kanalizacyjnej </a:t>
            </a:r>
          </a:p>
        </p:txBody>
      </p:sp>
      <p:sp>
        <p:nvSpPr>
          <p:cNvPr id="4" name="Symbol zastępczy tekstu 3"/>
          <p:cNvSpPr>
            <a:spLocks noGrp="1"/>
          </p:cNvSpPr>
          <p:nvPr>
            <p:ph type="body" sz="half" idx="2"/>
          </p:nvPr>
        </p:nvSpPr>
        <p:spPr>
          <a:xfrm>
            <a:off x="992189" y="2914332"/>
            <a:ext cx="2979736" cy="3318511"/>
          </a:xfrm>
        </p:spPr>
        <p:txBody>
          <a:bodyPr vert="horz" lIns="91440" tIns="45720" rIns="91440" bIns="45720" rtlCol="0" anchor="t">
            <a:normAutofit/>
          </a:bodyPr>
          <a:lstStyle/>
          <a:p>
            <a:r>
              <a:rPr lang="pl-PL" sz="1200" dirty="0">
                <a:latin typeface="Cambria"/>
                <a:ea typeface="Cambria"/>
              </a:rPr>
              <a:t>Aglomeracja kanalizacyjna to teren, na którym zaludnienie są wystarczająco skoncentrowane, aby ścieki komunalne były zbierane i przekazywane do oczyszczalni ścieków komunalnych lub do końcowego punktu zrzutu.</a:t>
            </a:r>
          </a:p>
          <a:p>
            <a:pPr lvl="0"/>
            <a:r>
              <a:rPr lang="pl-PL" sz="1200" dirty="0">
                <a:latin typeface="Cambria"/>
                <a:ea typeface="Cambria"/>
              </a:rPr>
              <a:t>OSI Obszar rozbudowy aglomeracji kanalizacyjnej będzie obszarem rozwoju funkcji mieszkaniowych, na którym kształtować się będzie aglomeracja miasta Grodziska Mazowieckiego</a:t>
            </a:r>
            <a:r>
              <a:rPr lang="pl-PL" sz="1200" b="1" cap="all" dirty="0">
                <a:latin typeface="Cambria"/>
                <a:ea typeface="Cambria"/>
              </a:rPr>
              <a:t>. </a:t>
            </a:r>
            <a:endParaRPr lang="pl-PL" sz="1200" dirty="0">
              <a:latin typeface="Cambria"/>
              <a:ea typeface="Cambria"/>
            </a:endParaRPr>
          </a:p>
          <a:p>
            <a:r>
              <a:rPr lang="pl-PL" sz="1200" dirty="0">
                <a:latin typeface="Cambria"/>
                <a:ea typeface="Cambria"/>
              </a:rPr>
              <a:t>Kierunki interwencji w ramach OSI Obszar rozbudowy aglomeracji kanalizacyjnej prezentuje Schemat 9.</a:t>
            </a:r>
          </a:p>
        </p:txBody>
      </p:sp>
      <p:sp>
        <p:nvSpPr>
          <p:cNvPr id="5" name="Symbol zastępczy stopki 4"/>
          <p:cNvSpPr>
            <a:spLocks noGrp="1"/>
          </p:cNvSpPr>
          <p:nvPr>
            <p:ph type="ftr" sz="quarter" idx="11"/>
          </p:nvPr>
        </p:nvSpPr>
        <p:spPr/>
        <p:txBody>
          <a:bodyPr/>
          <a:lstStyle/>
          <a:p>
            <a:r>
              <a:rPr lang="pl-PL"/>
              <a:t>Strategia rozwoju gminy Grodzisk Mazowiecki do 2035</a:t>
            </a:r>
          </a:p>
        </p:txBody>
      </p:sp>
      <p:graphicFrame>
        <p:nvGraphicFramePr>
          <p:cNvPr id="7" name="Symbol zastępczy zawartości 6"/>
          <p:cNvGraphicFramePr>
            <a:graphicFrameLocks noGrp="1"/>
          </p:cNvGraphicFramePr>
          <p:nvPr>
            <p:ph idx="1"/>
            <p:extLst>
              <p:ext uri="{D42A27DB-BD31-4B8C-83A1-F6EECF244321}">
                <p14:modId xmlns:p14="http://schemas.microsoft.com/office/powerpoint/2010/main" val="3356174417"/>
              </p:ext>
            </p:extLst>
          </p:nvPr>
        </p:nvGraphicFramePr>
        <p:xfrm>
          <a:off x="4705350" y="1628775"/>
          <a:ext cx="6515100" cy="3676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Obraz 8" descr="C:\Users\jcwik\Downloads\LOGO-MIASTO_COLOR+CLAIM-BLACK-BG-WHITE-100.jpg"/>
          <p:cNvPicPr/>
          <p:nvPr/>
        </p:nvPicPr>
        <p:blipFill>
          <a:blip r:embed="rId7">
            <a:extLst>
              <a:ext uri="{28A0092B-C50C-407E-A947-70E740481C1C}">
                <a14:useLocalDpi xmlns:a14="http://schemas.microsoft.com/office/drawing/2010/main" val="0"/>
              </a:ext>
            </a:extLst>
          </a:blip>
          <a:srcRect/>
          <a:stretch>
            <a:fillRect/>
          </a:stretch>
        </p:blipFill>
        <p:spPr bwMode="auto">
          <a:xfrm>
            <a:off x="9435837" y="6261735"/>
            <a:ext cx="1591235" cy="459740"/>
          </a:xfrm>
          <a:prstGeom prst="rect">
            <a:avLst/>
          </a:prstGeom>
          <a:noFill/>
          <a:ln>
            <a:noFill/>
          </a:ln>
        </p:spPr>
      </p:pic>
      <p:sp>
        <p:nvSpPr>
          <p:cNvPr id="27" name="Symbol zastępczy numeru slajdu 26">
            <a:extLst>
              <a:ext uri="{FF2B5EF4-FFF2-40B4-BE49-F238E27FC236}">
                <a16:creationId xmlns:a16="http://schemas.microsoft.com/office/drawing/2014/main" xmlns="" id="{A1FE8C87-35FF-92BC-25B4-371B130ED21A}"/>
              </a:ext>
            </a:extLst>
          </p:cNvPr>
          <p:cNvSpPr>
            <a:spLocks noGrp="1"/>
          </p:cNvSpPr>
          <p:nvPr>
            <p:ph type="sldNum" sz="quarter" idx="12"/>
          </p:nvPr>
        </p:nvSpPr>
        <p:spPr/>
        <p:txBody>
          <a:bodyPr/>
          <a:lstStyle/>
          <a:p>
            <a:fld id="{22AA28CC-A34B-4C19-AFE3-B6439D8E44AD}" type="slidenum">
              <a:rPr lang="pl-PL" smtClean="0"/>
              <a:t>96</a:t>
            </a:fld>
            <a:endParaRPr lang="pl-PL"/>
          </a:p>
        </p:txBody>
      </p:sp>
      <p:sp>
        <p:nvSpPr>
          <p:cNvPr id="8" name="pole tekstowe 7"/>
          <p:cNvSpPr txBox="1"/>
          <p:nvPr/>
        </p:nvSpPr>
        <p:spPr>
          <a:xfrm>
            <a:off x="9435837" y="1666101"/>
            <a:ext cx="1714500" cy="276999"/>
          </a:xfrm>
          <a:prstGeom prst="rect">
            <a:avLst/>
          </a:prstGeom>
          <a:noFill/>
        </p:spPr>
        <p:txBody>
          <a:bodyPr wrap="square" rtlCol="0">
            <a:spAutoFit/>
          </a:bodyPr>
          <a:lstStyle/>
          <a:p>
            <a:pPr algn="r"/>
            <a:r>
              <a:rPr lang="pl-PL" sz="1200" b="1" dirty="0">
                <a:solidFill>
                  <a:srgbClr val="C00000"/>
                </a:solidFill>
                <a:latin typeface="Cambria" panose="02040503050406030204" pitchFamily="18" charset="0"/>
                <a:ea typeface="Cambria" panose="02040503050406030204" pitchFamily="18" charset="0"/>
              </a:rPr>
              <a:t>Schemat 9</a:t>
            </a:r>
          </a:p>
        </p:txBody>
      </p:sp>
    </p:spTree>
    <p:extLst>
      <p:ext uri="{BB962C8B-B14F-4D97-AF65-F5344CB8AC3E}">
        <p14:creationId xmlns:p14="http://schemas.microsoft.com/office/powerpoint/2010/main" val="8098492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19150" y="0"/>
            <a:ext cx="11812385" cy="1325563"/>
          </a:xfrm>
        </p:spPr>
        <p:txBody>
          <a:bodyPr>
            <a:normAutofit/>
          </a:bodyPr>
          <a:lstStyle/>
          <a:p>
            <a:r>
              <a:rPr lang="pl-PL" dirty="0"/>
              <a:t>OSI - Obszar rozbudowy aglomeracji kanalizacyjnej </a:t>
            </a:r>
          </a:p>
        </p:txBody>
      </p:sp>
      <p:sp>
        <p:nvSpPr>
          <p:cNvPr id="3" name="Symbol zastępczy zawartości 2"/>
          <p:cNvSpPr>
            <a:spLocks noGrp="1"/>
          </p:cNvSpPr>
          <p:nvPr>
            <p:ph idx="1"/>
          </p:nvPr>
        </p:nvSpPr>
        <p:spPr>
          <a:xfrm>
            <a:off x="904875" y="1258808"/>
            <a:ext cx="10515600" cy="3417967"/>
          </a:xfrm>
        </p:spPr>
        <p:txBody>
          <a:bodyPr vert="horz" lIns="91440" tIns="45720" rIns="91440" bIns="45720" rtlCol="0" anchor="t">
            <a:normAutofit fontScale="55000" lnSpcReduction="20000"/>
          </a:bodyPr>
          <a:lstStyle/>
          <a:p>
            <a:pPr marL="0" lvl="0" indent="0">
              <a:lnSpc>
                <a:spcPct val="110000"/>
              </a:lnSpc>
              <a:buNone/>
            </a:pPr>
            <a:r>
              <a:rPr lang="pl-PL" sz="2200" b="1" cap="all" dirty="0">
                <a:solidFill>
                  <a:srgbClr val="C00000"/>
                </a:solidFill>
                <a:latin typeface="Cambria"/>
                <a:ea typeface="Cambria"/>
              </a:rPr>
              <a:t>I. Dostosowanie zagospodarowania przestrzeni wiejskich do potrzeb związanych z rozwojem kształtującej się aglomeracji miejskiej Grodziska Mazowieckiego </a:t>
            </a:r>
          </a:p>
          <a:p>
            <a:pPr marL="0" indent="0">
              <a:lnSpc>
                <a:spcPct val="110000"/>
              </a:lnSpc>
              <a:buNone/>
            </a:pPr>
            <a:r>
              <a:rPr lang="pl-PL" sz="2200" b="1" dirty="0">
                <a:latin typeface="Cambria"/>
                <a:ea typeface="Cambria"/>
              </a:rPr>
              <a:t>Rekomendacje:</a:t>
            </a:r>
          </a:p>
          <a:p>
            <a:pPr lvl="0">
              <a:lnSpc>
                <a:spcPct val="110000"/>
              </a:lnSpc>
            </a:pPr>
            <a:r>
              <a:rPr lang="pl-PL" sz="2200" dirty="0">
                <a:latin typeface="Cambria"/>
                <a:ea typeface="Cambria"/>
              </a:rPr>
              <a:t>Poprawa zagospodarowania przestrzennego poszczególnych miejscowości (wskazanie obszaru centrum, rewitalizacje ważnych dla lokalnej społeczności obiektów, wsparcie dla uzupełnienia zabudowy, wsparcie dla rozwoju usług podstawowych).</a:t>
            </a:r>
          </a:p>
          <a:p>
            <a:pPr lvl="0">
              <a:lnSpc>
                <a:spcPct val="110000"/>
              </a:lnSpc>
            </a:pPr>
            <a:r>
              <a:rPr lang="pl-PL" sz="2200" dirty="0">
                <a:latin typeface="Cambria"/>
                <a:ea typeface="Cambria"/>
              </a:rPr>
              <a:t>Planowanie nowych obszarów mieszkalnych i gospodarczych z uwzględnieniem zasad rozwoju zrównoważonego i poszanowaniem przestrzeni.</a:t>
            </a:r>
          </a:p>
          <a:p>
            <a:pPr lvl="0">
              <a:lnSpc>
                <a:spcPct val="110000"/>
              </a:lnSpc>
            </a:pPr>
            <a:r>
              <a:rPr lang="pl-PL" sz="2200" dirty="0">
                <a:latin typeface="Cambria"/>
                <a:ea typeface="Cambria"/>
              </a:rPr>
              <a:t>Modernizacja lub budowa miejsc spotkań dla mieszkańców (świetlice, centra integracji, miejsca rekreacji i wypoczynku, lokalny plac/skwer).</a:t>
            </a:r>
          </a:p>
          <a:p>
            <a:pPr lvl="0">
              <a:lnSpc>
                <a:spcPct val="110000"/>
              </a:lnSpc>
            </a:pPr>
            <a:r>
              <a:rPr lang="pl-PL" sz="2200" dirty="0">
                <a:latin typeface="Cambria"/>
                <a:ea typeface="Cambria"/>
              </a:rPr>
              <a:t>Wsparcie mieszkańców w realizacji działań mających na celu kultywowanie lokalnych tradycji i wzmocnienie tożsamości regionalnej.</a:t>
            </a:r>
          </a:p>
          <a:p>
            <a:pPr lvl="0">
              <a:lnSpc>
                <a:spcPct val="110000"/>
              </a:lnSpc>
            </a:pPr>
            <a:r>
              <a:rPr lang="pl-PL" sz="2200" dirty="0">
                <a:latin typeface="Cambria"/>
                <a:ea typeface="Cambria"/>
              </a:rPr>
              <a:t>Promowanie lokalnej kultury, tradycji historii i dziedzictwa.</a:t>
            </a:r>
          </a:p>
          <a:p>
            <a:pPr lvl="0">
              <a:lnSpc>
                <a:spcPct val="110000"/>
              </a:lnSpc>
            </a:pPr>
            <a:r>
              <a:rPr lang="pl-PL" sz="2200" dirty="0">
                <a:latin typeface="Cambria"/>
                <a:ea typeface="Cambria"/>
              </a:rPr>
              <a:t>Prowadzenie skutecznych działań w zakresie ochrony przyrody i poprawy stanu środowiska.</a:t>
            </a:r>
          </a:p>
          <a:p>
            <a:pPr lvl="0">
              <a:lnSpc>
                <a:spcPct val="110000"/>
              </a:lnSpc>
            </a:pPr>
            <a:r>
              <a:rPr lang="pl-PL" sz="2200" dirty="0">
                <a:latin typeface="Cambria"/>
                <a:ea typeface="Cambria"/>
              </a:rPr>
              <a:t>Rozwój obszarów zielonych, w szczególności terenów zieleni urządzonej. </a:t>
            </a:r>
          </a:p>
          <a:p>
            <a:pPr lvl="0">
              <a:lnSpc>
                <a:spcPct val="110000"/>
              </a:lnSpc>
            </a:pPr>
            <a:r>
              <a:rPr lang="pl-PL" sz="2200" dirty="0">
                <a:latin typeface="Cambria"/>
                <a:ea typeface="Cambria"/>
              </a:rPr>
              <a:t>Rozwój bazy i oferty kulturalnej, rekreacyjnej i sportowej.</a:t>
            </a:r>
          </a:p>
          <a:p>
            <a:endParaRPr lang="pl-PL" dirty="0"/>
          </a:p>
          <a:p>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97</a:t>
            </a:fld>
            <a:endParaRPr lang="pl-PL"/>
          </a:p>
        </p:txBody>
      </p:sp>
    </p:spTree>
    <p:extLst>
      <p:ext uri="{BB962C8B-B14F-4D97-AF65-F5344CB8AC3E}">
        <p14:creationId xmlns:p14="http://schemas.microsoft.com/office/powerpoint/2010/main" val="660283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OSI - Obszar rozbudowy aglomeracji kanalizacyjnej </a:t>
            </a:r>
          </a:p>
        </p:txBody>
      </p:sp>
      <p:sp>
        <p:nvSpPr>
          <p:cNvPr id="3" name="Symbol zastępczy zawartości 2"/>
          <p:cNvSpPr>
            <a:spLocks noGrp="1"/>
          </p:cNvSpPr>
          <p:nvPr>
            <p:ph idx="1"/>
          </p:nvPr>
        </p:nvSpPr>
        <p:spPr>
          <a:xfrm>
            <a:off x="926004" y="1207768"/>
            <a:ext cx="10515600" cy="3048345"/>
          </a:xfrm>
        </p:spPr>
        <p:txBody>
          <a:bodyPr vert="horz" lIns="91440" tIns="45720" rIns="91440" bIns="45720" rtlCol="0" anchor="t">
            <a:normAutofit/>
          </a:bodyPr>
          <a:lstStyle/>
          <a:p>
            <a:pPr marL="0" lvl="0" indent="0">
              <a:buNone/>
            </a:pPr>
            <a:r>
              <a:rPr lang="pl-PL" sz="1200" b="1" cap="all" dirty="0">
                <a:solidFill>
                  <a:srgbClr val="C00000"/>
                </a:solidFill>
                <a:latin typeface="Cambria"/>
                <a:ea typeface="Cambria"/>
              </a:rPr>
              <a:t>II. Poprawa jakości infrastruktury oraz wzmocnienie powiazań funkcjonalnych obszaru </a:t>
            </a:r>
          </a:p>
          <a:p>
            <a:pPr marL="0" indent="0">
              <a:buNone/>
            </a:pPr>
            <a:r>
              <a:rPr lang="pl-PL" sz="1200" b="1" dirty="0">
                <a:latin typeface="Cambria"/>
                <a:ea typeface="Cambria"/>
              </a:rPr>
              <a:t>Rekomendacje:</a:t>
            </a:r>
          </a:p>
          <a:p>
            <a:pPr lvl="0"/>
            <a:r>
              <a:rPr lang="pl-PL" sz="1200" dirty="0">
                <a:latin typeface="Cambria"/>
                <a:ea typeface="Cambria"/>
              </a:rPr>
              <a:t>Zwiększenie dostępności cyfrowej poprzez rozwój infrastruktury telekomunikacyjnej.</a:t>
            </a:r>
          </a:p>
          <a:p>
            <a:pPr lvl="0"/>
            <a:r>
              <a:rPr lang="pl-PL" sz="1200" dirty="0">
                <a:latin typeface="Cambria"/>
                <a:ea typeface="Cambria"/>
              </a:rPr>
              <a:t>Rozwój infrastruktury OZE.</a:t>
            </a:r>
          </a:p>
          <a:p>
            <a:pPr lvl="0"/>
            <a:r>
              <a:rPr lang="pl-PL" sz="1200" dirty="0">
                <a:latin typeface="Cambria"/>
                <a:ea typeface="Cambria"/>
              </a:rPr>
              <a:t>Rozwój i modernizacja infrastruktury technicznej. (wodno-kanalizacyjnej i grzewczej).</a:t>
            </a:r>
          </a:p>
          <a:p>
            <a:pPr lvl="0"/>
            <a:r>
              <a:rPr lang="pl-PL" sz="1200" dirty="0">
                <a:latin typeface="Cambria"/>
                <a:ea typeface="Cambria"/>
              </a:rPr>
              <a:t>Porządkowanie gospodarki wodnej i rozwój retencji.</a:t>
            </a:r>
          </a:p>
          <a:p>
            <a:pPr lvl="0"/>
            <a:r>
              <a:rPr lang="pl-PL" sz="1200" dirty="0">
                <a:latin typeface="Cambria"/>
                <a:ea typeface="Cambria"/>
              </a:rPr>
              <a:t>Zwiększenie poczucia bezpieczeństwa mieszkańców, monitorowanie zagrożeń i klęsk żywiołowych.</a:t>
            </a:r>
          </a:p>
          <a:p>
            <a:r>
              <a:rPr lang="pl-PL" sz="1200" dirty="0">
                <a:latin typeface="Cambria"/>
                <a:ea typeface="Cambria"/>
              </a:rPr>
              <a:t>Poprawa zarządzania sektorem gospodarki odpadami.</a:t>
            </a:r>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98</a:t>
            </a:fld>
            <a:endParaRPr lang="pl-PL"/>
          </a:p>
        </p:txBody>
      </p:sp>
    </p:spTree>
    <p:extLst>
      <p:ext uri="{BB962C8B-B14F-4D97-AF65-F5344CB8AC3E}">
        <p14:creationId xmlns:p14="http://schemas.microsoft.com/office/powerpoint/2010/main" val="19899382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OSI - Obszar rozbudowy aglomeracji kanalizacyjnej </a:t>
            </a:r>
          </a:p>
        </p:txBody>
      </p:sp>
      <p:sp>
        <p:nvSpPr>
          <p:cNvPr id="3" name="Symbol zastępczy zawartości 2"/>
          <p:cNvSpPr>
            <a:spLocks noGrp="1"/>
          </p:cNvSpPr>
          <p:nvPr>
            <p:ph idx="1"/>
          </p:nvPr>
        </p:nvSpPr>
        <p:spPr>
          <a:xfrm>
            <a:off x="838200" y="1207768"/>
            <a:ext cx="10515600" cy="3386137"/>
          </a:xfrm>
        </p:spPr>
        <p:txBody>
          <a:bodyPr vert="horz" lIns="91440" tIns="45720" rIns="91440" bIns="45720" rtlCol="0" anchor="t">
            <a:normAutofit fontScale="85000" lnSpcReduction="20000"/>
          </a:bodyPr>
          <a:lstStyle/>
          <a:p>
            <a:pPr marL="0" lvl="0" indent="0">
              <a:lnSpc>
                <a:spcPct val="110000"/>
              </a:lnSpc>
              <a:buNone/>
            </a:pPr>
            <a:r>
              <a:rPr lang="pl-PL" sz="1400" b="1" cap="all" dirty="0">
                <a:solidFill>
                  <a:srgbClr val="C00000"/>
                </a:solidFill>
                <a:latin typeface="Cambria"/>
                <a:ea typeface="Cambria"/>
              </a:rPr>
              <a:t>III. Zwiększenie aktywności zawodowej mieszkańców poprzez rozwój kompetencji zawodowych oraz przedsiębiorczości, realizacja obiektów wsparcia</a:t>
            </a:r>
          </a:p>
          <a:p>
            <a:pPr marL="0" indent="0">
              <a:lnSpc>
                <a:spcPct val="110000"/>
              </a:lnSpc>
              <a:buNone/>
            </a:pPr>
            <a:r>
              <a:rPr lang="pl-PL" sz="1400" b="1" dirty="0">
                <a:latin typeface="Cambria"/>
                <a:ea typeface="Cambria"/>
              </a:rPr>
              <a:t>Rekomendacje: </a:t>
            </a:r>
          </a:p>
          <a:p>
            <a:pPr lvl="0">
              <a:lnSpc>
                <a:spcPct val="110000"/>
              </a:lnSpc>
            </a:pPr>
            <a:r>
              <a:rPr lang="pl-PL" sz="1400" dirty="0">
                <a:latin typeface="Cambria"/>
                <a:ea typeface="Cambria"/>
              </a:rPr>
              <a:t>Aktywizacja społeczna i zawodowa mieszkańców obszaru.</a:t>
            </a:r>
          </a:p>
          <a:p>
            <a:pPr lvl="0">
              <a:lnSpc>
                <a:spcPct val="110000"/>
              </a:lnSpc>
            </a:pPr>
            <a:r>
              <a:rPr lang="pl-PL" sz="1400" dirty="0">
                <a:latin typeface="Cambria"/>
                <a:ea typeface="Cambria"/>
              </a:rPr>
              <a:t>Lepsze dostosowanie ofert kształcenia zawodowego do potrzeb miejscowego rynku pracy.</a:t>
            </a:r>
          </a:p>
          <a:p>
            <a:pPr lvl="0">
              <a:lnSpc>
                <a:spcPct val="110000"/>
              </a:lnSpc>
            </a:pPr>
            <a:r>
              <a:rPr lang="pl-PL" sz="1400" dirty="0">
                <a:latin typeface="Cambria"/>
                <a:ea typeface="Cambria"/>
              </a:rPr>
              <a:t>Kształtowanie postaw przedsiębiorczych i innowacyjnych, rozwijanie wiedzy i zdobywanie nowych kwalifikacji przez mieszkańców.</a:t>
            </a:r>
          </a:p>
          <a:p>
            <a:pPr lvl="0">
              <a:lnSpc>
                <a:spcPct val="110000"/>
              </a:lnSpc>
            </a:pPr>
            <a:r>
              <a:rPr lang="pl-PL" sz="1400" dirty="0">
                <a:latin typeface="Cambria"/>
                <a:ea typeface="Cambria"/>
              </a:rPr>
              <a:t>Wsparcie dla rozwoju organizacji grupujących lokalną przedsiębiorczość.</a:t>
            </a:r>
          </a:p>
          <a:p>
            <a:pPr lvl="0">
              <a:lnSpc>
                <a:spcPct val="110000"/>
              </a:lnSpc>
            </a:pPr>
            <a:r>
              <a:rPr lang="pl-PL" sz="1400" dirty="0">
                <a:latin typeface="Cambria"/>
                <a:ea typeface="Cambria"/>
              </a:rPr>
              <a:t>Utworzenie instytucji wspierających rozwój lokalnej przedsiębiorczości: centrum rozwoju przedsiębiorczości, strefa gospodarcza, inkubator przedsiębiorczości, centrum produkcyjno-usługowego, etc.</a:t>
            </a:r>
          </a:p>
          <a:p>
            <a:pPr lvl="0">
              <a:lnSpc>
                <a:spcPct val="110000"/>
              </a:lnSpc>
            </a:pPr>
            <a:r>
              <a:rPr lang="pl-PL" sz="1400" dirty="0">
                <a:latin typeface="Cambria"/>
                <a:ea typeface="Cambria"/>
              </a:rPr>
              <a:t>Wsparcie w zakresie tworzenia, wzmacniania i promowania marek lokalnych.</a:t>
            </a:r>
          </a:p>
          <a:p>
            <a:pPr lvl="0">
              <a:lnSpc>
                <a:spcPct val="110000"/>
              </a:lnSpc>
            </a:pPr>
            <a:r>
              <a:rPr lang="pl-PL" sz="1400" dirty="0">
                <a:latin typeface="Cambria"/>
                <a:ea typeface="Cambria"/>
              </a:rPr>
              <a:t>Wykorzystanie starych zabudowań jako miejsc uruchamiania firm produkcyjnych, działalności edukacyjnych promocyjnych, np. w systemie partnerstwa publiczno-prywatnego.</a:t>
            </a:r>
          </a:p>
          <a:p>
            <a:pPr lvl="0">
              <a:lnSpc>
                <a:spcPct val="110000"/>
              </a:lnSpc>
            </a:pPr>
            <a:r>
              <a:rPr lang="pl-PL" sz="1400" dirty="0">
                <a:latin typeface="Cambria"/>
                <a:ea typeface="Cambria"/>
              </a:rPr>
              <a:t>Szybka ścieżka w zakresie sporządzania planów miejscowych i wydawania decyzji budowlanych.</a:t>
            </a:r>
          </a:p>
          <a:p>
            <a:pPr lvl="0"/>
            <a:endParaRPr lang="pl-PL" sz="1800" dirty="0"/>
          </a:p>
          <a:p>
            <a:pPr marL="0" indent="0">
              <a:buNone/>
            </a:pPr>
            <a:endParaRPr lang="pl-PL" dirty="0"/>
          </a:p>
        </p:txBody>
      </p:sp>
      <p:sp>
        <p:nvSpPr>
          <p:cNvPr id="4" name="Symbol zastępczy stopki 3"/>
          <p:cNvSpPr>
            <a:spLocks noGrp="1"/>
          </p:cNvSpPr>
          <p:nvPr>
            <p:ph type="ftr" sz="quarter" idx="11"/>
          </p:nvPr>
        </p:nvSpPr>
        <p:spPr/>
        <p:txBody>
          <a:bodyPr/>
          <a:lstStyle/>
          <a:p>
            <a:r>
              <a:rPr lang="pl-PL"/>
              <a:t>Strategia rozwoju gminy Grodzisk Mazowiecki do 2035</a:t>
            </a:r>
          </a:p>
        </p:txBody>
      </p:sp>
      <p:sp>
        <p:nvSpPr>
          <p:cNvPr id="5" name="Symbol zastępczy numeru slajdu 4"/>
          <p:cNvSpPr>
            <a:spLocks noGrp="1"/>
          </p:cNvSpPr>
          <p:nvPr>
            <p:ph type="sldNum" sz="quarter" idx="12"/>
          </p:nvPr>
        </p:nvSpPr>
        <p:spPr/>
        <p:txBody>
          <a:bodyPr/>
          <a:lstStyle/>
          <a:p>
            <a:fld id="{22AA28CC-A34B-4C19-AFE3-B6439D8E44AD}" type="slidenum">
              <a:rPr lang="pl-PL" smtClean="0"/>
              <a:t>99</a:t>
            </a:fld>
            <a:endParaRPr lang="pl-PL"/>
          </a:p>
        </p:txBody>
      </p:sp>
    </p:spTree>
    <p:extLst>
      <p:ext uri="{BB962C8B-B14F-4D97-AF65-F5344CB8AC3E}">
        <p14:creationId xmlns:p14="http://schemas.microsoft.com/office/powerpoint/2010/main" val="504886648"/>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17931</Words>
  <Application>Microsoft Office PowerPoint</Application>
  <PresentationFormat>Panoramiczny</PresentationFormat>
  <Paragraphs>2211</Paragraphs>
  <Slides>121</Slides>
  <Notes>7</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121</vt:i4>
      </vt:variant>
    </vt:vector>
  </HeadingPairs>
  <TitlesOfParts>
    <vt:vector size="132" baseType="lpstr">
      <vt:lpstr>Arial</vt:lpstr>
      <vt:lpstr>Calibri</vt:lpstr>
      <vt:lpstr>Cambria</vt:lpstr>
      <vt:lpstr>Century Schoolbook</vt:lpstr>
      <vt:lpstr>Courier New</vt:lpstr>
      <vt:lpstr>Courier New,monospace</vt:lpstr>
      <vt:lpstr>Segoe UI</vt:lpstr>
      <vt:lpstr>Symbol</vt:lpstr>
      <vt:lpstr>Times New Roman</vt:lpstr>
      <vt:lpstr>Wingdings</vt:lpstr>
      <vt:lpstr>Motyw pakietu Office</vt:lpstr>
      <vt:lpstr>Strategia rozwoju </vt:lpstr>
      <vt:lpstr>Informacje ogólne</vt:lpstr>
      <vt:lpstr>Spis treści </vt:lpstr>
      <vt:lpstr>Spis treści </vt:lpstr>
      <vt:lpstr>Wstęp</vt:lpstr>
      <vt:lpstr>Zasady opracowania strategii rozwoju gminy</vt:lpstr>
      <vt:lpstr>Partycypacja społeczna</vt:lpstr>
      <vt:lpstr>Część diagnostyczna strategii</vt:lpstr>
      <vt:lpstr>Diagnoza sytuacji gminy i obszary diagnostyczne</vt:lpstr>
      <vt:lpstr>Informacje ogólne o gminie</vt:lpstr>
      <vt:lpstr>Ogólne informacje o gminie </vt:lpstr>
      <vt:lpstr>Podsumowanie diagnozy – wymiar społeczny</vt:lpstr>
      <vt:lpstr>Podsumowanie diagnozy – wymiar społeczny </vt:lpstr>
      <vt:lpstr>Podsumowanie diagnozy – wymiar gospodarczy</vt:lpstr>
      <vt:lpstr>Podsumowanie diagnozy – wymiar środowiskowy</vt:lpstr>
      <vt:lpstr>Podsumowanie diagnozy – wymiar przestrzenny</vt:lpstr>
      <vt:lpstr>Podsumowanie diagnozy – wymiar instytucjonalny</vt:lpstr>
      <vt:lpstr>Podsumowanie diagnozy - trendy globalne</vt:lpstr>
      <vt:lpstr>Podsumowanie diagnozy - trendy globalne</vt:lpstr>
      <vt:lpstr>Podsumowanie diagnozy - trendy globalne</vt:lpstr>
      <vt:lpstr>Podsumowanie diagnozy – czynniki zewnętrzne</vt:lpstr>
      <vt:lpstr>Wnioski z diagnozy – wymiar społeczny</vt:lpstr>
      <vt:lpstr>Wnioski z diagnozy – wymiar gospodarczy</vt:lpstr>
      <vt:lpstr>Wnioski z diagnozy – wymiar środowiskowy</vt:lpstr>
      <vt:lpstr>Wnioski z diagnozy – wymiar przestrzenny</vt:lpstr>
      <vt:lpstr>Wnioski z diagnozy – wymiar instytucjonalny</vt:lpstr>
      <vt:lpstr>Część programowa strategii</vt:lpstr>
      <vt:lpstr>Logika interwencji strategicznej  </vt:lpstr>
      <vt:lpstr>Wizja rozwoju gminy   </vt:lpstr>
      <vt:lpstr>Cel główny, cele strategiczne i cele operacyjne</vt:lpstr>
      <vt:lpstr>Cele i kierunki działania – wymiar społeczny</vt:lpstr>
      <vt:lpstr>Cele i kierunki działania – wymiar społeczny - c.d.</vt:lpstr>
      <vt:lpstr>Cele i kierunki działania – wymiar społeczny -c.d.</vt:lpstr>
      <vt:lpstr>Cele i kierunki działania – wymiar gospodarczy</vt:lpstr>
      <vt:lpstr>Cele i kierunki działania – wymiar gospodarczy – c.d.</vt:lpstr>
      <vt:lpstr>Cele i kierunki działania – wymiar przestrzenny</vt:lpstr>
      <vt:lpstr>Cele i kierunki działania – wymiar przestrzenny – c.d. </vt:lpstr>
      <vt:lpstr>Cele i kierunki działania – wymiar środowiskowy</vt:lpstr>
      <vt:lpstr>Cele i kierunki działania – wymiar środowiskowy</vt:lpstr>
      <vt:lpstr>Komplementarność celów strategicznych</vt:lpstr>
      <vt:lpstr>Komplementarność celów strategicznych</vt:lpstr>
      <vt:lpstr>Rezultaty długoterminowe i średnioterminowe działań </vt:lpstr>
      <vt:lpstr>Oddziaływanie strategii i wskaźnik oddziaływania </vt:lpstr>
      <vt:lpstr>Rezultaty działań i ich wskaźniki w wymiarze społecznym </vt:lpstr>
      <vt:lpstr>Rezultaty działań i ich wskaźniki w wymiarze gospodarczym</vt:lpstr>
      <vt:lpstr>Rezultaty działań i ich wskaźniki w wymiarze przestrzennym </vt:lpstr>
      <vt:lpstr>Rezultaty działań i ich wskaźniki w wymiarze środowiskowym </vt:lpstr>
      <vt:lpstr>Scenariusze rozwoju</vt:lpstr>
      <vt:lpstr>Scenariusz rozwoju INNOWACYJNY</vt:lpstr>
      <vt:lpstr>Prezentacja programu PowerPoint</vt:lpstr>
      <vt:lpstr>Scenariusz rozwoju OPTYMISTYCZNY </vt:lpstr>
      <vt:lpstr>Prezentacja programu PowerPoint</vt:lpstr>
      <vt:lpstr>Scenariusz rozwoju REALISTYCZNY</vt:lpstr>
      <vt:lpstr>Prezentacja programu PowerPoint</vt:lpstr>
      <vt:lpstr>Scenariusz rozwoju PESYMISTYCZNY</vt:lpstr>
      <vt:lpstr>Prezentacja programu PowerPoint</vt:lpstr>
      <vt:lpstr>Część przestrzenna strategii</vt:lpstr>
      <vt:lpstr>Model struktury funkcjonalno-przestrzennej </vt:lpstr>
      <vt:lpstr>Struktura sieci osadniczej</vt:lpstr>
      <vt:lpstr>Struktura sieci osadniczej – stan docelowy </vt:lpstr>
      <vt:lpstr>System powiązań przyrodniczych </vt:lpstr>
      <vt:lpstr>System powiązań przyrodniczych – stan docelowy  </vt:lpstr>
      <vt:lpstr>Główne korytarze i elementy sieci transportowych </vt:lpstr>
      <vt:lpstr>Główne korytarze i elementy sieci transportowych  (w tym pieszych i rowerowych) - stan docelowy  </vt:lpstr>
      <vt:lpstr>Główne elementy infrastruktury technicznej </vt:lpstr>
      <vt:lpstr>Główne elementy infrastruktury technicznej – stan docelowy  </vt:lpstr>
      <vt:lpstr>Główne elementy infrastruktury społecznej </vt:lpstr>
      <vt:lpstr>Główne elementy infrastruktury społecznej - stan docelowy </vt:lpstr>
      <vt:lpstr>Ustalenia i rekomendacje w zakresie polityki przestrzennej</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Ustalenia i rekomendacje w zakresie polityki przestrzennej </vt:lpstr>
      <vt:lpstr>Obszary strategicznej interwencji w strategii województwa mazowieckiego</vt:lpstr>
      <vt:lpstr>Obszary strategicznej interwencji w strategii rozwoju województwa mazowieckiego</vt:lpstr>
      <vt:lpstr>Obszary strategicznej interwencji w strategii rozwoju województwa mazowieckiego</vt:lpstr>
      <vt:lpstr>Lokalne obszary strategicznej interwencji </vt:lpstr>
      <vt:lpstr>Lokalne obszary strategicznej interwencji</vt:lpstr>
      <vt:lpstr>OSI - Bieguny wzrostu </vt:lpstr>
      <vt:lpstr>OSI - Bieguny wzrostu</vt:lpstr>
      <vt:lpstr>OSI - Bieguny wzrostu</vt:lpstr>
      <vt:lpstr>OSI - Bieguny wzrostu</vt:lpstr>
      <vt:lpstr>OSI - Bieguny wzrostu</vt:lpstr>
      <vt:lpstr>OSI – Obszar rozbudowy aglomeracji kanalizacyjnej </vt:lpstr>
      <vt:lpstr>OSI - Obszar rozbudowy aglomeracji kanalizacyjnej </vt:lpstr>
      <vt:lpstr>OSI - Obszar rozbudowy aglomeracji kanalizacyjnej </vt:lpstr>
      <vt:lpstr>OSI - Obszar rozbudowy aglomeracji kanalizacyjnej </vt:lpstr>
      <vt:lpstr>OSI – Tereny otwarte </vt:lpstr>
      <vt:lpstr>OSI – Tereny otwarte</vt:lpstr>
      <vt:lpstr>OSI – Tereny otwarte </vt:lpstr>
      <vt:lpstr>OSI – Tereny otwarte </vt:lpstr>
      <vt:lpstr>Część wdrożeniowa strategii</vt:lpstr>
      <vt:lpstr>System realizacji strategii </vt:lpstr>
      <vt:lpstr>Zespół ds. wdrażania strategii</vt:lpstr>
      <vt:lpstr>Dokumenty wykonawcze do strategii</vt:lpstr>
      <vt:lpstr>Wytyczne do sporządzania dokumentów wykonawczych</vt:lpstr>
      <vt:lpstr>Monitoring ________________________</vt:lpstr>
      <vt:lpstr>Ewaluacja ________________________ </vt:lpstr>
      <vt:lpstr>Aktualizacja strategii rozwoju</vt:lpstr>
      <vt:lpstr>Ramy finansowe </vt:lpstr>
      <vt:lpstr>Źródła finansowania </vt:lpstr>
      <vt:lpstr>Spójność z dokumentami wyższego rzędu </vt:lpstr>
      <vt:lpstr>Spójność z dokumentami wyższego rzędu </vt:lpstr>
      <vt:lpstr>Spójność z dokumentami wyższego rzędu </vt:lpstr>
      <vt:lpstr>Spójność z dokumentami wyższego rzędu </vt:lpstr>
      <vt:lpstr>Spójność z innymi dokumentami strategicznymi </vt:lpstr>
      <vt:lpstr>Spis map i tabel</vt:lpstr>
      <vt:lpstr>Spis schematów i wykresów </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Joanna Ćwiklinska-Ziomek</dc:creator>
  <cp:lastModifiedBy>Konto Microsoft</cp:lastModifiedBy>
  <cp:revision>32</cp:revision>
  <dcterms:created xsi:type="dcterms:W3CDTF">2024-07-12T09:02:16Z</dcterms:created>
  <dcterms:modified xsi:type="dcterms:W3CDTF">2024-12-23T11:26:20Z</dcterms:modified>
</cp:coreProperties>
</file>